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Gelasio" panose="020B0604020202020204" charset="0"/>
      <p:regular r:id="rId12"/>
    </p:embeddedFont>
    <p:embeddedFont>
      <p:font typeface="Gelasio Semi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598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5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92655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Automatic Seat Adjustment Using Face Recognition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65915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 intelligent system for personalized, touchless driver seat tuning enhancing comfort and ergonomics.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65701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756440" y="5640110"/>
            <a:ext cx="4407218" cy="21068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746558"/>
                </a:solidFill>
                <a:latin typeface="Gelasio Bold" pitchFamily="34" charset="0"/>
                <a:ea typeface="Gelasio Bold" pitchFamily="34" charset="-122"/>
                <a:cs typeface="Gelasio Bold" pitchFamily="34" charset="-120"/>
              </a:rPr>
              <a:t>H.M.I.S. HERATH			E/20/135</a:t>
            </a:r>
          </a:p>
          <a:p>
            <a:pPr>
              <a:lnSpc>
                <a:spcPts val="3100"/>
              </a:lnSpc>
            </a:pPr>
            <a:r>
              <a:rPr lang="en-US" sz="2200" b="1" dirty="0">
                <a:solidFill>
                  <a:srgbClr val="746558"/>
                </a:solidFill>
                <a:latin typeface="Gelasio Bold" pitchFamily="34" charset="0"/>
                <a:ea typeface="Gelasio Bold" pitchFamily="34" charset="-122"/>
                <a:cs typeface="Gelasio Bold" pitchFamily="34" charset="-120"/>
              </a:rPr>
              <a:t>H.M.R.D.HERATH			E/20/140</a:t>
            </a:r>
          </a:p>
          <a:p>
            <a:pPr>
              <a:lnSpc>
                <a:spcPts val="3100"/>
              </a:lnSpc>
            </a:pPr>
            <a:r>
              <a:rPr lang="en-US" sz="2200" b="1" dirty="0">
                <a:solidFill>
                  <a:srgbClr val="746558"/>
                </a:solidFill>
                <a:latin typeface="Gelasio Bold" pitchFamily="34" charset="0"/>
                <a:ea typeface="Gelasio Bold" pitchFamily="34" charset="-122"/>
                <a:cs typeface="Gelasio Bold" pitchFamily="34" charset="-120"/>
              </a:rPr>
              <a:t>M.V.J. JAYASANKA			E/20/167</a:t>
            </a:r>
          </a:p>
          <a:p>
            <a:pPr>
              <a:lnSpc>
                <a:spcPts val="3100"/>
              </a:lnSpc>
            </a:pPr>
            <a:r>
              <a:rPr lang="en-US" sz="2200" b="1" dirty="0">
                <a:solidFill>
                  <a:srgbClr val="746558"/>
                </a:solidFill>
                <a:latin typeface="Gelasio Bold" pitchFamily="34" charset="0"/>
                <a:ea typeface="Gelasio Bold" pitchFamily="34" charset="-122"/>
                <a:cs typeface="Gelasio Bold" pitchFamily="34" charset="-120"/>
              </a:rPr>
              <a:t>L.D.N.S. KARUNARATHNE		E/20/190</a:t>
            </a:r>
          </a:p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86983"/>
            <a:ext cx="84025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Motivation Behind the Project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1530906" y="4613791"/>
            <a:ext cx="49322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Manual seat adjustment drawbacks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104209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Time-consuming, inconvenient, especially for elderly and disabled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194119" y="4613791"/>
            <a:ext cx="532137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Lack of automatic identity recognition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194119" y="5104209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Current memory seats don’t recognize drivers automatically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530906" y="6361509"/>
            <a:ext cx="52444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Rising smart personalization demand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851928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Increasing expectation for automated, hygienic vehicle settings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8194119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Our solution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8194119" y="6851928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Touchless, face recognition-based automatic seat adjustment</a:t>
            </a:r>
            <a:endParaRPr lang="en-US" sz="1750" dirty="0"/>
          </a:p>
        </p:txBody>
      </p:sp>
      <p:pic>
        <p:nvPicPr>
          <p:cNvPr id="17" name="Graphic 16" descr="Bullseye with solid fill">
            <a:extLst>
              <a:ext uri="{FF2B5EF4-FFF2-40B4-BE49-F238E27FC236}">
                <a16:creationId xmlns:a16="http://schemas.microsoft.com/office/drawing/2014/main" id="{D9EF4A55-1E99-9DB4-26B3-A67D8DD668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790" y="4541257"/>
            <a:ext cx="510303" cy="510303"/>
          </a:xfrm>
          <a:prstGeom prst="rect">
            <a:avLst/>
          </a:prstGeom>
        </p:spPr>
      </p:pic>
      <p:pic>
        <p:nvPicPr>
          <p:cNvPr id="18" name="Graphic 17" descr="Bullseye with solid fill">
            <a:extLst>
              <a:ext uri="{FF2B5EF4-FFF2-40B4-BE49-F238E27FC236}">
                <a16:creationId xmlns:a16="http://schemas.microsoft.com/office/drawing/2014/main" id="{C56B22B7-EF00-91C7-F6B5-CC95D1C15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789" y="6272548"/>
            <a:ext cx="510303" cy="510303"/>
          </a:xfrm>
          <a:prstGeom prst="rect">
            <a:avLst/>
          </a:prstGeom>
        </p:spPr>
      </p:pic>
      <p:pic>
        <p:nvPicPr>
          <p:cNvPr id="19" name="Graphic 18" descr="Bullseye with solid fill">
            <a:extLst>
              <a:ext uri="{FF2B5EF4-FFF2-40B4-BE49-F238E27FC236}">
                <a16:creationId xmlns:a16="http://schemas.microsoft.com/office/drawing/2014/main" id="{F7467054-33D3-0DF5-129B-86785615A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7003" y="4529767"/>
            <a:ext cx="510303" cy="510303"/>
          </a:xfrm>
          <a:prstGeom prst="rect">
            <a:avLst/>
          </a:prstGeom>
        </p:spPr>
      </p:pic>
      <p:pic>
        <p:nvPicPr>
          <p:cNvPr id="20" name="Graphic 19" descr="Bullseye with solid fill">
            <a:extLst>
              <a:ext uri="{FF2B5EF4-FFF2-40B4-BE49-F238E27FC236}">
                <a16:creationId xmlns:a16="http://schemas.microsoft.com/office/drawing/2014/main" id="{E2B911A7-BFA6-B50B-127F-8C9F78C89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7002" y="6272547"/>
            <a:ext cx="510303" cy="510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87554"/>
            <a:ext cx="95085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Project Overview and Significance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Significance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Bridges automation with personalized comfort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Enhances driving safety &amp; ergonomics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Improves hygiene by touchless control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Integrates AI, image processing, embedded systems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Core Functionality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Real-time driver face recognition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Retrieves stored seat profile settings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 adjusts seat height, distance, recline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9440585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Methodology and Technical Approach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Control Unit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ESP32 or Raspberry Pi for system management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6087" y="3013829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Face Detection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Camera plus OpenCV / MediaPipe for real-time recognition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6087" y="422957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Motor Commands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Microcontroller adjusts seat via motor actuators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6087" y="5445323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Safety Interlocks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Locks seat adjustment when vehicle is moving</a:t>
            </a:r>
            <a:endParaRPr lang="en-US" sz="15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6087" y="6661071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Testing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Prototype validation on accuracy, latency, usability</a:t>
            </a:r>
            <a:endParaRPr lang="en-US" sz="155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13A9F03-4B8A-BF1A-8DF3-3249500BBC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6861" y="1734902"/>
            <a:ext cx="5084403" cy="50844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76638"/>
            <a:ext cx="79463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System Features Breakdown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07757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EEE8DD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234571"/>
            <a:ext cx="44175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Automatic Driver Identification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428667" y="3007757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EEE8DD"/>
          </a:solidFill>
          <a:ln/>
        </p:spPr>
      </p:sp>
      <p:sp>
        <p:nvSpPr>
          <p:cNvPr id="6" name="Text 4"/>
          <p:cNvSpPr/>
          <p:nvPr/>
        </p:nvSpPr>
        <p:spPr>
          <a:xfrm>
            <a:off x="7655481" y="3234571"/>
            <a:ext cx="43208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Personalized Seat Adjustments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793790" y="4042529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EEE8DD"/>
          </a:solidFill>
          <a:ln/>
        </p:spPr>
      </p:sp>
      <p:sp>
        <p:nvSpPr>
          <p:cNvPr id="8" name="Text 6"/>
          <p:cNvSpPr/>
          <p:nvPr/>
        </p:nvSpPr>
        <p:spPr>
          <a:xfrm>
            <a:off x="1020604" y="4269343"/>
            <a:ext cx="43986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Multi-user Profile Management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428667" y="4042529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EEE8DD"/>
          </a:solidFill>
          <a:ln/>
        </p:spPr>
      </p:sp>
      <p:sp>
        <p:nvSpPr>
          <p:cNvPr id="10" name="Text 8"/>
          <p:cNvSpPr/>
          <p:nvPr/>
        </p:nvSpPr>
        <p:spPr>
          <a:xfrm>
            <a:off x="7655481" y="4269343"/>
            <a:ext cx="42801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Touchless, Hygienic Operation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793790" y="5077301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EEE8DD"/>
          </a:solidFill>
          <a:ln/>
        </p:spPr>
      </p:sp>
      <p:sp>
        <p:nvSpPr>
          <p:cNvPr id="12" name="Text 10"/>
          <p:cNvSpPr/>
          <p:nvPr/>
        </p:nvSpPr>
        <p:spPr>
          <a:xfrm>
            <a:off x="1020604" y="5304115"/>
            <a:ext cx="32952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Safety Lock Mechanism</a:t>
            </a:r>
            <a:endParaRPr lang="en-US" sz="2200" dirty="0"/>
          </a:p>
        </p:txBody>
      </p:sp>
      <p:sp>
        <p:nvSpPr>
          <p:cNvPr id="13" name="Shape 11"/>
          <p:cNvSpPr/>
          <p:nvPr/>
        </p:nvSpPr>
        <p:spPr>
          <a:xfrm>
            <a:off x="7428667" y="5077301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EEE8DD"/>
          </a:solidFill>
          <a:ln/>
        </p:spPr>
      </p:sp>
      <p:sp>
        <p:nvSpPr>
          <p:cNvPr id="14" name="Text 12"/>
          <p:cNvSpPr/>
          <p:nvPr/>
        </p:nvSpPr>
        <p:spPr>
          <a:xfrm>
            <a:off x="7655481" y="5304115"/>
            <a:ext cx="35347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Scalable Vehicle Controls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655481" y="5794534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Mirrors, steering, A/C integration potential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00" y="2234446"/>
            <a:ext cx="5860044" cy="54054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12956" y="779741"/>
            <a:ext cx="10144212" cy="1320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Project Timeline and Milestones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225778" y="2226826"/>
            <a:ext cx="7665244" cy="5413058"/>
          </a:xfrm>
          <a:prstGeom prst="roundRect">
            <a:avLst>
              <a:gd name="adj" fmla="val 58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33398" y="2234446"/>
            <a:ext cx="7649170" cy="94440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445687" y="2368748"/>
            <a:ext cx="212312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Week 1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8998863" y="2368748"/>
            <a:ext cx="211931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Requirement Analysis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11548229" y="2368748"/>
            <a:ext cx="2123123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Literature review, scoping</a:t>
            </a:r>
            <a:endParaRPr lang="en-US" sz="1650" dirty="0"/>
          </a:p>
        </p:txBody>
      </p:sp>
      <p:sp>
        <p:nvSpPr>
          <p:cNvPr id="9" name="Shape 6"/>
          <p:cNvSpPr/>
          <p:nvPr/>
        </p:nvSpPr>
        <p:spPr>
          <a:xfrm>
            <a:off x="6233398" y="3178850"/>
            <a:ext cx="7649170" cy="12823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6445687" y="3313152"/>
            <a:ext cx="212312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Weeks 2-3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8998863" y="3313152"/>
            <a:ext cx="211931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Design Phase</a:t>
            </a:r>
            <a:endParaRPr lang="en-US" sz="1650" dirty="0"/>
          </a:p>
        </p:txBody>
      </p:sp>
      <p:sp>
        <p:nvSpPr>
          <p:cNvPr id="12" name="Text 9"/>
          <p:cNvSpPr/>
          <p:nvPr/>
        </p:nvSpPr>
        <p:spPr>
          <a:xfrm>
            <a:off x="11548229" y="3313152"/>
            <a:ext cx="2123123" cy="1013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System architecture, dataset, motor selection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6233398" y="4461153"/>
            <a:ext cx="7649170" cy="12823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6445687" y="4595455"/>
            <a:ext cx="212312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Weeks 4-6</a:t>
            </a:r>
            <a:endParaRPr lang="en-US" sz="1650" dirty="0"/>
          </a:p>
        </p:txBody>
      </p:sp>
      <p:sp>
        <p:nvSpPr>
          <p:cNvPr id="15" name="Text 12"/>
          <p:cNvSpPr/>
          <p:nvPr/>
        </p:nvSpPr>
        <p:spPr>
          <a:xfrm>
            <a:off x="8998863" y="4595455"/>
            <a:ext cx="211931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Implementation</a:t>
            </a:r>
            <a:endParaRPr lang="en-US" sz="1650" dirty="0"/>
          </a:p>
        </p:txBody>
      </p:sp>
      <p:sp>
        <p:nvSpPr>
          <p:cNvPr id="16" name="Text 13"/>
          <p:cNvSpPr/>
          <p:nvPr/>
        </p:nvSpPr>
        <p:spPr>
          <a:xfrm>
            <a:off x="11548229" y="4595455"/>
            <a:ext cx="2123123" cy="1013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 coding, microcontroller interfacing</a:t>
            </a:r>
            <a:endParaRPr lang="en-US" sz="1650" dirty="0"/>
          </a:p>
        </p:txBody>
      </p:sp>
      <p:sp>
        <p:nvSpPr>
          <p:cNvPr id="17" name="Shape 14"/>
          <p:cNvSpPr/>
          <p:nvPr/>
        </p:nvSpPr>
        <p:spPr>
          <a:xfrm>
            <a:off x="6233398" y="5743456"/>
            <a:ext cx="7649170" cy="94440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6445687" y="5877758"/>
            <a:ext cx="212312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Weeks 7-8</a:t>
            </a:r>
            <a:endParaRPr lang="en-US" sz="1650" dirty="0"/>
          </a:p>
        </p:txBody>
      </p:sp>
      <p:sp>
        <p:nvSpPr>
          <p:cNvPr id="19" name="Text 16"/>
          <p:cNvSpPr/>
          <p:nvPr/>
        </p:nvSpPr>
        <p:spPr>
          <a:xfrm>
            <a:off x="8998863" y="5877758"/>
            <a:ext cx="211931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Testing &amp; Evaluation</a:t>
            </a:r>
            <a:endParaRPr lang="en-US" sz="1650" dirty="0"/>
          </a:p>
        </p:txBody>
      </p:sp>
      <p:sp>
        <p:nvSpPr>
          <p:cNvPr id="20" name="Text 17"/>
          <p:cNvSpPr/>
          <p:nvPr/>
        </p:nvSpPr>
        <p:spPr>
          <a:xfrm>
            <a:off x="11548229" y="5877758"/>
            <a:ext cx="2123123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Prototype tests, performance analysis</a:t>
            </a:r>
            <a:endParaRPr lang="en-US" sz="1650" dirty="0"/>
          </a:p>
        </p:txBody>
      </p:sp>
      <p:sp>
        <p:nvSpPr>
          <p:cNvPr id="21" name="Shape 18"/>
          <p:cNvSpPr/>
          <p:nvPr/>
        </p:nvSpPr>
        <p:spPr>
          <a:xfrm>
            <a:off x="6233398" y="6687860"/>
            <a:ext cx="7649170" cy="94440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6445687" y="6822162"/>
            <a:ext cx="212312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Week 9</a:t>
            </a:r>
            <a:endParaRPr lang="en-US" sz="1650" dirty="0"/>
          </a:p>
        </p:txBody>
      </p:sp>
      <p:sp>
        <p:nvSpPr>
          <p:cNvPr id="23" name="Text 20"/>
          <p:cNvSpPr/>
          <p:nvPr/>
        </p:nvSpPr>
        <p:spPr>
          <a:xfrm>
            <a:off x="8998863" y="6822162"/>
            <a:ext cx="211931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Finalization</a:t>
            </a:r>
            <a:endParaRPr lang="en-US" sz="1650" dirty="0"/>
          </a:p>
        </p:txBody>
      </p:sp>
      <p:sp>
        <p:nvSpPr>
          <p:cNvPr id="24" name="Text 21"/>
          <p:cNvSpPr/>
          <p:nvPr/>
        </p:nvSpPr>
        <p:spPr>
          <a:xfrm>
            <a:off x="11548229" y="6822162"/>
            <a:ext cx="2123123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Documentation, proposal updates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93175"/>
            <a:ext cx="97360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Hardware &amp; Software Components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058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Hardware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869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Raspberry Pi or ESP32 microcontroller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291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High-resolution camera module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47136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Seat adjustment motors (3 units)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1356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LCD display &amp; wiring components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8385691" y="30092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Software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8385691" y="359041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 with OpenCV and MediaPipe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8385691" y="403261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Visual Studio Code IDE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8385691" y="447481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Arduino IDE for microcontroller code</a:t>
            </a:r>
            <a:endParaRPr lang="en-US" sz="1750" dirty="0"/>
          </a:p>
        </p:txBody>
      </p:sp>
      <p:pic>
        <p:nvPicPr>
          <p:cNvPr id="19" name="Picture 18" descr="A colorful logo on a black background&#10;&#10;AI-generated content may be incorrect.">
            <a:extLst>
              <a:ext uri="{FF2B5EF4-FFF2-40B4-BE49-F238E27FC236}">
                <a16:creationId xmlns:a16="http://schemas.microsoft.com/office/drawing/2014/main" id="{F18598CF-7EDF-26C1-A58F-A67D89FA2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60" y="6303261"/>
            <a:ext cx="1247047" cy="1650503"/>
          </a:xfrm>
          <a:prstGeom prst="rect">
            <a:avLst/>
          </a:prstGeom>
        </p:spPr>
      </p:pic>
      <p:pic>
        <p:nvPicPr>
          <p:cNvPr id="21" name="Picture 20" descr="A raspberry logo with green leaves&#10;&#10;AI-generated content may be incorrect.">
            <a:extLst>
              <a:ext uri="{FF2B5EF4-FFF2-40B4-BE49-F238E27FC236}">
                <a16:creationId xmlns:a16="http://schemas.microsoft.com/office/drawing/2014/main" id="{9C3F986D-856D-5D81-9FE4-32B10DE30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8045" y="6153396"/>
            <a:ext cx="3476350" cy="1950232"/>
          </a:xfrm>
          <a:prstGeom prst="rect">
            <a:avLst/>
          </a:prstGeom>
        </p:spPr>
      </p:pic>
      <p:pic>
        <p:nvPicPr>
          <p:cNvPr id="23" name="Picture 22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8A90D0EC-3E77-6880-90E4-15A9326DF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428" y="6334677"/>
            <a:ext cx="1587670" cy="1587670"/>
          </a:xfrm>
          <a:prstGeom prst="rect">
            <a:avLst/>
          </a:prstGeom>
        </p:spPr>
      </p:pic>
      <p:pic>
        <p:nvPicPr>
          <p:cNvPr id="25" name="Picture 24" descr="A blue logo with a plus and minus sign&#10;&#10;AI-generated content may be incorrect.">
            <a:extLst>
              <a:ext uri="{FF2B5EF4-FFF2-40B4-BE49-F238E27FC236}">
                <a16:creationId xmlns:a16="http://schemas.microsoft.com/office/drawing/2014/main" id="{8CC7C915-593E-8992-6651-BBA2E73E6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2343" y="6407425"/>
            <a:ext cx="1793965" cy="12191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50494"/>
            <a:ext cx="88211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Conclusion &amp; Future Directions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679877"/>
            <a:ext cx="4120753" cy="226814"/>
          </a:xfrm>
          <a:prstGeom prst="roundRect">
            <a:avLst>
              <a:gd name="adj" fmla="val 15001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793790" y="6246852"/>
            <a:ext cx="32435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Innovative Ergonomics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6737271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Practical AI-driven seat personalization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54704" y="5339596"/>
            <a:ext cx="4120872" cy="226814"/>
          </a:xfrm>
          <a:prstGeom prst="roundRect">
            <a:avLst>
              <a:gd name="adj" fmla="val 15001"/>
            </a:avLst>
          </a:prstGeom>
          <a:solidFill>
            <a:srgbClr val="EEE8DD"/>
          </a:solidFill>
          <a:ln/>
        </p:spPr>
      </p:sp>
      <p:sp>
        <p:nvSpPr>
          <p:cNvPr id="8" name="Text 5"/>
          <p:cNvSpPr/>
          <p:nvPr/>
        </p:nvSpPr>
        <p:spPr>
          <a:xfrm>
            <a:off x="5254704" y="5906572"/>
            <a:ext cx="41208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Aftermarket &amp; OEM Potential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254704" y="6751320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Adaptable for future smart vehicles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715738" y="4999434"/>
            <a:ext cx="4120872" cy="226814"/>
          </a:xfrm>
          <a:prstGeom prst="roundRect">
            <a:avLst>
              <a:gd name="adj" fmla="val 15001"/>
            </a:avLst>
          </a:prstGeom>
          <a:solidFill>
            <a:srgbClr val="EEE8DD"/>
          </a:solidFill>
          <a:ln/>
        </p:spPr>
      </p:sp>
      <p:sp>
        <p:nvSpPr>
          <p:cNvPr id="11" name="Text 8"/>
          <p:cNvSpPr/>
          <p:nvPr/>
        </p:nvSpPr>
        <p:spPr>
          <a:xfrm>
            <a:off x="9715738" y="5566410"/>
            <a:ext cx="33548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Extended Control Scope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15738" y="6056828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Add mirrors, steering wheel &amp; A/C settings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28795" y="2734450"/>
            <a:ext cx="4080965" cy="27607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96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Q &amp; 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92298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387</Words>
  <Application>Microsoft Office PowerPoint</Application>
  <PresentationFormat>Custom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Gelasio</vt:lpstr>
      <vt:lpstr>Gelasio Bold</vt:lpstr>
      <vt:lpstr>Arial</vt:lpstr>
      <vt:lpstr>Gelasio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isuru sasanga</cp:lastModifiedBy>
  <cp:revision>4</cp:revision>
  <dcterms:created xsi:type="dcterms:W3CDTF">2025-05-06T16:27:46Z</dcterms:created>
  <dcterms:modified xsi:type="dcterms:W3CDTF">2025-05-06T17:34:02Z</dcterms:modified>
</cp:coreProperties>
</file>