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 Bold" panose="020B0604020202020204" charset="0"/>
      <p:regular r:id="rId14"/>
    </p:embeddedFont>
    <p:embeddedFont>
      <p:font typeface="Rubik" panose="020B0604020202020204" charset="-79"/>
      <p:regular r:id="rId15"/>
    </p:embeddedFont>
    <p:embeddedFont>
      <p:font typeface="Rubik Bold" panose="020B0604020202020204" charset="-79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01" b="780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272541" y="-828389"/>
            <a:ext cx="18809650" cy="11451685"/>
            <a:chOff x="0" y="0"/>
            <a:chExt cx="4953982" cy="30160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3982" cy="3016082"/>
            </a:xfrm>
            <a:custGeom>
              <a:avLst/>
              <a:gdLst/>
              <a:ahLst/>
              <a:cxnLst/>
              <a:rect l="l" t="t" r="r" b="b"/>
              <a:pathLst>
                <a:path w="4953982" h="3016082">
                  <a:moveTo>
                    <a:pt x="0" y="0"/>
                  </a:moveTo>
                  <a:lnTo>
                    <a:pt x="4953982" y="0"/>
                  </a:lnTo>
                  <a:lnTo>
                    <a:pt x="4953982" y="3016082"/>
                  </a:lnTo>
                  <a:lnTo>
                    <a:pt x="0" y="3016082"/>
                  </a:lnTo>
                  <a:close/>
                </a:path>
              </a:pathLst>
            </a:custGeom>
            <a:solidFill>
              <a:srgbClr val="000000">
                <a:alpha val="3764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8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297250"/>
            <a:ext cx="7815978" cy="3180722"/>
            <a:chOff x="0" y="0"/>
            <a:chExt cx="10421304" cy="4240962"/>
          </a:xfrm>
        </p:grpSpPr>
        <p:sp>
          <p:nvSpPr>
            <p:cNvPr id="7" name="TextBox 7"/>
            <p:cNvSpPr txBox="1"/>
            <p:nvPr/>
          </p:nvSpPr>
          <p:spPr>
            <a:xfrm>
              <a:off x="0" y="104775"/>
              <a:ext cx="10421304" cy="2366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444"/>
                </a:lnSpc>
              </a:pPr>
              <a:r>
                <a:rPr lang="en-US" sz="12221" spc="-122">
                  <a:solidFill>
                    <a:srgbClr val="FFFFFF"/>
                  </a:solidFill>
                  <a:latin typeface="Rubik"/>
                </a:rPr>
                <a:t>ToGMoS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36525"/>
              <a:ext cx="10421304" cy="1304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77"/>
                </a:lnSpc>
                <a:spcBef>
                  <a:spcPct val="0"/>
                </a:spcBef>
              </a:pPr>
              <a:r>
                <a:rPr lang="en-US" sz="2840">
                  <a:solidFill>
                    <a:srgbClr val="00DACF"/>
                  </a:solidFill>
                  <a:latin typeface="Rubik"/>
                </a:rPr>
                <a:t>CO2 and Other Toxic Gases Monitoring System Using Terahertz Communication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80046" y="6708100"/>
            <a:ext cx="2550200" cy="25502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DACF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266336" y="6628150"/>
            <a:ext cx="2611111" cy="2611100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8296791" y="3868400"/>
            <a:ext cx="2550200" cy="25502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DAC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289571" y="3787321"/>
            <a:ext cx="2607519" cy="2607509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199131" y="1028700"/>
            <a:ext cx="2550200" cy="25502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DACF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8180081" y="947785"/>
            <a:ext cx="2612065" cy="2612054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1028700" y="1095375"/>
            <a:ext cx="4697606" cy="203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7200" spc="-72">
                <a:solidFill>
                  <a:srgbClr val="FFFFFF"/>
                </a:solidFill>
                <a:latin typeface="Rubik"/>
              </a:rPr>
              <a:t>Meet the Team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775420" y="4455013"/>
            <a:ext cx="5481941" cy="1376974"/>
            <a:chOff x="0" y="0"/>
            <a:chExt cx="7309254" cy="183596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28575"/>
              <a:ext cx="7309254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FFFFFF"/>
                  </a:solidFill>
                  <a:latin typeface="Rubik"/>
                </a:rPr>
                <a:t>Vishagar Arunan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710870"/>
              <a:ext cx="7309254" cy="1125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08"/>
                </a:lnSpc>
              </a:pPr>
              <a:r>
                <a:rPr lang="en-US" sz="2400">
                  <a:solidFill>
                    <a:srgbClr val="FFFFFF"/>
                  </a:solidFill>
                  <a:latin typeface="Rubik"/>
                </a:rPr>
                <a:t>Department of Electronic and Telecommunication Engineering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757976" y="7563958"/>
            <a:ext cx="5501324" cy="965483"/>
            <a:chOff x="0" y="0"/>
            <a:chExt cx="7335099" cy="128731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7335099" cy="596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 spc="-28">
                  <a:solidFill>
                    <a:srgbClr val="FFFFFF"/>
                  </a:solidFill>
                  <a:latin typeface="Rubik"/>
                </a:rPr>
                <a:t>Hansa Marasinghe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36130"/>
              <a:ext cx="7335099" cy="551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07"/>
                </a:lnSpc>
              </a:pPr>
              <a:r>
                <a:rPr lang="en-US" sz="2399">
                  <a:solidFill>
                    <a:srgbClr val="FFFFFF"/>
                  </a:solidFill>
                  <a:latin typeface="Rubik"/>
                </a:rPr>
                <a:t>Department of Biomedical Engineering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757976" y="1833471"/>
            <a:ext cx="5772712" cy="945025"/>
            <a:chOff x="0" y="0"/>
            <a:chExt cx="7696949" cy="126003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28575"/>
              <a:ext cx="7696949" cy="5925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51"/>
                </a:lnSpc>
                <a:spcBef>
                  <a:spcPct val="0"/>
                </a:spcBef>
              </a:pPr>
              <a:r>
                <a:rPr lang="en-US" sz="2808" spc="-28">
                  <a:solidFill>
                    <a:srgbClr val="FFFFFF"/>
                  </a:solidFill>
                  <a:latin typeface="Rubik"/>
                </a:rPr>
                <a:t>Ravindu Pushpakumara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16836"/>
              <a:ext cx="7696949" cy="543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418"/>
                </a:lnSpc>
              </a:pPr>
              <a:r>
                <a:rPr lang="en-US" sz="2407">
                  <a:solidFill>
                    <a:srgbClr val="FFFFFF"/>
                  </a:solidFill>
                  <a:latin typeface="Rubik"/>
                </a:rPr>
                <a:t>Department of Biomedical Engineering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360" b="2360"/>
          <a:stretch>
            <a:fillRect/>
          </a:stretch>
        </p:blipFill>
        <p:spPr>
          <a:xfrm>
            <a:off x="680830" y="404727"/>
            <a:ext cx="16578470" cy="9477546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360293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F1632">
                <a:alpha val="60784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8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818384" y="1261871"/>
            <a:ext cx="6167590" cy="5320706"/>
            <a:chOff x="0" y="0"/>
            <a:chExt cx="1624386" cy="14013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4386" cy="1401338"/>
            </a:xfrm>
            <a:custGeom>
              <a:avLst/>
              <a:gdLst/>
              <a:ahLst/>
              <a:cxnLst/>
              <a:rect l="l" t="t" r="r" b="b"/>
              <a:pathLst>
                <a:path w="1624386" h="1401338">
                  <a:moveTo>
                    <a:pt x="64018" y="0"/>
                  </a:moveTo>
                  <a:lnTo>
                    <a:pt x="1560368" y="0"/>
                  </a:lnTo>
                  <a:cubicBezTo>
                    <a:pt x="1577346" y="0"/>
                    <a:pt x="1593629" y="6745"/>
                    <a:pt x="1605635" y="18750"/>
                  </a:cubicBezTo>
                  <a:cubicBezTo>
                    <a:pt x="1617641" y="30756"/>
                    <a:pt x="1624386" y="47040"/>
                    <a:pt x="1624386" y="64018"/>
                  </a:cubicBezTo>
                  <a:lnTo>
                    <a:pt x="1624386" y="1337320"/>
                  </a:lnTo>
                  <a:cubicBezTo>
                    <a:pt x="1624386" y="1372676"/>
                    <a:pt x="1595724" y="1401338"/>
                    <a:pt x="1560368" y="1401338"/>
                  </a:cubicBezTo>
                  <a:lnTo>
                    <a:pt x="64018" y="1401338"/>
                  </a:lnTo>
                  <a:cubicBezTo>
                    <a:pt x="28662" y="1401338"/>
                    <a:pt x="0" y="1372676"/>
                    <a:pt x="0" y="1337320"/>
                  </a:cubicBezTo>
                  <a:lnTo>
                    <a:pt x="0" y="64018"/>
                  </a:lnTo>
                  <a:cubicBezTo>
                    <a:pt x="0" y="28662"/>
                    <a:pt x="28662" y="0"/>
                    <a:pt x="6401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8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18384" y="1261871"/>
            <a:ext cx="6162979" cy="532070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28700" y="1028700"/>
            <a:ext cx="8115300" cy="540479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967708" y="7813794"/>
            <a:ext cx="6709767" cy="144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85"/>
              </a:lnSpc>
              <a:spcBef>
                <a:spcPct val="0"/>
              </a:spcBef>
            </a:pPr>
            <a:r>
              <a:rPr lang="en-US" sz="8299">
                <a:solidFill>
                  <a:srgbClr val="FFFFFF"/>
                </a:solidFill>
                <a:latin typeface="Rubik"/>
              </a:rPr>
              <a:t>Why TogMos?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0537584"/>
            <a:chOff x="0" y="0"/>
            <a:chExt cx="4816593" cy="27753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75331"/>
            </a:xfrm>
            <a:custGeom>
              <a:avLst/>
              <a:gdLst/>
              <a:ahLst/>
              <a:cxnLst/>
              <a:rect l="l" t="t" r="r" b="b"/>
              <a:pathLst>
                <a:path w="4816592" h="2775331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753741"/>
                  </a:lnTo>
                  <a:cubicBezTo>
                    <a:pt x="4816592" y="2765665"/>
                    <a:pt x="4806926" y="2775331"/>
                    <a:pt x="4795002" y="2775331"/>
                  </a:cubicBezTo>
                  <a:lnTo>
                    <a:pt x="21590" y="2775331"/>
                  </a:lnTo>
                  <a:cubicBezTo>
                    <a:pt x="15864" y="2775331"/>
                    <a:pt x="10372" y="2773056"/>
                    <a:pt x="6324" y="2769007"/>
                  </a:cubicBezTo>
                  <a:cubicBezTo>
                    <a:pt x="2275" y="2764958"/>
                    <a:pt x="0" y="2759467"/>
                    <a:pt x="0" y="275374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0F1632">
                <a:alpha val="5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8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028700"/>
            <a:ext cx="7705311" cy="770531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301182" y="1177787"/>
            <a:ext cx="7958118" cy="26488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301182" y="4488082"/>
            <a:ext cx="7958118" cy="42459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3712371" y="1028700"/>
            <a:ext cx="1086325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spc="-80">
                <a:solidFill>
                  <a:srgbClr val="FFFFFF"/>
                </a:solidFill>
                <a:latin typeface="Rubik Bold"/>
              </a:rPr>
              <a:t>Spectrum Realization</a:t>
            </a:r>
            <a:endParaRPr kumimoji="0" lang="en-US" sz="8000" b="0" i="0" u="none" strike="noStrike" kern="1200" cap="none" spc="-8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ubik Bold"/>
              <a:ea typeface="+mn-ea"/>
              <a:cs typeface="+mn-cs"/>
            </a:endParaRPr>
          </a:p>
        </p:txBody>
      </p:sp>
      <p:pic>
        <p:nvPicPr>
          <p:cNvPr id="20" name="Picture 19" descr="Timeline&#10;&#10;Description automatically generated">
            <a:extLst>
              <a:ext uri="{FF2B5EF4-FFF2-40B4-BE49-F238E27FC236}">
                <a16:creationId xmlns:a16="http://schemas.microsoft.com/office/drawing/2014/main" id="{E5EEFE04-3BB0-6C70-9040-E74C031A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585" y="2933700"/>
            <a:ext cx="12746829" cy="67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7320" y="3886834"/>
            <a:ext cx="3388048" cy="4359851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4A4BB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367528" y="3886834"/>
            <a:ext cx="3388048" cy="4359851"/>
            <a:chOff x="0" y="0"/>
            <a:chExt cx="3133810" cy="40326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864ABB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02632" y="3886834"/>
            <a:ext cx="3388048" cy="4359851"/>
            <a:chOff x="0" y="0"/>
            <a:chExt cx="3133810" cy="40326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96388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532424" y="3886834"/>
            <a:ext cx="3388048" cy="4359851"/>
            <a:chOff x="0" y="0"/>
            <a:chExt cx="3133810" cy="40326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3810" cy="4032689"/>
            </a:xfrm>
            <a:custGeom>
              <a:avLst/>
              <a:gdLst/>
              <a:ahLst/>
              <a:cxnLst/>
              <a:rect l="l" t="t" r="r" b="b"/>
              <a:pathLst>
                <a:path w="3133810" h="4032689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89"/>
                    <a:pt x="3009350" y="4032689"/>
                  </a:cubicBezTo>
                  <a:close/>
                </a:path>
              </a:pathLst>
            </a:custGeom>
            <a:solidFill>
              <a:srgbClr val="6D4DBD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712371" y="1879791"/>
            <a:ext cx="1086325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80">
                <a:solidFill>
                  <a:srgbClr val="FFFFFF"/>
                </a:solidFill>
                <a:latin typeface="Rubik Bold"/>
              </a:rPr>
              <a:t>Business Plan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73842" y="5875013"/>
            <a:ext cx="3035004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Initial 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18720" y="4082027"/>
            <a:ext cx="1945249" cy="81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6750"/>
              </a:lnSpc>
              <a:spcBef>
                <a:spcPct val="0"/>
              </a:spcBef>
            </a:pPr>
            <a:r>
              <a:rPr lang="en-US" sz="4299">
                <a:solidFill>
                  <a:srgbClr val="00FFF2"/>
                </a:solidFill>
                <a:latin typeface="Rubik"/>
              </a:rPr>
              <a:t>Phase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91247" y="5284463"/>
            <a:ext cx="2715079" cy="235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Mass production</a:t>
            </a:r>
          </a:p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&amp;</a:t>
            </a:r>
          </a:p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foreign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03742" y="4072502"/>
            <a:ext cx="2302584" cy="8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6907"/>
              </a:lnSpc>
              <a:spcBef>
                <a:spcPct val="0"/>
              </a:spcBef>
            </a:pPr>
            <a:r>
              <a:rPr lang="en-US" sz="4399">
                <a:solidFill>
                  <a:srgbClr val="00FFF2"/>
                </a:solidFill>
                <a:latin typeface="Rubik"/>
              </a:rPr>
              <a:t>Phase 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27101" y="5579738"/>
            <a:ext cx="2715079" cy="176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Introducing</a:t>
            </a:r>
          </a:p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Outdoor system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784276" y="4082027"/>
            <a:ext cx="2305504" cy="81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6750"/>
              </a:lnSpc>
              <a:spcBef>
                <a:spcPct val="0"/>
              </a:spcBef>
            </a:pPr>
            <a:r>
              <a:rPr lang="en-US" sz="4299">
                <a:solidFill>
                  <a:srgbClr val="00FFF2"/>
                </a:solidFill>
                <a:latin typeface="Rubik"/>
              </a:rPr>
              <a:t>Phase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52349" y="5579738"/>
            <a:ext cx="2715079" cy="1764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Launching </a:t>
            </a:r>
          </a:p>
          <a:p>
            <a:pPr marL="0" lvl="0" indent="0"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Rubik Bold"/>
              </a:rPr>
              <a:t>with a trial period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15926" y="4082027"/>
            <a:ext cx="2221044" cy="81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6750"/>
              </a:lnSpc>
              <a:spcBef>
                <a:spcPct val="0"/>
              </a:spcBef>
            </a:pPr>
            <a:r>
              <a:rPr lang="en-US" sz="4299">
                <a:solidFill>
                  <a:srgbClr val="00FFF2"/>
                </a:solidFill>
                <a:latin typeface="Rubik"/>
              </a:rPr>
              <a:t>Phase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524899"/>
              </p:ext>
            </p:extLst>
          </p:nvPr>
        </p:nvGraphicFramePr>
        <p:xfrm>
          <a:off x="5045127" y="3924300"/>
          <a:ext cx="8197745" cy="4743450"/>
        </p:xfrm>
        <a:graphic>
          <a:graphicData uri="http://schemas.openxmlformats.org/drawingml/2006/table">
            <a:tbl>
              <a:tblPr/>
              <a:tblGrid>
                <a:gridCol w="2437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2574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Rubik Bold"/>
                        </a:rPr>
                        <a:t>Product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Estimated</a:t>
                      </a:r>
                    </a:p>
                    <a:p>
                      <a:r>
                        <a:rPr lang="en-US" sz="3099">
                          <a:solidFill>
                            <a:srgbClr val="000000"/>
                          </a:solidFill>
                          <a:latin typeface="Rubik Bold"/>
                        </a:rPr>
                        <a:t>Cost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dirty="0"/>
                    </a:p>
                    <a:p>
                      <a:r>
                        <a:rPr lang="en-US" dirty="0"/>
                        <a:t>Estimated</a:t>
                      </a:r>
                    </a:p>
                    <a:p>
                      <a:r>
                        <a:rPr lang="en-US" sz="3000" dirty="0">
                          <a:solidFill>
                            <a:srgbClr val="000000"/>
                          </a:solidFill>
                          <a:latin typeface="Rubik Bold"/>
                        </a:rPr>
                        <a:t>Selling Price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4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/>
                        <a:t>Indoor Monitoring</a:t>
                      </a:r>
                    </a:p>
                    <a:p>
                      <a:r>
                        <a:rPr lang="en-US" sz="1800">
                          <a:solidFill>
                            <a:srgbClr val="FFFFFF"/>
                          </a:solidFill>
                          <a:latin typeface="Rubik"/>
                        </a:rPr>
                        <a:t>system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Rubik"/>
                        </a:rPr>
                        <a:t>25,000 LKR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Rubik"/>
                        </a:rPr>
                        <a:t>40,000 LKR</a:t>
                      </a:r>
                      <a:endParaRPr lang="en-US" sz="110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438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Rubik"/>
                        </a:rPr>
                        <a:t>Outdoor Monitoring System</a:t>
                      </a:r>
                      <a:endParaRPr lang="en-US" sz="11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Under developing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Rubik" panose="020B0604020202020204" charset="-79"/>
                          <a:cs typeface="Rubik" panose="020B0604020202020204" charset="-79"/>
                        </a:rPr>
                        <a:t>Not yet confirmed</a:t>
                      </a:r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132938" y="190500"/>
            <a:ext cx="16022122" cy="3125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dirty="0">
                <a:solidFill>
                  <a:srgbClr val="FFFFFF"/>
                </a:solidFill>
                <a:latin typeface="Canva Sans Bold"/>
              </a:rPr>
              <a:t>Estimated Cost and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2968923"/>
            <a:ext cx="16744950" cy="3766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27"/>
              </a:lnSpc>
              <a:spcBef>
                <a:spcPct val="0"/>
              </a:spcBef>
            </a:pPr>
            <a:r>
              <a:rPr lang="en-US" sz="21948" u="none">
                <a:solidFill>
                  <a:srgbClr val="FFFFFF"/>
                </a:solidFill>
                <a:latin typeface="Rubik Bold"/>
              </a:rPr>
              <a:t>Thank you!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49806" y="2070142"/>
            <a:ext cx="11388388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FFFFFF"/>
                </a:solidFill>
                <a:latin typeface="Rubik"/>
              </a:rPr>
              <a:t>Team 1.0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9806" y="7731182"/>
            <a:ext cx="11388388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Rubik"/>
              </a:rPr>
              <a:t>Let's make different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96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Rubik</vt:lpstr>
      <vt:lpstr>Canva Sans Bold</vt:lpstr>
      <vt:lpstr>Calibri</vt:lpstr>
      <vt:lpstr>Arial</vt:lpstr>
      <vt:lpstr>Rubik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Dark Simple Digital  Lifestyle Pitch Deck Presentation</dc:title>
  <cp:lastModifiedBy>Ravindu Pushpakumara</cp:lastModifiedBy>
  <cp:revision>3</cp:revision>
  <dcterms:created xsi:type="dcterms:W3CDTF">2006-08-16T00:00:00Z</dcterms:created>
  <dcterms:modified xsi:type="dcterms:W3CDTF">2022-09-24T18:52:23Z</dcterms:modified>
  <dc:identifier>DAFMo8j2eGA</dc:identifier>
</cp:coreProperties>
</file>