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8" r:id="rId7"/>
    <p:sldId id="259" r:id="rId8"/>
    <p:sldId id="260" r:id="rId9"/>
    <p:sldId id="269" r:id="rId10"/>
    <p:sldId id="271" r:id="rId11"/>
    <p:sldId id="261" r:id="rId12"/>
    <p:sldId id="279" r:id="rId13"/>
    <p:sldId id="280" r:id="rId14"/>
    <p:sldId id="281" r:id="rId15"/>
    <p:sldId id="262" r:id="rId16"/>
    <p:sldId id="263" r:id="rId17"/>
    <p:sldId id="264" r:id="rId18"/>
    <p:sldId id="282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718" autoAdjust="0"/>
  </p:normalViewPr>
  <p:slideViewPr>
    <p:cSldViewPr snapToGrid="0">
      <p:cViewPr varScale="1">
        <p:scale>
          <a:sx n="71" d="100"/>
          <a:sy n="71" d="100"/>
        </p:scale>
        <p:origin x="65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27705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575404"/>
            <a:ext cx="9857014" cy="62160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rtAr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8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0"/>
            <a:ext cx="9779183" cy="1706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1785669"/>
            <a:ext cx="9779182" cy="4278702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EBCFC05-28F2-ED12-5DAE-0D1A11FE8A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6813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487DE67-2E54-8713-8739-3604335870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3235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 rot="5400000" flipH="1">
              <a:off x="11258144" y="5924144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794B347-3274-3D51-85DF-4203550047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6813" y="2020329"/>
            <a:ext cx="3219450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DAAFFF32-276A-0586-D4FD-02CA694F31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787" y="2020329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DD55F25-7BEF-26A6-157A-97540EC739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0082" y="2018581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57414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D71EB95-DE30-3F1F-F9EC-DA4858055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4826" y="1071418"/>
            <a:ext cx="7342348" cy="3423380"/>
          </a:xfr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837" y="1071418"/>
            <a:ext cx="1364297" cy="1740788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19153" y="3295278"/>
            <a:ext cx="1364297" cy="1690799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22389" y="4599720"/>
            <a:ext cx="3511550" cy="853643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F76E36-451C-4A7D-4E26-8AB78D34D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57012" y="-1664"/>
            <a:ext cx="2334989" cy="6859664"/>
            <a:chOff x="9857012" y="-1664"/>
            <a:chExt cx="2334989" cy="6859664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AB3BC7E-B34F-EF47-B125-1574C5484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V="1">
              <a:off x="9499940" y="355410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CBC82D0-4F72-C649-8B7F-D4B087957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10866436" y="1879977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383F23A-D872-2A4C-B386-A9D269BE6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024507" y="-1664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221FFDB-AAE2-5943-97A1-82D66AE0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334091" y="2737752"/>
              <a:ext cx="1380830" cy="13808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E58EEF7-63CA-A845-BAC4-9D3BE0591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H="1">
              <a:off x="10667432" y="5333432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57A4624-D8ED-2E4B-AF8C-00DFA6A72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V="1">
              <a:off x="9857012" y="3651505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F312EF8-91BE-5946-BE31-8CFE107A2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 flipV="1">
              <a:off x="9857013" y="4976359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136526"/>
            <a:ext cx="8401624" cy="1570038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227758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5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223923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0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71021"/>
            <a:ext cx="10678142" cy="1635542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068734"/>
            <a:ext cx="904987" cy="905641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7" r:id="rId10"/>
    <p:sldLayoutId id="2147483663" r:id="rId11"/>
    <p:sldLayoutId id="2147483664" r:id="rId12"/>
    <p:sldLayoutId id="2147483665" r:id="rId13"/>
    <p:sldLayoutId id="2147483666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65" y="1223682"/>
            <a:ext cx="10640658" cy="2602006"/>
          </a:xfrm>
        </p:spPr>
        <p:txBody>
          <a:bodyPr/>
          <a:lstStyle/>
          <a:p>
            <a:r>
              <a:rPr lang="en-US" dirty="0"/>
              <a:t>SLIIT students’ attitudes and preferences regarding Online Shopping!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77184-645F-8207-A57E-95185FD440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469596"/>
            <a:ext cx="5535072" cy="469051"/>
          </a:xfrm>
        </p:spPr>
        <p:txBody>
          <a:bodyPr/>
          <a:lstStyle/>
          <a:p>
            <a:r>
              <a:rPr lang="en-US" dirty="0"/>
              <a:t>Challenges!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DEC5C-EB7F-DC2D-83E3-D6E4C26031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3859" y="469596"/>
            <a:ext cx="5517139" cy="469051"/>
          </a:xfrm>
        </p:spPr>
        <p:txBody>
          <a:bodyPr/>
          <a:lstStyle/>
          <a:p>
            <a:r>
              <a:rPr lang="en-US" dirty="0"/>
              <a:t>Handling Customers!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DE4E1-1867-04BC-5DED-52C73BAFA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170" name="Picture 2" descr="Forms response chart. Question title: Have you faced any challenges as a seller?&#10;. Number of responses: 3 responses.">
            <a:extLst>
              <a:ext uri="{FF2B5EF4-FFF2-40B4-BE49-F238E27FC236}">
                <a16:creationId xmlns:a16="http://schemas.microsoft.com/office/drawing/2014/main" id="{1E930FA8-EEA2-8939-79CF-DF147EFBA9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0" t="24552" r="10444"/>
          <a:stretch/>
        </p:blipFill>
        <p:spPr bwMode="auto">
          <a:xfrm>
            <a:off x="204457" y="1374011"/>
            <a:ext cx="5891543" cy="268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Forms response chart. Question title: How do you handle customer inquiries, feedback, and potential returns?&#10;. Number of responses: 3 responses.">
            <a:extLst>
              <a:ext uri="{FF2B5EF4-FFF2-40B4-BE49-F238E27FC236}">
                <a16:creationId xmlns:a16="http://schemas.microsoft.com/office/drawing/2014/main" id="{826AA5D8-D3C8-3B83-0D82-9E59EA338ABC}"/>
              </a:ext>
            </a:extLst>
          </p:cNvPr>
          <p:cNvPicPr>
            <a:picLocks noGrp="1" noChangeAspect="1" noChangeArrowheads="1"/>
          </p:cNvPicPr>
          <p:nvPr>
            <p:ph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52" b="11182"/>
          <a:stretch/>
        </p:blipFill>
        <p:spPr bwMode="auto">
          <a:xfrm>
            <a:off x="6021192" y="1374011"/>
            <a:ext cx="6062472" cy="244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green and white alligator with black text&#10;&#10;Description automatically generated">
            <a:extLst>
              <a:ext uri="{FF2B5EF4-FFF2-40B4-BE49-F238E27FC236}">
                <a16:creationId xmlns:a16="http://schemas.microsoft.com/office/drawing/2014/main" id="{750FFBC1-40D9-58D0-9175-6AB524ED5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79" y="4354304"/>
            <a:ext cx="2336427" cy="1803722"/>
          </a:xfrm>
          <a:prstGeom prst="rect">
            <a:avLst/>
          </a:prstGeom>
        </p:spPr>
      </p:pic>
      <p:pic>
        <p:nvPicPr>
          <p:cNvPr id="7" name="Picture 6" descr="A person riding a scooter wearing a face mask&#10;&#10;Description automatically generated">
            <a:extLst>
              <a:ext uri="{FF2B5EF4-FFF2-40B4-BE49-F238E27FC236}">
                <a16:creationId xmlns:a16="http://schemas.microsoft.com/office/drawing/2014/main" id="{09480255-71DC-FDBC-9952-0B7F63DA08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37" t="11207" r="4035" b="11742"/>
          <a:stretch/>
        </p:blipFill>
        <p:spPr>
          <a:xfrm>
            <a:off x="4155141" y="4166952"/>
            <a:ext cx="2550963" cy="21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744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77184-645F-8207-A57E-95185FD440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469596"/>
            <a:ext cx="5535072" cy="469051"/>
          </a:xfrm>
        </p:spPr>
        <p:txBody>
          <a:bodyPr/>
          <a:lstStyle/>
          <a:p>
            <a:r>
              <a:rPr lang="en-US" dirty="0"/>
              <a:t>Shipping and Delivery!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DEC5C-EB7F-DC2D-83E3-D6E4C26031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3859" y="469596"/>
            <a:ext cx="5517139" cy="469051"/>
          </a:xfrm>
        </p:spPr>
        <p:txBody>
          <a:bodyPr/>
          <a:lstStyle/>
          <a:p>
            <a:r>
              <a:rPr lang="en-US" dirty="0"/>
              <a:t>Promotions and Discounts!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DE4E1-1867-04BC-5DED-52C73BAFA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194" name="Picture 2" descr="Forms response chart. Question title: How do you handle shipping and delivery for your products/services?&#10;. Number of responses: 3 responses.">
            <a:extLst>
              <a:ext uri="{FF2B5EF4-FFF2-40B4-BE49-F238E27FC236}">
                <a16:creationId xmlns:a16="http://schemas.microsoft.com/office/drawing/2014/main" id="{25A3C8BF-539B-5A7E-3C05-41A8ADB227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5" t="21404" r="7771"/>
          <a:stretch/>
        </p:blipFill>
        <p:spPr bwMode="auto">
          <a:xfrm>
            <a:off x="101342" y="1523660"/>
            <a:ext cx="6094388" cy="271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Forms response chart. Question title: Do you offer any special promotions or discounts to your customers?&#10;. Number of responses: 3 responses.">
            <a:extLst>
              <a:ext uri="{FF2B5EF4-FFF2-40B4-BE49-F238E27FC236}">
                <a16:creationId xmlns:a16="http://schemas.microsoft.com/office/drawing/2014/main" id="{FE306D7F-E291-8438-2512-EA111641D4DB}"/>
              </a:ext>
            </a:extLst>
          </p:cNvPr>
          <p:cNvPicPr>
            <a:picLocks noGrp="1" noChangeAspect="1" noChangeArrowheads="1"/>
          </p:cNvPicPr>
          <p:nvPr>
            <p:ph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7" t="20052" r="8396" b="6140"/>
          <a:stretch/>
        </p:blipFill>
        <p:spPr bwMode="auto">
          <a:xfrm>
            <a:off x="6195730" y="1523660"/>
            <a:ext cx="5896530" cy="262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rack with clothes and accessories&#10;&#10;Description automatically generated">
            <a:extLst>
              <a:ext uri="{FF2B5EF4-FFF2-40B4-BE49-F238E27FC236}">
                <a16:creationId xmlns:a16="http://schemas.microsoft.com/office/drawing/2014/main" id="{98A7FABD-3957-DBBF-79DE-AF7FB0589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00" y="4035428"/>
            <a:ext cx="2686047" cy="2686047"/>
          </a:xfrm>
          <a:prstGeom prst="rect">
            <a:avLst/>
          </a:prstGeom>
        </p:spPr>
      </p:pic>
      <p:pic>
        <p:nvPicPr>
          <p:cNvPr id="7" name="Picture 6" descr="A brown and black sign with black text&#10;&#10;Description automatically generated">
            <a:extLst>
              <a:ext uri="{FF2B5EF4-FFF2-40B4-BE49-F238E27FC236}">
                <a16:creationId xmlns:a16="http://schemas.microsoft.com/office/drawing/2014/main" id="{9CAE998B-84AD-518A-4CE5-BA690020AF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325" t="9799" r="22852" b="9573"/>
          <a:stretch/>
        </p:blipFill>
        <p:spPr>
          <a:xfrm>
            <a:off x="3788338" y="4278343"/>
            <a:ext cx="1400993" cy="206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95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F9A8-5C78-9343-1928-4DB09C6F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93" y="217999"/>
            <a:ext cx="7505883" cy="806451"/>
          </a:xfrm>
        </p:spPr>
        <p:txBody>
          <a:bodyPr/>
          <a:lstStyle/>
          <a:p>
            <a:r>
              <a:rPr lang="en-US" dirty="0"/>
              <a:t>SECURITY &amp; SATISFACTION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01367F5-7F3E-254A-BACC-282C2E2828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2072" y="1283169"/>
            <a:ext cx="5618861" cy="469051"/>
          </a:xfrm>
        </p:spPr>
        <p:txBody>
          <a:bodyPr/>
          <a:lstStyle/>
          <a:p>
            <a:r>
              <a:rPr lang="en-US" dirty="0"/>
              <a:t>Personal Security!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D62A7CA-1107-B16C-31B3-9C30787278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9" y="1266658"/>
            <a:ext cx="5714999" cy="469051"/>
          </a:xfrm>
        </p:spPr>
        <p:txBody>
          <a:bodyPr/>
          <a:lstStyle/>
          <a:p>
            <a:r>
              <a:rPr lang="en-US" dirty="0"/>
              <a:t>Online shopping Experience!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DBD89-EEBB-C6E5-1D2A-AF77432D1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218" name="Picture 2" descr="Forms response chart. Question title: How Concerned are you about your  personal security when shopping online?. Number of responses: 56 responses.">
            <a:extLst>
              <a:ext uri="{FF2B5EF4-FFF2-40B4-BE49-F238E27FC236}">
                <a16:creationId xmlns:a16="http://schemas.microsoft.com/office/drawing/2014/main" id="{4AE74C3D-FF92-86D8-9B2C-5F223575D4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4" t="22456" r="15227" b="7577"/>
          <a:stretch/>
        </p:blipFill>
        <p:spPr bwMode="auto">
          <a:xfrm>
            <a:off x="148136" y="1923031"/>
            <a:ext cx="5947863" cy="262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Forms response chart. Question title: How satisfied  are you with your overall online shopping experience?. Number of responses: 57 responses.">
            <a:extLst>
              <a:ext uri="{FF2B5EF4-FFF2-40B4-BE49-F238E27FC236}">
                <a16:creationId xmlns:a16="http://schemas.microsoft.com/office/drawing/2014/main" id="{B3EA4802-D269-3E14-F0A6-8164A9EF8AC0}"/>
              </a:ext>
            </a:extLst>
          </p:cNvPr>
          <p:cNvPicPr>
            <a:picLocks noGrp="1" noChangeAspect="1" noChangeArrowheads="1"/>
          </p:cNvPicPr>
          <p:nvPr>
            <p:ph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0" t="21804" r="20785"/>
          <a:stretch/>
        </p:blipFill>
        <p:spPr bwMode="auto">
          <a:xfrm>
            <a:off x="6095999" y="1906520"/>
            <a:ext cx="5347448" cy="287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erson carrying shopping bags&#10;&#10;Description automatically generated">
            <a:extLst>
              <a:ext uri="{FF2B5EF4-FFF2-40B4-BE49-F238E27FC236}">
                <a16:creationId xmlns:a16="http://schemas.microsoft.com/office/drawing/2014/main" id="{8C4A53C9-AE93-089A-0BE0-BC280F9901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345" t="14938" r="15993" b="12941"/>
          <a:stretch/>
        </p:blipFill>
        <p:spPr>
          <a:xfrm>
            <a:off x="251011" y="4779261"/>
            <a:ext cx="995083" cy="1759651"/>
          </a:xfrm>
          <a:prstGeom prst="rect">
            <a:avLst/>
          </a:prstGeom>
        </p:spPr>
      </p:pic>
      <p:pic>
        <p:nvPicPr>
          <p:cNvPr id="7" name="Picture 6" descr="A black and white shirt&#10;&#10;Description automatically generated">
            <a:extLst>
              <a:ext uri="{FF2B5EF4-FFF2-40B4-BE49-F238E27FC236}">
                <a16:creationId xmlns:a16="http://schemas.microsoft.com/office/drawing/2014/main" id="{19ED3480-756F-3B8E-0DD1-B4BF31D7E9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04" t="16791" r="5217" b="13243"/>
          <a:stretch/>
        </p:blipFill>
        <p:spPr>
          <a:xfrm>
            <a:off x="1828800" y="4818645"/>
            <a:ext cx="1627095" cy="168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12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530E4-442B-0E19-43CD-D434726E0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99" y="242046"/>
            <a:ext cx="9779182" cy="751823"/>
          </a:xfrm>
        </p:spPr>
        <p:txBody>
          <a:bodyPr/>
          <a:lstStyle/>
          <a:p>
            <a:r>
              <a:rPr lang="en-US" dirty="0"/>
              <a:t>SUGGESTIONS &amp;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2428D-A5DA-CE90-BA95-2F5CE9716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1"/>
            <a:ext cx="11429999" cy="5015752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I</a:t>
            </a:r>
            <a:r>
              <a:rPr lang="en-US" sz="32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mproving access to online shopping resources.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Implementation of additional 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Söhne"/>
              </a:rPr>
              <a:t>security protocols</a:t>
            </a:r>
            <a:r>
              <a:rPr lang="en-US" sz="32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E</a:t>
            </a:r>
            <a:r>
              <a:rPr lang="en-US" sz="32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ducating students on 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Söhne"/>
              </a:rPr>
              <a:t>safe online practices</a:t>
            </a:r>
            <a:r>
              <a:rPr lang="en-US" sz="32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I</a:t>
            </a:r>
            <a:r>
              <a:rPr lang="en-US" sz="32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ntroduction of new payment methods.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S</a:t>
            </a:r>
            <a:r>
              <a:rPr lang="en-US" sz="32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implifying the payment process for students.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Söhne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5AA7A-6AF4-68F8-8921-65FADCF70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 descr="A person sitting on a couch with a computer&#10;&#10;Description automatically generated">
            <a:extLst>
              <a:ext uri="{FF2B5EF4-FFF2-40B4-BE49-F238E27FC236}">
                <a16:creationId xmlns:a16="http://schemas.microsoft.com/office/drawing/2014/main" id="{86A90B9F-819C-A79B-21CA-28F50C1BC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661" y="1048309"/>
            <a:ext cx="2329229" cy="2794442"/>
          </a:xfrm>
          <a:prstGeom prst="rect">
            <a:avLst/>
          </a:prstGeom>
        </p:spPr>
      </p:pic>
      <p:pic>
        <p:nvPicPr>
          <p:cNvPr id="8" name="Picture 7" descr="A person standing next to a large cellphone&#10;&#10;Description automatically generated">
            <a:extLst>
              <a:ext uri="{FF2B5EF4-FFF2-40B4-BE49-F238E27FC236}">
                <a16:creationId xmlns:a16="http://schemas.microsoft.com/office/drawing/2014/main" id="{A2FD746F-D5E9-6DEF-22B0-4FCB1BCF4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661" y="4040348"/>
            <a:ext cx="2336955" cy="245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842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C8D0-1FDC-277D-08FC-28D627C36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22728"/>
            <a:ext cx="5468471" cy="724929"/>
          </a:xfrm>
        </p:spPr>
        <p:txBody>
          <a:bodyPr/>
          <a:lstStyle/>
          <a:p>
            <a:r>
              <a:rPr lang="en-US" dirty="0"/>
              <a:t>OVERALL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785C8-0C5C-4DED-8E99-89EC0948F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047657"/>
            <a:ext cx="11564471" cy="548640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Most of the students purchase “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Clothing and Fashion” </a:t>
            </a:r>
            <a:r>
              <a:rPr lang="en-US" dirty="0"/>
              <a:t>and most preferred  platform is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“eBay”.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Most common payment method is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“Credit and Debit Cards”.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Most of the students are concerned about their security when shopping.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Majority of sellers handle their own shipping and delivery.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Most of selling businesses are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“Medium” </a:t>
            </a:r>
            <a:r>
              <a:rPr lang="en-US" dirty="0"/>
              <a:t>in size.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“Delays in payments” </a:t>
            </a:r>
            <a:r>
              <a:rPr lang="en-US" dirty="0"/>
              <a:t>is the popular challenge here.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F504A-B2F8-9055-4E7E-26F1123A7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 descr="A cell phone with a store on the screen&#10;&#10;Description automatically generated">
            <a:extLst>
              <a:ext uri="{FF2B5EF4-FFF2-40B4-BE49-F238E27FC236}">
                <a16:creationId xmlns:a16="http://schemas.microsoft.com/office/drawing/2014/main" id="{0B3F3CD2-2B7E-8258-DD48-C8B4FC2C37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56" t="1569" r="6405" b="4723"/>
          <a:stretch/>
        </p:blipFill>
        <p:spPr>
          <a:xfrm>
            <a:off x="9614647" y="3922716"/>
            <a:ext cx="2070847" cy="2433634"/>
          </a:xfrm>
          <a:prstGeom prst="rect">
            <a:avLst/>
          </a:prstGeom>
        </p:spPr>
      </p:pic>
      <p:pic>
        <p:nvPicPr>
          <p:cNvPr id="8" name="Picture 7" descr="A group of pink tape with icons&#10;&#10;Description automatically generated with medium confidence">
            <a:extLst>
              <a:ext uri="{FF2B5EF4-FFF2-40B4-BE49-F238E27FC236}">
                <a16:creationId xmlns:a16="http://schemas.microsoft.com/office/drawing/2014/main" id="{C4AE160D-E099-C41E-6D4C-A45A583D6E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91" t="25847" r="16993" b="23529"/>
          <a:stretch/>
        </p:blipFill>
        <p:spPr>
          <a:xfrm>
            <a:off x="7194177" y="5210736"/>
            <a:ext cx="1639639" cy="119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42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B3A3-EFBC-024E-1062-C9B7B233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21" y="500999"/>
            <a:ext cx="3619661" cy="684588"/>
          </a:xfrm>
        </p:spPr>
        <p:txBody>
          <a:bodyPr/>
          <a:lstStyle/>
          <a:p>
            <a:r>
              <a:rPr lang="en-US" dirty="0"/>
              <a:t>OUR TEAM!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32EEF-A79C-757A-E69E-CCEB0C963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2F80C64-5AD9-1E03-E05B-D533A05053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304624"/>
              </p:ext>
            </p:extLst>
          </p:nvPr>
        </p:nvGraphicFramePr>
        <p:xfrm>
          <a:off x="726141" y="1479175"/>
          <a:ext cx="10340790" cy="377334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170395">
                  <a:extLst>
                    <a:ext uri="{9D8B030D-6E8A-4147-A177-3AD203B41FA5}">
                      <a16:colId xmlns:a16="http://schemas.microsoft.com/office/drawing/2014/main" val="195188689"/>
                    </a:ext>
                  </a:extLst>
                </a:gridCol>
                <a:gridCol w="5170395">
                  <a:extLst>
                    <a:ext uri="{9D8B030D-6E8A-4147-A177-3AD203B41FA5}">
                      <a16:colId xmlns:a16="http://schemas.microsoft.com/office/drawing/2014/main" val="3539825117"/>
                    </a:ext>
                  </a:extLst>
                </a:gridCol>
              </a:tblGrid>
              <a:tr h="56334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IT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361353"/>
                  </a:ext>
                </a:extLst>
              </a:tr>
              <a:tr h="5293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IT22253958</a:t>
                      </a:r>
                      <a:endParaRPr lang="en-US" dirty="0">
                        <a:latin typeface="Abadi" panose="020B0604020104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W.P.R. Nethmina</a:t>
                      </a:r>
                      <a:endParaRPr lang="en-US" sz="1600" dirty="0">
                        <a:latin typeface="Abadi" panose="020B0604020104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594212"/>
                  </a:ext>
                </a:extLst>
              </a:tr>
              <a:tr h="5028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IT22296078</a:t>
                      </a:r>
                      <a:endParaRPr lang="en-US" sz="1400" dirty="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Sarithmal</a:t>
                      </a:r>
                      <a:r>
                        <a:rPr lang="en-US" sz="1600" dirty="0">
                          <a:effectLst/>
                        </a:rPr>
                        <a:t> K.D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791064"/>
                  </a:ext>
                </a:extLst>
              </a:tr>
              <a:tr h="5028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IT22226532</a:t>
                      </a:r>
                      <a:endParaRPr lang="en-US" sz="1400" dirty="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D.V.D </a:t>
                      </a:r>
                      <a:r>
                        <a:rPr lang="en-US" sz="1600" dirty="0" err="1">
                          <a:effectLst/>
                        </a:rPr>
                        <a:t>Hashan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646229"/>
                  </a:ext>
                </a:extLst>
              </a:tr>
              <a:tr h="5028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IT22635952</a:t>
                      </a:r>
                      <a:endParaRPr lang="en-US" sz="1400" dirty="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Abeywickrama</a:t>
                      </a:r>
                      <a:r>
                        <a:rPr lang="en-US" sz="1600" dirty="0">
                          <a:effectLst/>
                        </a:rPr>
                        <a:t> A.S.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186246"/>
                  </a:ext>
                </a:extLst>
              </a:tr>
              <a:tr h="5028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IT22244352</a:t>
                      </a:r>
                      <a:endParaRPr lang="en-US" sz="1400" dirty="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Hewahalpage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520363"/>
                  </a:ext>
                </a:extLst>
              </a:tr>
              <a:tr h="5081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IT22371522</a:t>
                      </a:r>
                      <a:endParaRPr lang="en-US" sz="1400" dirty="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G.H.P </a:t>
                      </a:r>
                      <a:r>
                        <a:rPr lang="en-US" sz="1600" dirty="0" err="1">
                          <a:effectLst/>
                        </a:rPr>
                        <a:t>Iroshan</a:t>
                      </a:r>
                      <a:endParaRPr lang="en-US" sz="1400" dirty="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269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001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A67F-E8B9-1A80-C8D9-9C17BBAF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9" y="645459"/>
            <a:ext cx="11430000" cy="860611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chemeClr val="accent1"/>
                </a:solidFill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63E5D-F931-34B3-64BB-A9FD17B92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819" y="1609539"/>
            <a:ext cx="6584577" cy="1133662"/>
          </a:xfrm>
        </p:spPr>
        <p:txBody>
          <a:bodyPr/>
          <a:lstStyle/>
          <a:p>
            <a:r>
              <a:rPr lang="en-US" sz="3200" dirty="0"/>
              <a:t>Thank You everyone for Listening!</a:t>
            </a:r>
          </a:p>
          <a:p>
            <a:r>
              <a:rPr lang="en-US" sz="3200" dirty="0"/>
              <a:t>Have a Nice Day!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491C1-DE64-C2EB-0292-357F3B85E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 descr="A thank you card with colorful letters&#10;&#10;Description automatically generated">
            <a:extLst>
              <a:ext uri="{FF2B5EF4-FFF2-40B4-BE49-F238E27FC236}">
                <a16:creationId xmlns:a16="http://schemas.microsoft.com/office/drawing/2014/main" id="{4E75D1C1-20F0-0EBF-0AC7-FCBB4D9F4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040" y="2012764"/>
            <a:ext cx="4708711" cy="470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98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2700886-8AB4-0058-20F8-9C9345A92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582" y="411480"/>
            <a:ext cx="4768711" cy="71215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F1383-DECF-E53F-9E2D-9E137E089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189BC6-E52B-BE58-B790-49B1D27DC551}"/>
              </a:ext>
            </a:extLst>
          </p:cNvPr>
          <p:cNvSpPr txBox="1"/>
          <p:nvPr/>
        </p:nvSpPr>
        <p:spPr>
          <a:xfrm>
            <a:off x="670112" y="1331259"/>
            <a:ext cx="108517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 are First Year Second Semester students of Faculty of Computing at SLIIT,</a:t>
            </a:r>
          </a:p>
          <a:p>
            <a:endParaRPr lang="en-US" sz="3200" dirty="0"/>
          </a:p>
          <a:p>
            <a:r>
              <a:rPr lang="en-US" sz="3200" dirty="0"/>
              <a:t>We have conducted a survey to understand the SLIIT students’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Online Shopping behavior.</a:t>
            </a:r>
          </a:p>
        </p:txBody>
      </p:sp>
      <p:pic>
        <p:nvPicPr>
          <p:cNvPr id="8" name="Picture 7" descr="A person sitting in a chair looking at a phone&#10;&#10;Description automatically generated">
            <a:extLst>
              <a:ext uri="{FF2B5EF4-FFF2-40B4-BE49-F238E27FC236}">
                <a16:creationId xmlns:a16="http://schemas.microsoft.com/office/drawing/2014/main" id="{6DC0984D-9139-476D-6130-244CBFD65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426" y="3652396"/>
            <a:ext cx="3446182" cy="258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EF5C51-8906-E1A8-ED49-C5C44B67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" y="481405"/>
            <a:ext cx="3421380" cy="792164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9FCE7-ACE2-7D7B-116F-E707EED24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D063D-1AC2-E7BF-ACB7-C9958295B69D}"/>
              </a:ext>
            </a:extLst>
          </p:cNvPr>
          <p:cNvSpPr txBox="1"/>
          <p:nvPr/>
        </p:nvSpPr>
        <p:spPr>
          <a:xfrm>
            <a:off x="430306" y="1273570"/>
            <a:ext cx="11282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E34FD2-83D4-33A1-3394-30EA696EA7B5}"/>
              </a:ext>
            </a:extLst>
          </p:cNvPr>
          <p:cNvSpPr txBox="1"/>
          <p:nvPr/>
        </p:nvSpPr>
        <p:spPr>
          <a:xfrm>
            <a:off x="617220" y="1304348"/>
            <a:ext cx="11193779" cy="388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At the end of this presentation we expect</a:t>
            </a:r>
            <a:r>
              <a:rPr lang="en-US" sz="2400" dirty="0"/>
              <a:t>,</a:t>
            </a:r>
          </a:p>
          <a:p>
            <a:endParaRPr lang="en-US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To inform about key findings of our survey.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Help to understand online Shopping behavior.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Provide insights into online selling behavior.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To address security concerns.</a:t>
            </a:r>
          </a:p>
        </p:txBody>
      </p:sp>
      <p:pic>
        <p:nvPicPr>
          <p:cNvPr id="11" name="Picture 10" descr="A person and person receiving a package from a phone&#10;&#10;Description automatically generated">
            <a:extLst>
              <a:ext uri="{FF2B5EF4-FFF2-40B4-BE49-F238E27FC236}">
                <a16:creationId xmlns:a16="http://schemas.microsoft.com/office/drawing/2014/main" id="{4ECBC6CE-25EE-256F-9854-5BBA12610C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94" b="13333"/>
          <a:stretch/>
        </p:blipFill>
        <p:spPr>
          <a:xfrm>
            <a:off x="9356015" y="1473625"/>
            <a:ext cx="2009671" cy="2151530"/>
          </a:xfrm>
          <a:prstGeom prst="rect">
            <a:avLst/>
          </a:prstGeom>
        </p:spPr>
      </p:pic>
      <p:pic>
        <p:nvPicPr>
          <p:cNvPr id="13" name="Picture 12" descr="A logo for a shop&#10;&#10;Description automatically generated">
            <a:extLst>
              <a:ext uri="{FF2B5EF4-FFF2-40B4-BE49-F238E27FC236}">
                <a16:creationId xmlns:a16="http://schemas.microsoft.com/office/drawing/2014/main" id="{17249D83-EC3A-7C7A-A026-B17E949FC5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19" t="15883" r="14245" b="18570"/>
          <a:stretch/>
        </p:blipFill>
        <p:spPr>
          <a:xfrm>
            <a:off x="9125917" y="4146387"/>
            <a:ext cx="2239769" cy="215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2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BFC1-4460-A4A7-2DFE-008A831BB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07987"/>
            <a:ext cx="4500282" cy="819058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79F5B-2193-3B8C-5BD0-66BFCE871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98494"/>
            <a:ext cx="10565675" cy="271630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survey consisted of </a:t>
            </a:r>
            <a:r>
              <a:rPr lang="en-US" b="1" dirty="0"/>
              <a:t>20 questions</a:t>
            </a:r>
            <a:r>
              <a:rPr lang="en-US" dirty="0"/>
              <a:t> and was administered online.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survey was distributed to students of different faculties in SLIIT.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Data collection took over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about 2 weeks and a total of 100 students</a:t>
            </a:r>
            <a:r>
              <a:rPr lang="en-US" dirty="0"/>
              <a:t> participated in the survey.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DB35D-C634-D5D0-50BC-FF7794C45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9" descr="A purple bag with clothes in it&#10;&#10;Description automatically generated">
            <a:extLst>
              <a:ext uri="{FF2B5EF4-FFF2-40B4-BE49-F238E27FC236}">
                <a16:creationId xmlns:a16="http://schemas.microsoft.com/office/drawing/2014/main" id="{F9BADD4B-650B-DE74-3E8F-B826222CB7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79" t="4118" r="14771" b="1990"/>
          <a:stretch/>
        </p:blipFill>
        <p:spPr>
          <a:xfrm>
            <a:off x="9560859" y="3630996"/>
            <a:ext cx="2061884" cy="2668452"/>
          </a:xfrm>
          <a:prstGeom prst="rect">
            <a:avLst/>
          </a:prstGeom>
        </p:spPr>
      </p:pic>
      <p:pic>
        <p:nvPicPr>
          <p:cNvPr id="12" name="Picture 11" descr="A hand holding a credit card and a credit card&#10;&#10;Description automatically generated">
            <a:extLst>
              <a:ext uri="{FF2B5EF4-FFF2-40B4-BE49-F238E27FC236}">
                <a16:creationId xmlns:a16="http://schemas.microsoft.com/office/drawing/2014/main" id="{D2CDD88B-0B0A-1685-53D1-232C173E7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445" y="4470648"/>
            <a:ext cx="2448393" cy="1828800"/>
          </a:xfrm>
          <a:prstGeom prst="rect">
            <a:avLst/>
          </a:prstGeom>
        </p:spPr>
      </p:pic>
      <p:pic>
        <p:nvPicPr>
          <p:cNvPr id="14" name="Picture 13" descr="A logo for a clothing store&#10;&#10;Description automatically generated">
            <a:extLst>
              <a:ext uri="{FF2B5EF4-FFF2-40B4-BE49-F238E27FC236}">
                <a16:creationId xmlns:a16="http://schemas.microsoft.com/office/drawing/2014/main" id="{961A23DD-8E7B-D237-BC7B-5FE3317A0D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3" t="17893" r="-523" b="20392"/>
          <a:stretch/>
        </p:blipFill>
        <p:spPr>
          <a:xfrm>
            <a:off x="2415988" y="4538174"/>
            <a:ext cx="2744436" cy="169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6C5E1-2666-9ECC-422D-52C14201E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2888"/>
            <a:ext cx="8977313" cy="781562"/>
          </a:xfrm>
        </p:spPr>
        <p:txBody>
          <a:bodyPr anchor="b">
            <a:normAutofit/>
          </a:bodyPr>
          <a:lstStyle/>
          <a:p>
            <a:r>
              <a:rPr lang="en-US" dirty="0"/>
              <a:t>ONLINE SHOPPING BEHAVIOR</a:t>
            </a:r>
          </a:p>
        </p:txBody>
      </p:sp>
      <p:sp>
        <p:nvSpPr>
          <p:cNvPr id="1035" name="Text Placeholder 2">
            <a:extLst>
              <a:ext uri="{FF2B5EF4-FFF2-40B4-BE49-F238E27FC236}">
                <a16:creationId xmlns:a16="http://schemas.microsoft.com/office/drawing/2014/main" id="{A8B5A1B3-DC5F-1F04-61BC-40D5AADC09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6738" y="1226119"/>
            <a:ext cx="4861877" cy="469051"/>
          </a:xfrm>
        </p:spPr>
        <p:txBody>
          <a:bodyPr/>
          <a:lstStyle/>
          <a:p>
            <a:r>
              <a:rPr lang="en-US" dirty="0"/>
              <a:t>Products!</a:t>
            </a:r>
          </a:p>
        </p:txBody>
      </p:sp>
      <p:pic>
        <p:nvPicPr>
          <p:cNvPr id="1030" name="Picture 6" descr="Forms response chart. Question title: What type of product do you usually purchase online?. Number of responses: 57 responses.">
            <a:extLst>
              <a:ext uri="{FF2B5EF4-FFF2-40B4-BE49-F238E27FC236}">
                <a16:creationId xmlns:a16="http://schemas.microsoft.com/office/drawing/2014/main" id="{147863DC-0B72-E09E-C7A7-B9575BAD08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67"/>
          <a:stretch/>
        </p:blipFill>
        <p:spPr bwMode="auto">
          <a:xfrm>
            <a:off x="52995" y="1945576"/>
            <a:ext cx="5941321" cy="319847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37" name="Text Placeholder 4">
            <a:extLst>
              <a:ext uri="{FF2B5EF4-FFF2-40B4-BE49-F238E27FC236}">
                <a16:creationId xmlns:a16="http://schemas.microsoft.com/office/drawing/2014/main" id="{DF225185-1D66-886F-77DA-19E6C3C035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2600" y="1194272"/>
            <a:ext cx="5644940" cy="469051"/>
          </a:xfrm>
        </p:spPr>
        <p:txBody>
          <a:bodyPr/>
          <a:lstStyle/>
          <a:p>
            <a:r>
              <a:rPr lang="en-US" dirty="0"/>
              <a:t>How often!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EA737-1A39-3D4D-3B73-6261419E4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1032" name="Picture 8" descr="Forms response chart. Question title: How often do you shop online for goods or services?&#10;. Number of responses: 55 responses.">
            <a:extLst>
              <a:ext uri="{FF2B5EF4-FFF2-40B4-BE49-F238E27FC236}">
                <a16:creationId xmlns:a16="http://schemas.microsoft.com/office/drawing/2014/main" id="{B3C4C88A-C10D-28B7-D5BC-D885157E39E7}"/>
              </a:ext>
            </a:extLst>
          </p:cNvPr>
          <p:cNvPicPr>
            <a:picLocks noGrp="1" noChangeAspect="1" noChangeArrowheads="1"/>
          </p:cNvPicPr>
          <p:nvPr>
            <p:ph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8" t="22286" r="20078"/>
          <a:stretch/>
        </p:blipFill>
        <p:spPr bwMode="auto">
          <a:xfrm>
            <a:off x="5869678" y="1774148"/>
            <a:ext cx="5941321" cy="306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black and white image of various items&#10;&#10;Description automatically generated">
            <a:extLst>
              <a:ext uri="{FF2B5EF4-FFF2-40B4-BE49-F238E27FC236}">
                <a16:creationId xmlns:a16="http://schemas.microsoft.com/office/drawing/2014/main" id="{1D71DC50-0A2C-7E32-BA29-407BE2E4E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81000" y="4836737"/>
            <a:ext cx="1657722" cy="165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3030E-54AF-F311-7508-DAA3219492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9234" y="309283"/>
            <a:ext cx="5449932" cy="524435"/>
          </a:xfrm>
        </p:spPr>
        <p:txBody>
          <a:bodyPr/>
          <a:lstStyle/>
          <a:p>
            <a:r>
              <a:rPr lang="en-US" dirty="0"/>
              <a:t>Online Platforms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D61D4-2111-5822-CFBC-2C04DE91B1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65002" y="309283"/>
            <a:ext cx="5527764" cy="524435"/>
          </a:xfrm>
        </p:spPr>
        <p:txBody>
          <a:bodyPr/>
          <a:lstStyle/>
          <a:p>
            <a:r>
              <a:rPr lang="en-US" dirty="0"/>
              <a:t>Factors of choice!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1EA734-4FD2-261F-E184-702404794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 descr="Forms response chart. Question title: Which online platforms do you use for Shopping?. Number of responses: 52 responses.">
            <a:extLst>
              <a:ext uri="{FF2B5EF4-FFF2-40B4-BE49-F238E27FC236}">
                <a16:creationId xmlns:a16="http://schemas.microsoft.com/office/drawing/2014/main" id="{AB8CBC0B-3853-D3CB-1D50-1169F0B672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3" t="18788" r="10022" b="6995"/>
          <a:stretch/>
        </p:blipFill>
        <p:spPr bwMode="auto">
          <a:xfrm>
            <a:off x="114572" y="1241798"/>
            <a:ext cx="5314034" cy="254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orms response chart. Question title: What factors affect your choice of Online Shopping?. Number of responses: 57 responses.">
            <a:extLst>
              <a:ext uri="{FF2B5EF4-FFF2-40B4-BE49-F238E27FC236}">
                <a16:creationId xmlns:a16="http://schemas.microsoft.com/office/drawing/2014/main" id="{A162FDF4-8732-3288-1921-107987E0C91E}"/>
              </a:ext>
            </a:extLst>
          </p:cNvPr>
          <p:cNvPicPr>
            <a:picLocks noGrp="1" noChangeAspect="1" noChangeArrowheads="1"/>
          </p:cNvPicPr>
          <p:nvPr>
            <p:ph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5" t="20618" r="7135" b="9482"/>
          <a:stretch/>
        </p:blipFill>
        <p:spPr bwMode="auto">
          <a:xfrm>
            <a:off x="5629846" y="1342651"/>
            <a:ext cx="6447582" cy="244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ack and orange logo&#10;&#10;Description automatically generated">
            <a:extLst>
              <a:ext uri="{FF2B5EF4-FFF2-40B4-BE49-F238E27FC236}">
                <a16:creationId xmlns:a16="http://schemas.microsoft.com/office/drawing/2014/main" id="{61C67CDE-5ABE-0776-AC5E-66D1F8F290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273" b="23617"/>
          <a:stretch/>
        </p:blipFill>
        <p:spPr>
          <a:xfrm>
            <a:off x="399234" y="4760258"/>
            <a:ext cx="3074708" cy="1264025"/>
          </a:xfrm>
          <a:prstGeom prst="rect">
            <a:avLst/>
          </a:prstGeom>
        </p:spPr>
      </p:pic>
      <p:pic>
        <p:nvPicPr>
          <p:cNvPr id="7" name="Picture 6" descr="A logo of a company&#10;&#10;Description automatically generated">
            <a:extLst>
              <a:ext uri="{FF2B5EF4-FFF2-40B4-BE49-F238E27FC236}">
                <a16:creationId xmlns:a16="http://schemas.microsoft.com/office/drawing/2014/main" id="{4E5EA102-CF1B-273B-9AC6-9D6D5EC14D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34" t="13922" r="5984" b="12157"/>
          <a:stretch/>
        </p:blipFill>
        <p:spPr>
          <a:xfrm>
            <a:off x="4065493" y="4418141"/>
            <a:ext cx="2030507" cy="168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8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3030E-54AF-F311-7508-DAA3219492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9234" y="309283"/>
            <a:ext cx="5449932" cy="524435"/>
          </a:xfrm>
        </p:spPr>
        <p:txBody>
          <a:bodyPr/>
          <a:lstStyle/>
          <a:p>
            <a:r>
              <a:rPr lang="en-US" dirty="0"/>
              <a:t>Payment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D61D4-2111-5822-CFBC-2C04DE91B1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3235" y="349624"/>
            <a:ext cx="5527764" cy="524435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1EA734-4FD2-261F-E184-702404794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074" name="Picture 2" descr="Forms response chart. Question title: What payment method do you prefer when shopping online?. Number of responses: 57 responses.">
            <a:extLst>
              <a:ext uri="{FF2B5EF4-FFF2-40B4-BE49-F238E27FC236}">
                <a16:creationId xmlns:a16="http://schemas.microsoft.com/office/drawing/2014/main" id="{95162B21-E8CB-3B15-DD25-7830DE427B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7" t="24703" r="20385"/>
          <a:stretch/>
        </p:blipFill>
        <p:spPr bwMode="auto">
          <a:xfrm>
            <a:off x="292189" y="1190063"/>
            <a:ext cx="5556977" cy="285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Forms response chart. Question title: Have you faced any challenges as a seller?&#10;. Number of responses: 21 responses.">
            <a:extLst>
              <a:ext uri="{FF2B5EF4-FFF2-40B4-BE49-F238E27FC236}">
                <a16:creationId xmlns:a16="http://schemas.microsoft.com/office/drawing/2014/main" id="{BB543F4F-10A0-D33A-36E5-E64B38A1B98B}"/>
              </a:ext>
            </a:extLst>
          </p:cNvPr>
          <p:cNvPicPr>
            <a:picLocks noGrp="1" noChangeAspect="1" noChangeArrowheads="1"/>
          </p:cNvPicPr>
          <p:nvPr>
            <p:ph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0" t="22316" r="10229" b="2126"/>
          <a:stretch/>
        </p:blipFill>
        <p:spPr bwMode="auto">
          <a:xfrm>
            <a:off x="5627969" y="1190062"/>
            <a:ext cx="6406312" cy="285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hand holding a credit card and a credit card">
            <a:extLst>
              <a:ext uri="{FF2B5EF4-FFF2-40B4-BE49-F238E27FC236}">
                <a16:creationId xmlns:a16="http://schemas.microsoft.com/office/drawing/2014/main" id="{5D082475-3608-5F87-8FB4-E9BA5AAE9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333" y="4255995"/>
            <a:ext cx="2700434" cy="201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42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E34D-B754-6A36-F3E9-B07647275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83" y="342335"/>
            <a:ext cx="9761593" cy="867899"/>
          </a:xfrm>
        </p:spPr>
        <p:txBody>
          <a:bodyPr/>
          <a:lstStyle/>
          <a:p>
            <a:r>
              <a:rPr lang="en-US" dirty="0"/>
              <a:t>ONLINE SELLING BEHAVIOR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B1F769-3423-038C-EF24-F69CB730C0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1458330"/>
            <a:ext cx="5449933" cy="570106"/>
          </a:xfrm>
        </p:spPr>
        <p:txBody>
          <a:bodyPr/>
          <a:lstStyle/>
          <a:p>
            <a:r>
              <a:rPr lang="en-US" dirty="0"/>
              <a:t>Size!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C7C6D0A-20E6-7CC0-6B8A-9B4F6921BD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475475"/>
            <a:ext cx="5714999" cy="469051"/>
          </a:xfrm>
        </p:spPr>
        <p:txBody>
          <a:bodyPr/>
          <a:lstStyle/>
          <a:p>
            <a:r>
              <a:rPr lang="en-US" dirty="0"/>
              <a:t>Products!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E4D84-DB0A-A1FB-E097-860C6F607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122" name="Picture 2" descr="Forms response chart. Question title: How would you describe the size of your online selling business?&#10;. Number of responses: 3 responses.">
            <a:extLst>
              <a:ext uri="{FF2B5EF4-FFF2-40B4-BE49-F238E27FC236}">
                <a16:creationId xmlns:a16="http://schemas.microsoft.com/office/drawing/2014/main" id="{1B7B6660-B00D-95D7-D73B-1F83747181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3" t="23964" r="27484" b="6750"/>
          <a:stretch/>
        </p:blipFill>
        <p:spPr bwMode="auto">
          <a:xfrm>
            <a:off x="166618" y="1944526"/>
            <a:ext cx="5011038" cy="261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orms response chart. Question title: What type of product do you usually sell online?&#10;. Number of responses: 3 responses.">
            <a:extLst>
              <a:ext uri="{FF2B5EF4-FFF2-40B4-BE49-F238E27FC236}">
                <a16:creationId xmlns:a16="http://schemas.microsoft.com/office/drawing/2014/main" id="{C872D96F-3175-828F-CC74-1DDA60BDCBC2}"/>
              </a:ext>
            </a:extLst>
          </p:cNvPr>
          <p:cNvPicPr>
            <a:picLocks noGrp="1" noChangeAspect="1" noChangeArrowheads="1"/>
          </p:cNvPicPr>
          <p:nvPr>
            <p:ph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79" b="12552"/>
          <a:stretch/>
        </p:blipFill>
        <p:spPr bwMode="auto">
          <a:xfrm>
            <a:off x="5310189" y="2209767"/>
            <a:ext cx="6765269" cy="243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mobile phone with a store on the screen&#10;&#10;Description automatically generated">
            <a:extLst>
              <a:ext uri="{FF2B5EF4-FFF2-40B4-BE49-F238E27FC236}">
                <a16:creationId xmlns:a16="http://schemas.microsoft.com/office/drawing/2014/main" id="{B9174D37-8A09-48F1-62A8-280963977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601" y="4648233"/>
            <a:ext cx="1818055" cy="181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78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77184-645F-8207-A57E-95185FD440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469596"/>
            <a:ext cx="5535072" cy="469051"/>
          </a:xfrm>
        </p:spPr>
        <p:txBody>
          <a:bodyPr/>
          <a:lstStyle/>
          <a:p>
            <a:r>
              <a:rPr lang="en-US" dirty="0"/>
              <a:t>Platforms!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DEC5C-EB7F-DC2D-83E3-D6E4C26031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3859" y="469596"/>
            <a:ext cx="5517139" cy="469051"/>
          </a:xfrm>
        </p:spPr>
        <p:txBody>
          <a:bodyPr/>
          <a:lstStyle/>
          <a:p>
            <a:r>
              <a:rPr lang="en-US" dirty="0"/>
              <a:t>Attractive strategies!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DE4E1-1867-04BC-5DED-52C73BAFA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146" name="Picture 2" descr="Forms response chart. Question title: Which online platform do you use for Selling?. Number of responses: 3 responses.">
            <a:extLst>
              <a:ext uri="{FF2B5EF4-FFF2-40B4-BE49-F238E27FC236}">
                <a16:creationId xmlns:a16="http://schemas.microsoft.com/office/drawing/2014/main" id="{EF44ACA4-4FE3-C1E8-321F-E0C22095B7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6" t="17538" b="9905"/>
          <a:stretch/>
        </p:blipFill>
        <p:spPr bwMode="auto">
          <a:xfrm>
            <a:off x="96320" y="1190141"/>
            <a:ext cx="5999680" cy="26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Forms response chart. Question title: What strategies do you use to attract customers in online marketplace?&#10;. Number of responses: 3 responses.">
            <a:extLst>
              <a:ext uri="{FF2B5EF4-FFF2-40B4-BE49-F238E27FC236}">
                <a16:creationId xmlns:a16="http://schemas.microsoft.com/office/drawing/2014/main" id="{C7FE17FA-EA9D-C969-EA0C-69CF058EE1BD}"/>
              </a:ext>
            </a:extLst>
          </p:cNvPr>
          <p:cNvPicPr>
            <a:picLocks noGrp="1" noChangeAspect="1" noChangeArrowheads="1"/>
          </p:cNvPicPr>
          <p:nvPr>
            <p:ph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8" t="19894" b="12211"/>
          <a:stretch/>
        </p:blipFill>
        <p:spPr bwMode="auto">
          <a:xfrm>
            <a:off x="6096000" y="1190141"/>
            <a:ext cx="6068218" cy="257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hand holding a phone with a striped awning&#10;&#10;Description automatically generated">
            <a:extLst>
              <a:ext uri="{FF2B5EF4-FFF2-40B4-BE49-F238E27FC236}">
                <a16:creationId xmlns:a16="http://schemas.microsoft.com/office/drawing/2014/main" id="{A2A402AB-F5BE-D746-AEAA-B4264AF75C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05" t="18227" r="16022" b="18147"/>
          <a:stretch/>
        </p:blipFill>
        <p:spPr>
          <a:xfrm>
            <a:off x="632012" y="4298561"/>
            <a:ext cx="2344271" cy="208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8991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_Win32_SL_v3" id="{4076E796-F1D4-4536-92F3-AFC92AB14B6B}" vid="{57967FCE-8768-4968-B994-8B7812D48F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8D935D-389D-40E1-8AE8-5A46931C4E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25C03C-2AB9-472A-B845-6A8AF27BB7FC}">
  <ds:schemaRefs>
    <ds:schemaRef ds:uri="http://purl.org/dc/dcmitype/"/>
    <ds:schemaRef ds:uri="71af3243-3dd4-4a8d-8c0d-dd76da1f02a5"/>
    <ds:schemaRef ds:uri="230e9df3-be65-4c73-a93b-d1236ebd677e"/>
    <ds:schemaRef ds:uri="http://schemas.microsoft.com/sharepoint/v3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A3ACD8C-D672-4B38-852F-3C3D35FA49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1675</TotalTime>
  <Words>358</Words>
  <Application>Microsoft Office PowerPoint</Application>
  <PresentationFormat>Widescreen</PresentationFormat>
  <Paragraphs>86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Abadi</vt:lpstr>
      <vt:lpstr>Arial</vt:lpstr>
      <vt:lpstr>Calibri</vt:lpstr>
      <vt:lpstr>Söhne</vt:lpstr>
      <vt:lpstr>Tenorite</vt:lpstr>
      <vt:lpstr>Custom</vt:lpstr>
      <vt:lpstr>SLIIT students’ attitudes and preferences regarding Online Shopping!</vt:lpstr>
      <vt:lpstr>INTRODUCTION</vt:lpstr>
      <vt:lpstr>OBJECTIVES</vt:lpstr>
      <vt:lpstr>METHODOLOGY</vt:lpstr>
      <vt:lpstr>ONLINE SHOPPING BEHAVIOR</vt:lpstr>
      <vt:lpstr>PowerPoint Presentation</vt:lpstr>
      <vt:lpstr>PowerPoint Presentation</vt:lpstr>
      <vt:lpstr>ONLINE SELLING BEHAVIOR</vt:lpstr>
      <vt:lpstr>PowerPoint Presentation</vt:lpstr>
      <vt:lpstr>PowerPoint Presentation</vt:lpstr>
      <vt:lpstr>PowerPoint Presentation</vt:lpstr>
      <vt:lpstr>SECURITY &amp; SATISFACTION </vt:lpstr>
      <vt:lpstr>SUGGESTIONS &amp; IMPROVEMENTS</vt:lpstr>
      <vt:lpstr>OVERALL TRENDS</vt:lpstr>
      <vt:lpstr>OUR TEAM!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Shopping</dc:title>
  <dc:creator>NETHMINA W P R it22253958</dc:creator>
  <cp:lastModifiedBy>NETHMINA W P R it22253958</cp:lastModifiedBy>
  <cp:revision>12</cp:revision>
  <dcterms:created xsi:type="dcterms:W3CDTF">2023-10-04T19:16:23Z</dcterms:created>
  <dcterms:modified xsi:type="dcterms:W3CDTF">2023-10-06T09:53:38Z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