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2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4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04B5-69CA-CB50-9A9E-91FA2365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b="1" u="sng"/>
              <a:t>Rapidly Oscillating Ap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5578-7327-5B46-B8BF-702EB9E2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dirty="0"/>
              <a:t>Supervisor: Dr. Stephen Gillam</a:t>
            </a:r>
          </a:p>
          <a:p>
            <a:pPr algn="l">
              <a:lnSpc>
                <a:spcPct val="115000"/>
              </a:lnSpc>
            </a:pPr>
            <a:r>
              <a:rPr lang="en-US" b="1" dirty="0"/>
              <a:t>Researcher: Jacob Romeo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1" name="Picture 10" descr="A planet with rings around it">
            <a:extLst>
              <a:ext uri="{FF2B5EF4-FFF2-40B4-BE49-F238E27FC236}">
                <a16:creationId xmlns:a16="http://schemas.microsoft.com/office/drawing/2014/main" id="{3B5CF017-52C9-6C36-8E03-BB1D10F2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037" y="295274"/>
            <a:ext cx="6172202" cy="4629151"/>
          </a:xfrm>
          <a:prstGeom prst="rect">
            <a:avLst/>
          </a:prstGeom>
          <a:ln>
            <a:noFill/>
          </a:ln>
          <a:effectLst>
            <a:softEdge rad="1066800"/>
          </a:effectLst>
        </p:spPr>
      </p:pic>
    </p:spTree>
    <p:extLst>
      <p:ext uri="{BB962C8B-B14F-4D97-AF65-F5344CB8AC3E}">
        <p14:creationId xmlns:p14="http://schemas.microsoft.com/office/powerpoint/2010/main" val="6436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9DA31-FAFB-D148-F539-53695EF0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" y="762000"/>
            <a:ext cx="5435196" cy="5136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7432-1585-0DB9-FAAF-801A769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74986"/>
            <a:ext cx="5334000" cy="4021016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000" dirty="0"/>
              <a:t>roAp stands for a rapidly oscillating Ap star</a:t>
            </a:r>
          </a:p>
          <a:p>
            <a:pPr>
              <a:lnSpc>
                <a:spcPct val="115000"/>
              </a:lnSpc>
            </a:pPr>
            <a:r>
              <a:rPr lang="en-US" sz="2000" dirty="0"/>
              <a:t>These lie on the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δ-Scuti instability strip (Fig. 1)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Are A and F class stars, about 2-1 solar masses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roAp’s are chemically peculiar, with Sr, Eu, Cr, and Si in their atmospheres.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EX: HD 134214 with spectral type Ap SrEu(Cr), magnitude 7.46 with period 5.6 minutes.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E380-6ADF-3461-9208-14F1266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What is an roAp?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EDBD9-A6CF-65EC-4A4D-78241867641D}"/>
              </a:ext>
            </a:extLst>
          </p:cNvPr>
          <p:cNvSpPr txBox="1"/>
          <p:nvPr/>
        </p:nvSpPr>
        <p:spPr>
          <a:xfrm>
            <a:off x="2306570" y="363449"/>
            <a:ext cx="109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7100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 descr="FIG. 1">
            <a:extLst>
              <a:ext uri="{FF2B5EF4-FFF2-40B4-BE49-F238E27FC236}">
                <a16:creationId xmlns:a16="http://schemas.microsoft.com/office/drawing/2014/main" id="{F312348C-CA13-C53D-786E-EB3AF9EE21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3" y="1184886"/>
            <a:ext cx="7479710" cy="533311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62A5B0-522E-B48B-C0D7-F4D1C37F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410" y="2286000"/>
            <a:ext cx="4460588" cy="3810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Using TESS observations on ~200 roAp’s to identify each in Gaia</a:t>
            </a:r>
          </a:p>
          <a:p>
            <a:r>
              <a:rPr lang="en-US" sz="2400" dirty="0"/>
              <a:t>Concatenating each table into a database, pair matching with starhorse</a:t>
            </a:r>
          </a:p>
          <a:p>
            <a:r>
              <a:rPr lang="en-US" sz="2400" dirty="0"/>
              <a:t> Fig. 2 of a HRD showing the instability strip (GMAG vs. BP-RP0)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4933-44F3-92CC-D4E5-7A24B5AF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192" y="648489"/>
            <a:ext cx="3275023" cy="1524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Known roAp’s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53DF1-41B9-8969-7362-3A4E0AED7A80}"/>
              </a:ext>
            </a:extLst>
          </p:cNvPr>
          <p:cNvSpPr txBox="1"/>
          <p:nvPr/>
        </p:nvSpPr>
        <p:spPr>
          <a:xfrm>
            <a:off x="3393525" y="844887"/>
            <a:ext cx="8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366037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484B09-2CAB-4DBE-8AF5-A733A9400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B36566-4D08-4F26-8C98-ED11098F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E1E9-24D1-6D25-08F6-8FC6A431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526317"/>
            <a:ext cx="6096000" cy="333168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28BD-0D29-D622-D1D0-F946D2F7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sz="2600" dirty="0"/>
              <a:t>Selecting the smaller, dense, pink, group of stars (Fig. 3, which is a pm plot)</a:t>
            </a:r>
          </a:p>
          <a:p>
            <a:pPr>
              <a:lnSpc>
                <a:spcPct val="115000"/>
              </a:lnSpc>
            </a:pPr>
            <a:r>
              <a:rPr lang="en-US" sz="2600" dirty="0"/>
              <a:t>Selecting stars with parallaxes within a range of (0.6,2) from the pink group (Fig. 4, a histogram); making a new group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34213-98F4-30E3-BA72-B69DC92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NGC 2264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AADC4-2ADE-40FC-51B4-F56A19F1D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7994"/>
            <a:ext cx="6096000" cy="30503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1806A-7B69-519A-FBAB-493A7EE85AB6}"/>
              </a:ext>
            </a:extLst>
          </p:cNvPr>
          <p:cNvSpPr txBox="1"/>
          <p:nvPr/>
        </p:nvSpPr>
        <p:spPr>
          <a:xfrm>
            <a:off x="8568104" y="-66271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A435-602B-2684-4B3D-8AEA37E5D991}"/>
              </a:ext>
            </a:extLst>
          </p:cNvPr>
          <p:cNvSpPr txBox="1"/>
          <p:nvPr/>
        </p:nvSpPr>
        <p:spPr>
          <a:xfrm>
            <a:off x="8568104" y="3244334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34418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30A39-0A52-5786-8E6F-0C60B197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" y="272561"/>
            <a:ext cx="6409595" cy="4951811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E63B02-0BA5-105C-A5FE-89FC43BB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69" y="5224372"/>
            <a:ext cx="9527928" cy="1564118"/>
          </a:xfrm>
        </p:spPr>
        <p:txBody>
          <a:bodyPr>
            <a:normAutofit/>
          </a:bodyPr>
          <a:lstStyle/>
          <a:p>
            <a:r>
              <a:rPr lang="en-US" sz="2400" dirty="0"/>
              <a:t>Plotting the HRD of the final group (Fig. 5, the stars in NGC 2264)</a:t>
            </a:r>
          </a:p>
          <a:p>
            <a:r>
              <a:rPr lang="en-US" sz="2400" dirty="0"/>
              <a:t> Fig. 6 A pretty picture of NGC 2264, which we cannot guarantee right now, is centered with Fig.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B6057-5F1B-9223-DB3B-DE6267F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070" y="1595207"/>
            <a:ext cx="2733988" cy="17086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Continue: NGC 2264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AE263-8E8C-6EB1-D4A2-50CB8940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8106" y="320947"/>
            <a:ext cx="3423891" cy="49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A3F62-67D3-A119-EBA1-F6364F8868CA}"/>
              </a:ext>
            </a:extLst>
          </p:cNvPr>
          <p:cNvSpPr txBox="1"/>
          <p:nvPr/>
        </p:nvSpPr>
        <p:spPr>
          <a:xfrm>
            <a:off x="2031220" y="-48385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6D350-053A-4C29-4762-35B21B255340}"/>
              </a:ext>
            </a:extLst>
          </p:cNvPr>
          <p:cNvSpPr txBox="1"/>
          <p:nvPr/>
        </p:nvSpPr>
        <p:spPr>
          <a:xfrm>
            <a:off x="10018456" y="0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382282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1928-9C62-6338-48CC-92C79616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5798"/>
            <a:ext cx="6096001" cy="4727108"/>
          </a:xfrm>
          <a:prstGeom prst="rect">
            <a:avLst/>
          </a:prstGeom>
          <a:noFill/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6C0205-40B7-5BB3-A4CA-C917C6B5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22" y="4962909"/>
            <a:ext cx="9936975" cy="1917249"/>
          </a:xfrm>
        </p:spPr>
        <p:txBody>
          <a:bodyPr>
            <a:normAutofit/>
          </a:bodyPr>
          <a:lstStyle/>
          <a:p>
            <a:r>
              <a:rPr lang="en-US" dirty="0"/>
              <a:t>The HRD including known field roAp’s and roAp candidates in NGC 2264 (Fig. 7)</a:t>
            </a:r>
          </a:p>
          <a:p>
            <a:r>
              <a:rPr lang="en-US" dirty="0"/>
              <a:t>The green dots are in the FOV of our current </a:t>
            </a:r>
            <a:r>
              <a:rPr lang="en-US" err="1"/>
              <a:t>data</a:t>
            </a:r>
            <a:r>
              <a:rPr lang="en-US"/>
              <a:t>, Fig</a:t>
            </a:r>
            <a:r>
              <a:rPr lang="en-US" dirty="0"/>
              <a:t>.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82110-0297-900A-0242-114A775F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209" y="1827845"/>
            <a:ext cx="25527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D8B6D6-9F75-C78F-2033-58B61ACF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98"/>
            <a:ext cx="3788203" cy="4691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BF5DD-3A51-099E-9321-A3BFA1125C45}"/>
              </a:ext>
            </a:extLst>
          </p:cNvPr>
          <p:cNvSpPr txBox="1"/>
          <p:nvPr/>
        </p:nvSpPr>
        <p:spPr>
          <a:xfrm>
            <a:off x="1432505" y="-66767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9D9D3-8F2B-AD06-BE78-9455BC9CEB17}"/>
              </a:ext>
            </a:extLst>
          </p:cNvPr>
          <p:cNvSpPr txBox="1"/>
          <p:nvPr/>
        </p:nvSpPr>
        <p:spPr>
          <a:xfrm>
            <a:off x="8682404" y="-86073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7</a:t>
            </a:r>
          </a:p>
        </p:txBody>
      </p:sp>
    </p:spTree>
    <p:extLst>
      <p:ext uri="{BB962C8B-B14F-4D97-AF65-F5344CB8AC3E}">
        <p14:creationId xmlns:p14="http://schemas.microsoft.com/office/powerpoint/2010/main" val="6569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B033-E118-61EC-EF40-036192F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75" y="516674"/>
            <a:ext cx="4221148" cy="151977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of Known roAp’s in FOV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875CD4-96A7-5933-A94F-C4A7DF40D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60134"/>
              </p:ext>
            </p:extLst>
          </p:nvPr>
        </p:nvGraphicFramePr>
        <p:xfrm>
          <a:off x="5299272" y="386924"/>
          <a:ext cx="6892728" cy="6471077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438629">
                  <a:extLst>
                    <a:ext uri="{9D8B030D-6E8A-4147-A177-3AD203B41FA5}">
                      <a16:colId xmlns:a16="http://schemas.microsoft.com/office/drawing/2014/main" val="1347396096"/>
                    </a:ext>
                  </a:extLst>
                </a:gridCol>
                <a:gridCol w="2067818">
                  <a:extLst>
                    <a:ext uri="{9D8B030D-6E8A-4147-A177-3AD203B41FA5}">
                      <a16:colId xmlns:a16="http://schemas.microsoft.com/office/drawing/2014/main" val="1412183786"/>
                    </a:ext>
                  </a:extLst>
                </a:gridCol>
                <a:gridCol w="2005157">
                  <a:extLst>
                    <a:ext uri="{9D8B030D-6E8A-4147-A177-3AD203B41FA5}">
                      <a16:colId xmlns:a16="http://schemas.microsoft.com/office/drawing/2014/main" val="3803567201"/>
                    </a:ext>
                  </a:extLst>
                </a:gridCol>
                <a:gridCol w="2381124">
                  <a:extLst>
                    <a:ext uri="{9D8B030D-6E8A-4147-A177-3AD203B41FA5}">
                      <a16:colId xmlns:a16="http://schemas.microsoft.com/office/drawing/2014/main" val="1394313317"/>
                    </a:ext>
                  </a:extLst>
                </a:gridCol>
              </a:tblGrid>
              <a:tr h="568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Gaia designation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Identifier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RA;DEC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3751357469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3326709559553987840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NGC 2264-153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41 03.374;+09 40 44.986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2770411907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3326711487994693504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NGC 2264-169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0520" algn="l"/>
                        </a:tabLst>
                      </a:pPr>
                      <a:r>
                        <a:rPr lang="en-US" sz="1100" b="1" dirty="0">
                          <a:effectLst/>
                        </a:rPr>
                        <a:t>06 41 07.778;+09 44 02.995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2842918909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3326714752169858944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Cl* NGC 2264 RMS 1872A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40 11.682;+09 45 55.699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289241884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3326715297630893184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Cl* NGC 2264 SBL 1534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06 40 21.434;+09 48 04.741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2884455010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3326716397142282240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Cl* NGC 2264 SBL 226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93520" algn="l"/>
                        </a:tabLst>
                      </a:pPr>
                      <a:r>
                        <a:rPr lang="en-US" sz="1100" b="1">
                          <a:effectLst/>
                        </a:rPr>
                        <a:t>06 40 55.183;+09 50 49.753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834974591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3326736811121849216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HD 262066A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06 41 30.092;+09 49 48.324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3993252354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%7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3326737051640013952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HD 262108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41 34.613;+09 51 37.917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145122252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3326743614350027008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Cl* NGC 2264 SBL 392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41 31.989;+10 00 24.443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1490269602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3326928882059976576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Cl* NGC 2264 SBL 204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40 50.862;+09 55 53.029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3241149681"/>
                  </a:ext>
                </a:extLst>
              </a:tr>
              <a:tr h="590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3326929393158941056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V* V358 Mon</a:t>
                      </a:r>
                      <a:endParaRPr lang="en-US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06 41 03.939;+09 58 09.453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72" marR="55872" marT="0" marB="0"/>
                </a:tc>
                <a:extLst>
                  <a:ext uri="{0D108BD9-81ED-4DB2-BD59-A6C34878D82A}">
                    <a16:rowId xmlns:a16="http://schemas.microsoft.com/office/drawing/2014/main" val="19969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7871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430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Cambria Math</vt:lpstr>
      <vt:lpstr>Sitka Subheading</vt:lpstr>
      <vt:lpstr>PebbleVTI</vt:lpstr>
      <vt:lpstr>Rapidly Oscillating Ap Stars</vt:lpstr>
      <vt:lpstr>What is an roAp?</vt:lpstr>
      <vt:lpstr>Known roAp’s</vt:lpstr>
      <vt:lpstr>NGC 2264</vt:lpstr>
      <vt:lpstr>Continue: NGC 2264</vt:lpstr>
      <vt:lpstr>Conclusion</vt:lpstr>
      <vt:lpstr>Table of Known roAp’s in FOV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Rapidly Oscillating Ap Stars</dc:title>
  <dc:creator>J-cup R</dc:creator>
  <cp:lastModifiedBy>J-cup R</cp:lastModifiedBy>
  <cp:revision>15</cp:revision>
  <dcterms:created xsi:type="dcterms:W3CDTF">2022-10-13T11:05:21Z</dcterms:created>
  <dcterms:modified xsi:type="dcterms:W3CDTF">2022-10-14T02:43:06Z</dcterms:modified>
</cp:coreProperties>
</file>