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0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1B2B6-387D-4EFF-A0B1-E23BE6E750FB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CDF72-BC96-4F2F-ADE2-4FBEC9A51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44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imbad.u-strasbg.fr/simbad/sim-id?Ident=HD+134214+&amp;NbIdent=1&amp;Radius=2&amp;Radius.unit=arcmin&amp;submit=submit+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mbad.u-strasbg.fr/simbad/sim-id?Ident=TYC+750-1707-1&amp;NbIdent=1&amp;Radius=2&amp;Radius.unit=arcmin&amp;submit=submit+i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04B5-69CA-CB50-9A9E-91FA2365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b="1" u="sng"/>
              <a:t>Rapidly Oscillating Ap 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5578-7327-5B46-B8BF-702EB9E2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dirty="0"/>
              <a:t>Supervisor: Dr. Stephen Gillam</a:t>
            </a:r>
          </a:p>
          <a:p>
            <a:pPr algn="l">
              <a:lnSpc>
                <a:spcPct val="115000"/>
              </a:lnSpc>
            </a:pPr>
            <a:r>
              <a:rPr lang="en-US" b="1" dirty="0"/>
              <a:t>Researcher: Jacob Romeo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EDD342A-EF89-4827-9C79-749F2849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1" name="Picture 10" descr="A planet with rings around it">
            <a:extLst>
              <a:ext uri="{FF2B5EF4-FFF2-40B4-BE49-F238E27FC236}">
                <a16:creationId xmlns:a16="http://schemas.microsoft.com/office/drawing/2014/main" id="{3B5CF017-52C9-6C36-8E03-BB1D10F2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0037" y="295274"/>
            <a:ext cx="6172202" cy="4629151"/>
          </a:xfrm>
          <a:prstGeom prst="rect">
            <a:avLst/>
          </a:prstGeom>
          <a:ln>
            <a:noFill/>
          </a:ln>
          <a:effectLst>
            <a:softEdge rad="1066800"/>
          </a:effectLst>
        </p:spPr>
      </p:pic>
    </p:spTree>
    <p:extLst>
      <p:ext uri="{BB962C8B-B14F-4D97-AF65-F5344CB8AC3E}">
        <p14:creationId xmlns:p14="http://schemas.microsoft.com/office/powerpoint/2010/main" val="64369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139DA31-FAFB-D148-F539-53695EF04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" y="762000"/>
            <a:ext cx="5435196" cy="51362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7432-1585-0DB9-FAAF-801A7695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1215"/>
            <a:ext cx="5334000" cy="4870939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roAp stands for a rapidly oscillating Ap star, where A is the spectral type and p stands for peculiar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These lie on the δ-Scuti instability strip (Fig. 1) along the 0-age main sequence. 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All the known roAp's are A and F type stars, about 2-1 solar masses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roAp’s are chemically peculiar, with Sr, Eu, Cr, and Si in their atmospheres.</a:t>
            </a:r>
          </a:p>
          <a:p>
            <a:pPr lvl="1"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EX: </a:t>
            </a:r>
            <a:r>
              <a:rPr lang="en-US" sz="1800" dirty="0">
                <a:ea typeface="Cambria Math" panose="02040503050406030204" pitchFamily="18" charset="0"/>
                <a:hlinkClick r:id="rId3"/>
              </a:rPr>
              <a:t>HD 134214 </a:t>
            </a:r>
            <a:r>
              <a:rPr lang="en-US" sz="1800" dirty="0">
                <a:ea typeface="Cambria Math" panose="02040503050406030204" pitchFamily="18" charset="0"/>
              </a:rPr>
              <a:t>with spectral type Ap SrEu(Cr), magnitude 7.46 with period of ~5.6 minutes</a:t>
            </a:r>
          </a:p>
          <a:p>
            <a:pPr>
              <a:lnSpc>
                <a:spcPct val="115000"/>
              </a:lnSpc>
            </a:pPr>
            <a:r>
              <a:rPr lang="en-US" sz="1800" dirty="0">
                <a:ea typeface="Cambria Math" panose="02040503050406030204" pitchFamily="18" charset="0"/>
              </a:rPr>
              <a:t>roAp’s do not oscillate via the entire surface, but on small sections of their surface, having multiple frequencies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E380-6ADF-3461-9208-14F1266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What is an roAp?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EDBD9-A6CF-65EC-4A4D-78241867641D}"/>
              </a:ext>
            </a:extLst>
          </p:cNvPr>
          <p:cNvSpPr txBox="1"/>
          <p:nvPr/>
        </p:nvSpPr>
        <p:spPr>
          <a:xfrm>
            <a:off x="2306570" y="363449"/>
            <a:ext cx="109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7100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 descr="FIG. 1">
            <a:extLst>
              <a:ext uri="{FF2B5EF4-FFF2-40B4-BE49-F238E27FC236}">
                <a16:creationId xmlns:a16="http://schemas.microsoft.com/office/drawing/2014/main" id="{F312348C-CA13-C53D-786E-EB3AF9EE21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13" y="1184886"/>
            <a:ext cx="7479710" cy="5333115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62A5B0-522E-B48B-C0D7-F4D1C37F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410" y="2286000"/>
            <a:ext cx="4460588" cy="381000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Using TESS observations on ~200 roAp’s to identify them with Gaia Archive in TopCat</a:t>
            </a:r>
          </a:p>
          <a:p>
            <a:pPr lvl="1"/>
            <a:r>
              <a:rPr lang="en-US" sz="2000" dirty="0"/>
              <a:t>Using a Cone search with radii 2”</a:t>
            </a:r>
          </a:p>
          <a:p>
            <a:r>
              <a:rPr lang="en-US" sz="2400" dirty="0"/>
              <a:t>Concatenating each table (each star) into a database, pair matching with starhorse</a:t>
            </a:r>
          </a:p>
          <a:p>
            <a:pPr lvl="1"/>
            <a:r>
              <a:rPr lang="en-US" sz="2000" dirty="0"/>
              <a:t>Accounting for dust extinction</a:t>
            </a:r>
          </a:p>
          <a:p>
            <a:r>
              <a:rPr lang="en-US" sz="2400" dirty="0"/>
              <a:t> Fig. 2 of a HRD showing the instability strip (GMAG vs. BP-RP0) of the known roAp’s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4933-44F3-92CC-D4E5-7A24B5AF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192" y="648489"/>
            <a:ext cx="3275023" cy="1524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Known roAp’s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53DF1-41B9-8969-7362-3A4E0AED7A80}"/>
              </a:ext>
            </a:extLst>
          </p:cNvPr>
          <p:cNvSpPr txBox="1"/>
          <p:nvPr/>
        </p:nvSpPr>
        <p:spPr>
          <a:xfrm>
            <a:off x="3393525" y="844887"/>
            <a:ext cx="8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366037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484B09-2CAB-4DBE-8AF5-A733A9400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B36566-4D08-4F26-8C98-ED11098F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E1E9-24D1-6D25-08F6-8FC6A4319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526317"/>
            <a:ext cx="6096000" cy="333168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28BD-0D29-D622-D1D0-F946D2F7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7977"/>
            <a:ext cx="5334000" cy="53457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2600" dirty="0"/>
              <a:t>Selecting the smaller, dense, pink, group of stars (Fig. 3, which is a pm plot with FOV 13’)</a:t>
            </a:r>
          </a:p>
          <a:p>
            <a:pPr lvl="1">
              <a:lnSpc>
                <a:spcPct val="115000"/>
              </a:lnSpc>
            </a:pPr>
            <a:r>
              <a:rPr lang="en-US" sz="2200" dirty="0"/>
              <a:t>Leaving out the galactic interlopers in the galactic disk</a:t>
            </a:r>
          </a:p>
          <a:p>
            <a:pPr>
              <a:lnSpc>
                <a:spcPct val="115000"/>
              </a:lnSpc>
            </a:pPr>
            <a:r>
              <a:rPr lang="en-US" sz="2600" dirty="0"/>
              <a:t>Selecting stars with parallaxes within a range of (0.6,2) from the pink group (Fig. 4, a histogram); making a new group</a:t>
            </a:r>
          </a:p>
          <a:p>
            <a:pPr lvl="1">
              <a:lnSpc>
                <a:spcPct val="115000"/>
              </a:lnSpc>
            </a:pPr>
            <a:r>
              <a:rPr lang="en-US" sz="2200" dirty="0"/>
              <a:t>Doing this b/c I want stars within proximity of one another</a:t>
            </a:r>
          </a:p>
          <a:p>
            <a:pPr>
              <a:lnSpc>
                <a:spcPct val="115000"/>
              </a:lnSpc>
            </a:pPr>
            <a:r>
              <a:rPr lang="en-US" sz="2600" dirty="0"/>
              <a:t>This new group is the NGC 2264 open cluster inside the monoceros constellation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34213-98F4-30E3-BA72-B69DC927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67" y="252599"/>
            <a:ext cx="5334000" cy="1524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NGC 2264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AADC4-2ADE-40FC-51B4-F56A19F1D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7994"/>
            <a:ext cx="6096000" cy="30503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1806A-7B69-519A-FBAB-493A7EE85AB6}"/>
              </a:ext>
            </a:extLst>
          </p:cNvPr>
          <p:cNvSpPr txBox="1"/>
          <p:nvPr/>
        </p:nvSpPr>
        <p:spPr>
          <a:xfrm>
            <a:off x="8568104" y="-66271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A435-602B-2684-4B3D-8AEA37E5D991}"/>
              </a:ext>
            </a:extLst>
          </p:cNvPr>
          <p:cNvSpPr txBox="1"/>
          <p:nvPr/>
        </p:nvSpPr>
        <p:spPr>
          <a:xfrm>
            <a:off x="8568104" y="3244334"/>
            <a:ext cx="11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34418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B30A39-0A52-5786-8E6F-0C60B197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" y="272561"/>
            <a:ext cx="6409595" cy="4951811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E63B02-0BA5-105C-A5FE-89FC43BB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46" y="5224372"/>
            <a:ext cx="11216051" cy="156411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Plotting the HRD of the final group, the pink group (Fig. 5, the stars in NGC 2264)</a:t>
            </a:r>
          </a:p>
          <a:p>
            <a:r>
              <a:rPr lang="en-US" sz="2400" dirty="0"/>
              <a:t> Fig. 6 A pretty picture of NGC 2264, which we cannot guarantee right now, is centered with Fig.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B6057-5F1B-9223-DB3B-DE6267F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070" y="1595207"/>
            <a:ext cx="2733988" cy="17086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Continue: NGC 2264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AE263-8E8C-6EB1-D4A2-50CB8940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68106" y="320947"/>
            <a:ext cx="3423891" cy="49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A3F62-67D3-A119-EBA1-F6364F8868CA}"/>
              </a:ext>
            </a:extLst>
          </p:cNvPr>
          <p:cNvSpPr txBox="1"/>
          <p:nvPr/>
        </p:nvSpPr>
        <p:spPr>
          <a:xfrm>
            <a:off x="2031220" y="-48385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6D350-053A-4C29-4762-35B21B255340}"/>
              </a:ext>
            </a:extLst>
          </p:cNvPr>
          <p:cNvSpPr txBox="1"/>
          <p:nvPr/>
        </p:nvSpPr>
        <p:spPr>
          <a:xfrm>
            <a:off x="10018456" y="0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382282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B9DADA-7F03-4B7B-80A1-824C16E6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5910" y="2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8" fmla="*/ 0 w 5756090"/>
              <a:gd name="connsiteY8" fmla="*/ 0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1928-9C62-6338-48CC-92C79616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35798"/>
            <a:ext cx="6096001" cy="4727108"/>
          </a:xfrm>
          <a:prstGeom prst="rect">
            <a:avLst/>
          </a:prstGeom>
          <a:noFill/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FA88E0-67FD-4884-BFAB-507763DD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8871" y="4949376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6C0205-40B7-5BB3-A4CA-C917C6B5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22" y="4962909"/>
            <a:ext cx="9936975" cy="19172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HRD including known field roAp’s (Fig. 2) and roAp candidates in NGC 2264 from Fig. 5 (Fig. 7)</a:t>
            </a:r>
          </a:p>
          <a:p>
            <a:r>
              <a:rPr lang="en-US" dirty="0"/>
              <a:t>The green dots are in the FOV of our current data, Fig. 8 is an example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82110-0297-900A-0242-114A775F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209" y="1827845"/>
            <a:ext cx="25527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AD8B6D6-9F75-C78F-2033-58B61ACF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798"/>
            <a:ext cx="3788203" cy="4691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DBF5DD-3A51-099E-9321-A3BFA1125C45}"/>
              </a:ext>
            </a:extLst>
          </p:cNvPr>
          <p:cNvSpPr txBox="1"/>
          <p:nvPr/>
        </p:nvSpPr>
        <p:spPr>
          <a:xfrm>
            <a:off x="1432505" y="-66767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9D9D3-8F2B-AD06-BE78-9455BC9CEB17}"/>
              </a:ext>
            </a:extLst>
          </p:cNvPr>
          <p:cNvSpPr txBox="1"/>
          <p:nvPr/>
        </p:nvSpPr>
        <p:spPr>
          <a:xfrm>
            <a:off x="8682404" y="-86073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7</a:t>
            </a:r>
          </a:p>
        </p:txBody>
      </p:sp>
    </p:spTree>
    <p:extLst>
      <p:ext uri="{BB962C8B-B14F-4D97-AF65-F5344CB8AC3E}">
        <p14:creationId xmlns:p14="http://schemas.microsoft.com/office/powerpoint/2010/main" val="6569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Text, timeline&#10;&#10;Description automatically generated">
            <a:extLst>
              <a:ext uri="{FF2B5EF4-FFF2-40B4-BE49-F238E27FC236}">
                <a16:creationId xmlns:a16="http://schemas.microsoft.com/office/drawing/2014/main" id="{DF733C3A-9D94-026A-A47F-8E433269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541145"/>
            <a:ext cx="4571999" cy="4537708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8B033-E118-61EC-EF40-036192F3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817" y="1541145"/>
            <a:ext cx="2650273" cy="14299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roAp Candidate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C5780-174E-3641-01F4-91673566A2D3}"/>
              </a:ext>
            </a:extLst>
          </p:cNvPr>
          <p:cNvSpPr txBox="1"/>
          <p:nvPr/>
        </p:nvSpPr>
        <p:spPr>
          <a:xfrm>
            <a:off x="7504771" y="3429000"/>
            <a:ext cx="41036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current data we have, the only visible roAp candidate is TYC 750-1707-1 or NGC 2264 196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rest are too dim, thus we need longer exposure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</a:t>
            </a:r>
            <a:r>
              <a:rPr lang="en-US" sz="2000" dirty="0">
                <a:hlinkClick r:id="rId3"/>
              </a:rPr>
              <a:t>F5 star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the same image from the last slide of NGC 2264</a:t>
            </a:r>
          </a:p>
        </p:txBody>
      </p:sp>
    </p:spTree>
    <p:extLst>
      <p:ext uri="{BB962C8B-B14F-4D97-AF65-F5344CB8AC3E}">
        <p14:creationId xmlns:p14="http://schemas.microsoft.com/office/powerpoint/2010/main" val="249178716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454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Rapidly Oscillating Ap Stars</vt:lpstr>
      <vt:lpstr>What is an roAp?</vt:lpstr>
      <vt:lpstr>Known roAp’s</vt:lpstr>
      <vt:lpstr>NGC 2264</vt:lpstr>
      <vt:lpstr>Continue: NGC 2264</vt:lpstr>
      <vt:lpstr>Conclusion</vt:lpstr>
      <vt:lpstr>roAp Candidate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Rapidly Oscillating Ap Stars</dc:title>
  <dc:creator>J-cup R</dc:creator>
  <cp:lastModifiedBy>J-cup R</cp:lastModifiedBy>
  <cp:revision>16</cp:revision>
  <dcterms:created xsi:type="dcterms:W3CDTF">2022-10-13T11:05:21Z</dcterms:created>
  <dcterms:modified xsi:type="dcterms:W3CDTF">2022-10-28T18:06:43Z</dcterms:modified>
</cp:coreProperties>
</file>