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Nuni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98" autoAdjust="0"/>
    <p:restoredTop sz="94660"/>
  </p:normalViewPr>
  <p:slideViewPr>
    <p:cSldViewPr snapToGrid="0">
      <p:cViewPr varScale="1">
        <p:scale>
          <a:sx n="84" d="100"/>
          <a:sy n="84" d="100"/>
        </p:scale>
        <p:origin x="712"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270bfdbe1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b270bfdbe1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b270bfdbe1_0_3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b270bfdbe1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b270bfdbe1_0_3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b270bfdbe1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b270bfdbe1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b270bfdbe1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b270bfdbe1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b270bfdbe1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270bfdbe1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270bfdbe1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b270bfdbe1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b270bfdbe1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b270bfdbe1_0_3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b270bfdbe1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b270bfdbe1_0_3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b270bfdbe1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b270bfdbe1_0_3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b270bfdbe1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b270bfdbe1_0_3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b270bfdbe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b270bfdbe1_0_3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b270bfdbe1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311700" y="1668574"/>
            <a:ext cx="8520600" cy="1699465"/>
          </a:xfrm>
          <a:prstGeom prst="rect">
            <a:avLst/>
          </a:pr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900" dirty="0"/>
          </a:p>
          <a:p>
            <a:pPr marL="0" lvl="0" indent="0" algn="l" rtl="0">
              <a:spcBef>
                <a:spcPts val="0"/>
              </a:spcBef>
              <a:spcAft>
                <a:spcPts val="0"/>
              </a:spcAft>
              <a:buNone/>
            </a:pPr>
            <a:endParaRPr sz="3900" dirty="0"/>
          </a:p>
          <a:p>
            <a:pPr marL="0" lvl="0" indent="0" algn="l" rtl="0">
              <a:spcBef>
                <a:spcPts val="0"/>
              </a:spcBef>
              <a:spcAft>
                <a:spcPts val="0"/>
              </a:spcAft>
              <a:buNone/>
            </a:pPr>
            <a:r>
              <a:rPr lang="en-GB" sz="3900" dirty="0"/>
              <a:t>	CRICKET SCORE BOARD</a:t>
            </a:r>
            <a:endParaRPr sz="3900" dirty="0"/>
          </a:p>
          <a:p>
            <a:pPr marL="0" lvl="0" indent="0" algn="l" rtl="0">
              <a:spcBef>
                <a:spcPts val="0"/>
              </a:spcBef>
              <a:spcAft>
                <a:spcPts val="0"/>
              </a:spcAft>
              <a:buNone/>
            </a:pPr>
            <a:r>
              <a:rPr lang="en-GB" sz="3900" dirty="0"/>
              <a:t>       </a:t>
            </a:r>
            <a:endParaRPr sz="39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2"/>
          <p:cNvSpPr txBox="1">
            <a:spLocks noGrp="1"/>
          </p:cNvSpPr>
          <p:nvPr>
            <p:ph type="body" idx="1"/>
          </p:nvPr>
        </p:nvSpPr>
        <p:spPr>
          <a:xfrm>
            <a:off x="188350" y="188350"/>
            <a:ext cx="8745000" cy="4621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1" name="Google Shape;181;p22"/>
          <p:cNvPicPr preferRelativeResize="0"/>
          <p:nvPr/>
        </p:nvPicPr>
        <p:blipFill>
          <a:blip r:embed="rId3">
            <a:alphaModFix/>
          </a:blip>
          <a:stretch>
            <a:fillRect/>
          </a:stretch>
        </p:blipFill>
        <p:spPr>
          <a:xfrm>
            <a:off x="1204913" y="681038"/>
            <a:ext cx="6734175" cy="3781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3"/>
          <p:cNvSpPr txBox="1">
            <a:spLocks noGrp="1"/>
          </p:cNvSpPr>
          <p:nvPr>
            <p:ph type="body" idx="1"/>
          </p:nvPr>
        </p:nvSpPr>
        <p:spPr>
          <a:xfrm>
            <a:off x="318750" y="275275"/>
            <a:ext cx="8577300" cy="4680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7" name="Google Shape;187;p23"/>
          <p:cNvPicPr preferRelativeResize="0"/>
          <p:nvPr/>
        </p:nvPicPr>
        <p:blipFill>
          <a:blip r:embed="rId3">
            <a:alphaModFix/>
          </a:blip>
          <a:stretch>
            <a:fillRect/>
          </a:stretch>
        </p:blipFill>
        <p:spPr>
          <a:xfrm>
            <a:off x="1204913" y="681038"/>
            <a:ext cx="6734175" cy="3781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4"/>
          <p:cNvSpPr txBox="1">
            <a:spLocks noGrp="1"/>
          </p:cNvSpPr>
          <p:nvPr>
            <p:ph type="body" idx="1"/>
          </p:nvPr>
        </p:nvSpPr>
        <p:spPr>
          <a:xfrm>
            <a:off x="246300" y="217325"/>
            <a:ext cx="8736600" cy="4665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93" name="Google Shape;193;p24"/>
          <p:cNvPicPr preferRelativeResize="0"/>
          <p:nvPr/>
        </p:nvPicPr>
        <p:blipFill>
          <a:blip r:embed="rId3">
            <a:alphaModFix/>
          </a:blip>
          <a:stretch>
            <a:fillRect/>
          </a:stretch>
        </p:blipFill>
        <p:spPr>
          <a:xfrm>
            <a:off x="1824038" y="704850"/>
            <a:ext cx="5495925" cy="3733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5"/>
          <p:cNvSpPr txBox="1">
            <a:spLocks noGrp="1"/>
          </p:cNvSpPr>
          <p:nvPr>
            <p:ph type="title"/>
          </p:nvPr>
        </p:nvSpPr>
        <p:spPr>
          <a:xfrm>
            <a:off x="217350" y="275300"/>
            <a:ext cx="7991700" cy="84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900" b="1">
                <a:solidFill>
                  <a:srgbClr val="980000"/>
                </a:solidFill>
                <a:latin typeface="Times New Roman"/>
                <a:ea typeface="Times New Roman"/>
                <a:cs typeface="Times New Roman"/>
                <a:sym typeface="Times New Roman"/>
              </a:rPr>
              <a:t>Conclusion </a:t>
            </a:r>
            <a:r>
              <a:rPr lang="en-GB" sz="2800" b="1">
                <a:solidFill>
                  <a:srgbClr val="980000"/>
                </a:solidFill>
                <a:latin typeface="Times New Roman"/>
                <a:ea typeface="Times New Roman"/>
                <a:cs typeface="Times New Roman"/>
                <a:sym typeface="Times New Roman"/>
              </a:rPr>
              <a:t>&amp; </a:t>
            </a:r>
            <a:r>
              <a:rPr lang="en-GB" sz="2800" b="1">
                <a:solidFill>
                  <a:srgbClr val="980000"/>
                </a:solidFill>
                <a:latin typeface="Arial"/>
                <a:ea typeface="Arial"/>
                <a:cs typeface="Arial"/>
                <a:sym typeface="Arial"/>
              </a:rPr>
              <a:t>Future Enhancements:</a:t>
            </a:r>
            <a:endParaRPr sz="2800" b="1">
              <a:solidFill>
                <a:srgbClr val="980000"/>
              </a:solidFill>
              <a:latin typeface="Arial"/>
              <a:ea typeface="Arial"/>
              <a:cs typeface="Arial"/>
              <a:sym typeface="Arial"/>
            </a:endParaRPr>
          </a:p>
          <a:p>
            <a:pPr marL="0" lvl="0" indent="0" algn="l" rtl="0">
              <a:spcBef>
                <a:spcPts val="0"/>
              </a:spcBef>
              <a:spcAft>
                <a:spcPts val="0"/>
              </a:spcAft>
              <a:buNone/>
            </a:pPr>
            <a:endParaRPr sz="2800" b="1">
              <a:solidFill>
                <a:srgbClr val="980000"/>
              </a:solidFill>
              <a:latin typeface="Times New Roman"/>
              <a:ea typeface="Times New Roman"/>
              <a:cs typeface="Times New Roman"/>
              <a:sym typeface="Times New Roman"/>
            </a:endParaRPr>
          </a:p>
        </p:txBody>
      </p:sp>
      <p:sp>
        <p:nvSpPr>
          <p:cNvPr id="199" name="Google Shape;199;p25"/>
          <p:cNvSpPr txBox="1">
            <a:spLocks noGrp="1"/>
          </p:cNvSpPr>
          <p:nvPr>
            <p:ph type="body" idx="1"/>
          </p:nvPr>
        </p:nvSpPr>
        <p:spPr>
          <a:xfrm>
            <a:off x="333150" y="1115600"/>
            <a:ext cx="8606400" cy="3796200"/>
          </a:xfrm>
          <a:prstGeom prst="rect">
            <a:avLst/>
          </a:prstGeom>
        </p:spPr>
        <p:txBody>
          <a:bodyPr spcFirstLastPara="1" wrap="square" lIns="91425" tIns="91425" rIns="91425" bIns="91425" anchor="t" anchorCtr="0">
            <a:noAutofit/>
          </a:bodyPr>
          <a:lstStyle/>
          <a:p>
            <a:pPr marL="0" lvl="0" indent="0" algn="l" rtl="0">
              <a:lnSpc>
                <a:spcPct val="107000"/>
              </a:lnSpc>
              <a:spcBef>
                <a:spcPts val="0"/>
              </a:spcBef>
              <a:spcAft>
                <a:spcPts val="0"/>
              </a:spcAft>
              <a:buNone/>
            </a:pPr>
            <a:r>
              <a:rPr lang="en-GB" sz="1600" dirty="0">
                <a:solidFill>
                  <a:srgbClr val="000000"/>
                </a:solidFill>
                <a:latin typeface="Arial"/>
                <a:ea typeface="Arial"/>
                <a:cs typeface="Arial"/>
                <a:sym typeface="Arial"/>
              </a:rPr>
              <a:t>•</a:t>
            </a:r>
            <a:r>
              <a:rPr lang="en-GB" sz="700" dirty="0">
                <a:solidFill>
                  <a:srgbClr val="000000"/>
                </a:solidFill>
                <a:latin typeface="Arial"/>
                <a:ea typeface="Arial"/>
                <a:cs typeface="Arial"/>
                <a:sym typeface="Arial"/>
              </a:rPr>
              <a:t>      </a:t>
            </a:r>
            <a:r>
              <a:rPr lang="en-GB" sz="900" dirty="0">
                <a:solidFill>
                  <a:srgbClr val="000000"/>
                </a:solidFill>
              </a:rPr>
              <a:t> </a:t>
            </a:r>
            <a:r>
              <a:rPr lang="en-GB" sz="1600" dirty="0">
                <a:solidFill>
                  <a:srgbClr val="000000"/>
                </a:solidFill>
              </a:rPr>
              <a:t>Our project and implementation is on </a:t>
            </a:r>
            <a:r>
              <a:rPr lang="en-GB" sz="1500" b="1" dirty="0">
                <a:solidFill>
                  <a:srgbClr val="000000"/>
                </a:solidFill>
              </a:rPr>
              <a:t>Cricket Score board.</a:t>
            </a:r>
            <a:r>
              <a:rPr lang="en-GB" sz="1600" dirty="0">
                <a:solidFill>
                  <a:srgbClr val="000000"/>
                </a:solidFill>
              </a:rPr>
              <a:t> We have successfully completed it. We take this opportunity to express our sense of indebtedness and gratitude to all those people who helped us in completing the project and implementation.</a:t>
            </a:r>
            <a:endParaRPr sz="1600" dirty="0">
              <a:solidFill>
                <a:srgbClr val="000000"/>
              </a:solidFill>
            </a:endParaRPr>
          </a:p>
          <a:p>
            <a:pPr marL="0" lvl="0" indent="0" algn="l" rtl="0">
              <a:lnSpc>
                <a:spcPct val="107000"/>
              </a:lnSpc>
              <a:spcBef>
                <a:spcPts val="800"/>
              </a:spcBef>
              <a:spcAft>
                <a:spcPts val="0"/>
              </a:spcAft>
              <a:buNone/>
            </a:pPr>
            <a:r>
              <a:rPr lang="en-GB" sz="1600" dirty="0">
                <a:solidFill>
                  <a:srgbClr val="000000"/>
                </a:solidFill>
              </a:rPr>
              <a:t>•</a:t>
            </a:r>
            <a:r>
              <a:rPr lang="en-GB" sz="1100" dirty="0">
                <a:solidFill>
                  <a:srgbClr val="000000"/>
                </a:solidFill>
              </a:rPr>
              <a:t>       </a:t>
            </a:r>
            <a:r>
              <a:rPr lang="en-GB" sz="1600" dirty="0">
                <a:solidFill>
                  <a:srgbClr val="000000"/>
                </a:solidFill>
              </a:rPr>
              <a:t>We are immensely grateful to our esteemed project guidance without which this work would not have been possible.</a:t>
            </a:r>
            <a:endParaRPr sz="1600" dirty="0">
              <a:solidFill>
                <a:srgbClr val="000000"/>
              </a:solidFill>
            </a:endParaRPr>
          </a:p>
          <a:p>
            <a:pPr marL="0" lvl="0" indent="0" algn="l" rtl="0">
              <a:lnSpc>
                <a:spcPct val="107000"/>
              </a:lnSpc>
              <a:spcBef>
                <a:spcPts val="800"/>
              </a:spcBef>
              <a:spcAft>
                <a:spcPts val="0"/>
              </a:spcAft>
              <a:buNone/>
            </a:pPr>
            <a:r>
              <a:rPr lang="en-GB" sz="1600" dirty="0">
                <a:solidFill>
                  <a:srgbClr val="000000"/>
                </a:solidFill>
              </a:rPr>
              <a:t>•</a:t>
            </a:r>
            <a:r>
              <a:rPr lang="en-GB" sz="1100" dirty="0">
                <a:solidFill>
                  <a:srgbClr val="000000"/>
                </a:solidFill>
              </a:rPr>
              <a:t>       </a:t>
            </a:r>
            <a:r>
              <a:rPr lang="en-GB" sz="1600" dirty="0">
                <a:solidFill>
                  <a:srgbClr val="000000"/>
                </a:solidFill>
              </a:rPr>
              <a:t>This project and implementation has contributed a lot to our knowledge that has proved to be a value addition for us.</a:t>
            </a:r>
            <a:endParaRPr sz="1600" dirty="0">
              <a:solidFill>
                <a:srgbClr val="000000"/>
              </a:solidFill>
            </a:endParaRPr>
          </a:p>
          <a:p>
            <a:pPr marL="0" lvl="0" indent="0" algn="l" rtl="0">
              <a:spcBef>
                <a:spcPts val="1200"/>
              </a:spcBef>
              <a:spcAft>
                <a:spcPts val="0"/>
              </a:spcAft>
              <a:buNone/>
            </a:pPr>
            <a:r>
              <a:rPr lang="en-GB" sz="1600" dirty="0">
                <a:solidFill>
                  <a:srgbClr val="000000"/>
                </a:solidFill>
              </a:rPr>
              <a:t>·       The future of our system might change the tournament level cricket competitions.</a:t>
            </a:r>
            <a:endParaRPr sz="1600" dirty="0">
              <a:solidFill>
                <a:srgbClr val="000000"/>
              </a:solidFill>
            </a:endParaRPr>
          </a:p>
          <a:p>
            <a:pPr marL="0" lvl="0" indent="0" algn="l" rtl="0">
              <a:spcBef>
                <a:spcPts val="1200"/>
              </a:spcBef>
              <a:spcAft>
                <a:spcPts val="0"/>
              </a:spcAft>
              <a:buNone/>
            </a:pPr>
            <a:r>
              <a:rPr lang="en-GB" sz="1600" dirty="0">
                <a:solidFill>
                  <a:srgbClr val="000000"/>
                </a:solidFill>
              </a:rPr>
              <a:t>·        The cricket score calculations can be made easier without any waste of time.</a:t>
            </a:r>
            <a:endParaRPr sz="1600" dirty="0">
              <a:solidFill>
                <a:srgbClr val="000000"/>
              </a:solidFill>
            </a:endParaRPr>
          </a:p>
          <a:p>
            <a:pPr marL="0" lvl="0" indent="0" algn="l" rtl="0">
              <a:spcBef>
                <a:spcPts val="1200"/>
              </a:spcBef>
              <a:spcAft>
                <a:spcPts val="0"/>
              </a:spcAft>
              <a:buNone/>
            </a:pPr>
            <a:r>
              <a:rPr lang="en-GB" sz="1600" dirty="0">
                <a:solidFill>
                  <a:srgbClr val="000000"/>
                </a:solidFill>
              </a:rPr>
              <a:t>·        This system is easily available and its scope and lifetime is high</a:t>
            </a:r>
            <a:endParaRPr sz="1600" dirty="0">
              <a:solidFill>
                <a:srgbClr val="000000"/>
              </a:solidFill>
            </a:endParaRPr>
          </a:p>
          <a:p>
            <a:pPr marL="0" lvl="0" indent="0" algn="l" rtl="0">
              <a:spcBef>
                <a:spcPts val="1200"/>
              </a:spcBef>
              <a:spcAft>
                <a:spcPts val="0"/>
              </a:spcAft>
              <a:buNone/>
            </a:pPr>
            <a:r>
              <a:rPr lang="en-GB" sz="1800" dirty="0">
                <a:solidFill>
                  <a:srgbClr val="000000"/>
                </a:solidFill>
              </a:rPr>
              <a:t> </a:t>
            </a:r>
            <a:endParaRPr sz="1800" dirty="0">
              <a:solidFill>
                <a:srgbClr val="000000"/>
              </a:solidFill>
            </a:endParaRPr>
          </a:p>
          <a:p>
            <a:pPr marL="0" lvl="0" indent="0" algn="l" rtl="0">
              <a:spcBef>
                <a:spcPts val="1200"/>
              </a:spcBef>
              <a:spcAft>
                <a:spcPts val="16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4"/>
          <p:cNvSpPr txBox="1">
            <a:spLocks noGrp="1"/>
          </p:cNvSpPr>
          <p:nvPr>
            <p:ph type="title"/>
          </p:nvPr>
        </p:nvSpPr>
        <p:spPr>
          <a:xfrm>
            <a:off x="311700" y="475650"/>
            <a:ext cx="8520600" cy="646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a:t>ABSTRACT</a:t>
            </a:r>
            <a:endParaRPr/>
          </a:p>
        </p:txBody>
      </p:sp>
      <p:sp>
        <p:nvSpPr>
          <p:cNvPr id="134" name="Google Shape;134;p14"/>
          <p:cNvSpPr txBox="1">
            <a:spLocks noGrp="1"/>
          </p:cNvSpPr>
          <p:nvPr>
            <p:ph type="body" idx="1"/>
          </p:nvPr>
        </p:nvSpPr>
        <p:spPr>
          <a:xfrm>
            <a:off x="311700" y="933225"/>
            <a:ext cx="8370000" cy="3918300"/>
          </a:xfrm>
          <a:prstGeom prst="rect">
            <a:avLst/>
          </a:prstGeom>
        </p:spPr>
        <p:txBody>
          <a:bodyPr spcFirstLastPara="1" wrap="square" lIns="91425" tIns="91425" rIns="91425" bIns="91425" anchor="t" anchorCtr="0">
            <a:spAutoFit/>
          </a:bodyPr>
          <a:lstStyle/>
          <a:p>
            <a:pPr marL="0" marR="482600" lvl="0" indent="0" algn="just" rtl="0">
              <a:lnSpc>
                <a:spcPct val="148000"/>
              </a:lnSpc>
              <a:spcBef>
                <a:spcPts val="1300"/>
              </a:spcBef>
              <a:spcAft>
                <a:spcPts val="0"/>
              </a:spcAft>
              <a:buNone/>
            </a:pPr>
            <a:r>
              <a:rPr lang="en-GB">
                <a:solidFill>
                  <a:srgbClr val="000000"/>
                </a:solidFill>
              </a:rPr>
              <a:t>This project implements an application which acts as a cricket score calculator, whose aims are to provide users with a smooth and easy way to calculate cricket score during any match.The programming language used in this project is C.</a:t>
            </a:r>
            <a:endParaRPr>
              <a:solidFill>
                <a:srgbClr val="000000"/>
              </a:solidFill>
            </a:endParaRPr>
          </a:p>
          <a:p>
            <a:pPr marL="0" lvl="0" indent="0" algn="just" rtl="0">
              <a:spcBef>
                <a:spcPts val="0"/>
              </a:spcBef>
              <a:spcAft>
                <a:spcPts val="0"/>
              </a:spcAft>
              <a:buNone/>
            </a:pPr>
            <a:r>
              <a:rPr lang="en-GB">
                <a:solidFill>
                  <a:srgbClr val="000000"/>
                </a:solidFill>
              </a:rPr>
              <a:t>The program asks for inputs on each ball of the match using which several data is calculated and stored. The information calculated consists of current run rate, required run rate, projected score, wickets remaining, individual stats of a player and obviously the present score. The duration of the match (overs) can be set by users.</a:t>
            </a:r>
            <a:endParaRPr>
              <a:solidFill>
                <a:srgbClr val="000000"/>
              </a:solidFill>
            </a:endParaRPr>
          </a:p>
          <a:p>
            <a:pPr marL="0" marR="368300" lvl="0" indent="0" algn="just" rtl="0">
              <a:lnSpc>
                <a:spcPct val="150000"/>
              </a:lnSpc>
              <a:spcBef>
                <a:spcPts val="1200"/>
              </a:spcBef>
              <a:spcAft>
                <a:spcPts val="0"/>
              </a:spcAft>
              <a:buNone/>
            </a:pPr>
            <a:r>
              <a:rPr lang="en-GB">
                <a:solidFill>
                  <a:srgbClr val="000000"/>
                </a:solidFill>
              </a:rPr>
              <a:t>The main objective of implementing this project is that, it can be used for storing and calculating data for short duration and local matches especially for college tournament matches and also for casual/friendly matches.Though the scope of this project seems to be faded, but it becomes really helpful when the following facts are considered like prevents manipulation of data as stored in a soft copy which cannot be changed, fast and accurate calculations since this is done by a computer rather than human who often has to chance to miscalculate ,easy inputs through keyboard, can store huge amount of data regarding the match/tournaments without the risk of being damaged/losing it. But, this, being a program can be only accessed by programmer.</a:t>
            </a:r>
            <a:endParaRPr sz="16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body" idx="1"/>
          </p:nvPr>
        </p:nvSpPr>
        <p:spPr>
          <a:xfrm>
            <a:off x="188425" y="246300"/>
            <a:ext cx="8707800" cy="4650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000">
                <a:solidFill>
                  <a:srgbClr val="980000"/>
                </a:solidFill>
              </a:rPr>
              <a:t>USE CASE DIAGRAM</a:t>
            </a:r>
            <a:endParaRPr sz="2000">
              <a:solidFill>
                <a:srgbClr val="980000"/>
              </a:solidFill>
            </a:endParaRPr>
          </a:p>
        </p:txBody>
      </p:sp>
      <p:pic>
        <p:nvPicPr>
          <p:cNvPr id="140" name="Google Shape;140;p15"/>
          <p:cNvPicPr preferRelativeResize="0"/>
          <p:nvPr/>
        </p:nvPicPr>
        <p:blipFill>
          <a:blip r:embed="rId3">
            <a:alphaModFix/>
          </a:blip>
          <a:stretch>
            <a:fillRect/>
          </a:stretch>
        </p:blipFill>
        <p:spPr>
          <a:xfrm>
            <a:off x="188425" y="594050"/>
            <a:ext cx="8838050" cy="4549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6"/>
          <p:cNvSpPr txBox="1">
            <a:spLocks noGrp="1"/>
          </p:cNvSpPr>
          <p:nvPr>
            <p:ph type="body" idx="1"/>
          </p:nvPr>
        </p:nvSpPr>
        <p:spPr>
          <a:xfrm>
            <a:off x="246300" y="202850"/>
            <a:ext cx="8722200" cy="4795800"/>
          </a:xfrm>
          <a:prstGeom prst="rect">
            <a:avLst/>
          </a:prstGeom>
        </p:spPr>
        <p:txBody>
          <a:bodyPr spcFirstLastPara="1" wrap="square" lIns="91425" tIns="91425" rIns="91425" bIns="91425" anchor="t" anchorCtr="0">
            <a:noAutofit/>
          </a:bodyPr>
          <a:lstStyle/>
          <a:p>
            <a:pPr marL="0" lvl="0" indent="0" algn="l" rtl="0">
              <a:lnSpc>
                <a:spcPct val="150000"/>
              </a:lnSpc>
              <a:spcBef>
                <a:spcPts val="1200"/>
              </a:spcBef>
              <a:spcAft>
                <a:spcPts val="0"/>
              </a:spcAft>
              <a:buNone/>
            </a:pPr>
            <a:r>
              <a:rPr lang="en-GB" sz="1800" b="1" dirty="0">
                <a:solidFill>
                  <a:srgbClr val="980000"/>
                </a:solidFill>
                <a:latin typeface="Arial"/>
                <a:ea typeface="Arial"/>
                <a:cs typeface="Arial"/>
                <a:sym typeface="Arial"/>
              </a:rPr>
              <a:t>Hardware Requirements</a:t>
            </a:r>
            <a:r>
              <a:rPr lang="en-GB" sz="1600" b="1" dirty="0">
                <a:solidFill>
                  <a:srgbClr val="980000"/>
                </a:solidFill>
                <a:latin typeface="Arial"/>
                <a:ea typeface="Arial"/>
                <a:cs typeface="Arial"/>
                <a:sym typeface="Arial"/>
              </a:rPr>
              <a:t> &amp; </a:t>
            </a:r>
            <a:r>
              <a:rPr lang="en-GB" sz="1800" b="1" dirty="0">
                <a:solidFill>
                  <a:srgbClr val="980000"/>
                </a:solidFill>
                <a:latin typeface="Arial"/>
                <a:ea typeface="Arial"/>
                <a:cs typeface="Arial"/>
                <a:sym typeface="Arial"/>
              </a:rPr>
              <a:t>Software Requirements:</a:t>
            </a:r>
            <a:endParaRPr sz="1800" b="1" dirty="0">
              <a:solidFill>
                <a:srgbClr val="980000"/>
              </a:solidFill>
              <a:latin typeface="Arial"/>
              <a:ea typeface="Arial"/>
              <a:cs typeface="Arial"/>
              <a:sym typeface="Arial"/>
            </a:endParaRPr>
          </a:p>
          <a:p>
            <a:pPr marL="0" lvl="0" indent="0" algn="l" rtl="0">
              <a:lnSpc>
                <a:spcPct val="150000"/>
              </a:lnSpc>
              <a:spcBef>
                <a:spcPts val="1200"/>
              </a:spcBef>
              <a:spcAft>
                <a:spcPts val="0"/>
              </a:spcAft>
              <a:buNone/>
            </a:pPr>
            <a:r>
              <a:rPr lang="en-GB" sz="1400" dirty="0">
                <a:solidFill>
                  <a:srgbClr val="000000"/>
                </a:solidFill>
              </a:rPr>
              <a:t>The System need some basic hardware to run . Those are:-</a:t>
            </a:r>
            <a:endParaRPr sz="1400" dirty="0">
              <a:solidFill>
                <a:srgbClr val="000000"/>
              </a:solidFill>
            </a:endParaRPr>
          </a:p>
          <a:p>
            <a:pPr marL="736600" lvl="0" indent="0" algn="l" rtl="0">
              <a:lnSpc>
                <a:spcPct val="123181"/>
              </a:lnSpc>
              <a:spcBef>
                <a:spcPts val="1200"/>
              </a:spcBef>
              <a:spcAft>
                <a:spcPts val="0"/>
              </a:spcAft>
              <a:buNone/>
            </a:pPr>
            <a:r>
              <a:rPr lang="en-GB" sz="1400" dirty="0">
                <a:solidFill>
                  <a:srgbClr val="000000"/>
                </a:solidFill>
              </a:rPr>
              <a:t>1.</a:t>
            </a:r>
            <a:r>
              <a:rPr lang="en-GB" sz="900" dirty="0">
                <a:solidFill>
                  <a:srgbClr val="000000"/>
                </a:solidFill>
              </a:rPr>
              <a:t>    </a:t>
            </a:r>
            <a:r>
              <a:rPr lang="en-GB" sz="1400" dirty="0">
                <a:solidFill>
                  <a:srgbClr val="000000"/>
                </a:solidFill>
              </a:rPr>
              <a:t>Good memory hard disk.</a:t>
            </a:r>
            <a:endParaRPr sz="1650" dirty="0">
              <a:solidFill>
                <a:srgbClr val="000000"/>
              </a:solidFill>
            </a:endParaRPr>
          </a:p>
          <a:p>
            <a:pPr marL="736600" lvl="0" indent="0" algn="l" rtl="0">
              <a:spcBef>
                <a:spcPts val="1200"/>
              </a:spcBef>
              <a:spcAft>
                <a:spcPts val="0"/>
              </a:spcAft>
              <a:buNone/>
            </a:pPr>
            <a:r>
              <a:rPr lang="en-GB" sz="1400" dirty="0">
                <a:solidFill>
                  <a:srgbClr val="000000"/>
                </a:solidFill>
              </a:rPr>
              <a:t>2.</a:t>
            </a:r>
            <a:r>
              <a:rPr lang="en-GB" sz="900" dirty="0">
                <a:solidFill>
                  <a:srgbClr val="000000"/>
                </a:solidFill>
              </a:rPr>
              <a:t>	</a:t>
            </a:r>
            <a:r>
              <a:rPr lang="en-GB" sz="1400" dirty="0">
                <a:solidFill>
                  <a:srgbClr val="000000"/>
                </a:solidFill>
              </a:rPr>
              <a:t>8GB RAM.</a:t>
            </a:r>
            <a:endParaRPr sz="1650" dirty="0">
              <a:solidFill>
                <a:srgbClr val="000000"/>
              </a:solidFill>
            </a:endParaRPr>
          </a:p>
          <a:p>
            <a:pPr marL="736600" lvl="0" indent="0" algn="l" rtl="0">
              <a:spcBef>
                <a:spcPts val="1200"/>
              </a:spcBef>
              <a:spcAft>
                <a:spcPts val="0"/>
              </a:spcAft>
              <a:buNone/>
            </a:pPr>
            <a:r>
              <a:rPr lang="en-GB" sz="1400" dirty="0">
                <a:solidFill>
                  <a:srgbClr val="000000"/>
                </a:solidFill>
              </a:rPr>
              <a:t>3.</a:t>
            </a:r>
            <a:r>
              <a:rPr lang="en-GB" sz="900" dirty="0">
                <a:solidFill>
                  <a:srgbClr val="000000"/>
                </a:solidFill>
              </a:rPr>
              <a:t>	</a:t>
            </a:r>
            <a:r>
              <a:rPr lang="en-GB" sz="1400" dirty="0">
                <a:solidFill>
                  <a:srgbClr val="000000"/>
                </a:solidFill>
              </a:rPr>
              <a:t>64 bit Machine</a:t>
            </a:r>
            <a:endParaRPr sz="1650" dirty="0">
              <a:solidFill>
                <a:srgbClr val="000000"/>
              </a:solidFill>
            </a:endParaRPr>
          </a:p>
          <a:p>
            <a:pPr marL="736600" lvl="0" indent="0" algn="l" rtl="0">
              <a:spcBef>
                <a:spcPts val="1200"/>
              </a:spcBef>
              <a:spcAft>
                <a:spcPts val="0"/>
              </a:spcAft>
              <a:buNone/>
            </a:pPr>
            <a:r>
              <a:rPr lang="en-GB" sz="1400" dirty="0">
                <a:solidFill>
                  <a:srgbClr val="000000"/>
                </a:solidFill>
              </a:rPr>
              <a:t>4.</a:t>
            </a:r>
            <a:r>
              <a:rPr lang="en-GB" sz="900" dirty="0">
                <a:solidFill>
                  <a:srgbClr val="000000"/>
                </a:solidFill>
              </a:rPr>
              <a:t>	</a:t>
            </a:r>
            <a:r>
              <a:rPr lang="en-GB" sz="1400" dirty="0">
                <a:solidFill>
                  <a:srgbClr val="000000"/>
                </a:solidFill>
              </a:rPr>
              <a:t>Good display facilities</a:t>
            </a:r>
            <a:endParaRPr sz="1400" dirty="0">
              <a:solidFill>
                <a:srgbClr val="000000"/>
              </a:solidFill>
            </a:endParaRPr>
          </a:p>
          <a:p>
            <a:pPr marL="0" lvl="0" indent="0" algn="l" rtl="0">
              <a:spcBef>
                <a:spcPts val="0"/>
              </a:spcBef>
              <a:spcAft>
                <a:spcPts val="0"/>
              </a:spcAft>
              <a:buNone/>
            </a:pPr>
            <a:r>
              <a:rPr lang="en-GB" dirty="0">
                <a:solidFill>
                  <a:srgbClr val="000000"/>
                </a:solidFill>
              </a:rPr>
              <a:t>  To run this project we need some basic software in computer/laptop.</a:t>
            </a:r>
          </a:p>
          <a:p>
            <a:pPr marL="0" lvl="0" indent="0" algn="l" rtl="0">
              <a:spcBef>
                <a:spcPts val="0"/>
              </a:spcBef>
              <a:spcAft>
                <a:spcPts val="0"/>
              </a:spcAft>
              <a:buNone/>
            </a:pPr>
            <a:r>
              <a:rPr lang="en-GB" dirty="0">
                <a:solidFill>
                  <a:srgbClr val="000000"/>
                </a:solidFill>
              </a:rPr>
              <a:t>  Those are:-</a:t>
            </a:r>
          </a:p>
          <a:p>
            <a:pPr marL="0" lvl="0" indent="0" algn="l" rtl="0">
              <a:spcBef>
                <a:spcPts val="0"/>
              </a:spcBef>
              <a:spcAft>
                <a:spcPts val="0"/>
              </a:spcAft>
              <a:buNone/>
            </a:pPr>
            <a:r>
              <a:rPr lang="en-GB" sz="1400" dirty="0">
                <a:solidFill>
                  <a:srgbClr val="000000"/>
                </a:solidFill>
              </a:rPr>
              <a:t>	1.Text editor/Notepad.</a:t>
            </a:r>
            <a:endParaRPr sz="1650" dirty="0">
              <a:solidFill>
                <a:srgbClr val="000000"/>
              </a:solidFill>
            </a:endParaRPr>
          </a:p>
          <a:p>
            <a:pPr marL="0" marR="4216400" lvl="0" indent="0" algn="l" rtl="0">
              <a:lnSpc>
                <a:spcPct val="221000"/>
              </a:lnSpc>
              <a:spcBef>
                <a:spcPts val="0"/>
              </a:spcBef>
              <a:spcAft>
                <a:spcPts val="0"/>
              </a:spcAft>
              <a:buNone/>
            </a:pPr>
            <a:r>
              <a:rPr lang="en-GB" sz="1400">
                <a:solidFill>
                  <a:srgbClr val="000000"/>
                </a:solidFill>
              </a:rPr>
              <a:t>	2</a:t>
            </a:r>
            <a:r>
              <a:rPr lang="en-GB" sz="1400" dirty="0">
                <a:solidFill>
                  <a:srgbClr val="000000"/>
                </a:solidFill>
              </a:rPr>
              <a:t>. An application to support and execute</a:t>
            </a:r>
          </a:p>
          <a:p>
            <a:pPr marL="0" marR="4216400" lvl="0" indent="0" algn="l" rtl="0">
              <a:lnSpc>
                <a:spcPct val="221000"/>
              </a:lnSpc>
              <a:spcBef>
                <a:spcPts val="0"/>
              </a:spcBef>
              <a:spcAft>
                <a:spcPts val="0"/>
              </a:spcAft>
              <a:buNone/>
            </a:pPr>
            <a:r>
              <a:rPr lang="en-GB" sz="1400" dirty="0">
                <a:solidFill>
                  <a:srgbClr val="000000"/>
                </a:solidFill>
              </a:rPr>
              <a:t> the Programming Language.</a:t>
            </a:r>
            <a:endParaRPr sz="1400" dirty="0">
              <a:solidFill>
                <a:srgbClr val="000000"/>
              </a:solidFill>
            </a:endParaRPr>
          </a:p>
          <a:p>
            <a:pPr marL="0" lvl="0" indent="0" algn="l" rtl="0">
              <a:spcBef>
                <a:spcPts val="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7"/>
          <p:cNvSpPr txBox="1">
            <a:spLocks noGrp="1"/>
          </p:cNvSpPr>
          <p:nvPr>
            <p:ph type="body" idx="1"/>
          </p:nvPr>
        </p:nvSpPr>
        <p:spPr>
          <a:xfrm>
            <a:off x="231825" y="217325"/>
            <a:ext cx="8736600" cy="4694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300">
                <a:solidFill>
                  <a:srgbClr val="980000"/>
                </a:solidFill>
              </a:rPr>
              <a:t>RESULTS</a:t>
            </a:r>
            <a:endParaRPr sz="2300">
              <a:solidFill>
                <a:srgbClr val="980000"/>
              </a:solidFill>
            </a:endParaRPr>
          </a:p>
        </p:txBody>
      </p:sp>
      <p:pic>
        <p:nvPicPr>
          <p:cNvPr id="151" name="Google Shape;151;p17"/>
          <p:cNvPicPr preferRelativeResize="0"/>
          <p:nvPr/>
        </p:nvPicPr>
        <p:blipFill>
          <a:blip r:embed="rId3">
            <a:alphaModFix/>
          </a:blip>
          <a:stretch>
            <a:fillRect/>
          </a:stretch>
        </p:blipFill>
        <p:spPr>
          <a:xfrm>
            <a:off x="1204913" y="681038"/>
            <a:ext cx="6734175" cy="3781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8"/>
          <p:cNvSpPr txBox="1">
            <a:spLocks noGrp="1"/>
          </p:cNvSpPr>
          <p:nvPr>
            <p:ph type="body" idx="1"/>
          </p:nvPr>
        </p:nvSpPr>
        <p:spPr>
          <a:xfrm>
            <a:off x="246300" y="246300"/>
            <a:ext cx="8765700" cy="4708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57" name="Google Shape;157;p18"/>
          <p:cNvPicPr preferRelativeResize="0"/>
          <p:nvPr/>
        </p:nvPicPr>
        <p:blipFill>
          <a:blip r:embed="rId3">
            <a:alphaModFix/>
          </a:blip>
          <a:stretch>
            <a:fillRect/>
          </a:stretch>
        </p:blipFill>
        <p:spPr>
          <a:xfrm>
            <a:off x="999725" y="676275"/>
            <a:ext cx="7389249" cy="3790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9"/>
          <p:cNvSpPr txBox="1">
            <a:spLocks noGrp="1"/>
          </p:cNvSpPr>
          <p:nvPr>
            <p:ph type="body" idx="1"/>
          </p:nvPr>
        </p:nvSpPr>
        <p:spPr>
          <a:xfrm>
            <a:off x="246300" y="246300"/>
            <a:ext cx="8707800" cy="4665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3" name="Google Shape;163;p19"/>
          <p:cNvPicPr preferRelativeResize="0"/>
          <p:nvPr/>
        </p:nvPicPr>
        <p:blipFill>
          <a:blip r:embed="rId3">
            <a:alphaModFix/>
          </a:blip>
          <a:stretch>
            <a:fillRect/>
          </a:stretch>
        </p:blipFill>
        <p:spPr>
          <a:xfrm>
            <a:off x="1209675" y="676275"/>
            <a:ext cx="6724650" cy="3790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0"/>
          <p:cNvSpPr txBox="1">
            <a:spLocks noGrp="1"/>
          </p:cNvSpPr>
          <p:nvPr>
            <p:ph type="body" idx="1"/>
          </p:nvPr>
        </p:nvSpPr>
        <p:spPr>
          <a:xfrm>
            <a:off x="217325" y="188350"/>
            <a:ext cx="8722200" cy="4781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9" name="Google Shape;169;p20"/>
          <p:cNvPicPr preferRelativeResize="0"/>
          <p:nvPr/>
        </p:nvPicPr>
        <p:blipFill>
          <a:blip r:embed="rId3">
            <a:alphaModFix/>
          </a:blip>
          <a:stretch>
            <a:fillRect/>
          </a:stretch>
        </p:blipFill>
        <p:spPr>
          <a:xfrm>
            <a:off x="951850" y="536075"/>
            <a:ext cx="7277750" cy="4158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1"/>
          <p:cNvSpPr txBox="1">
            <a:spLocks noGrp="1"/>
          </p:cNvSpPr>
          <p:nvPr>
            <p:ph type="body" idx="1"/>
          </p:nvPr>
        </p:nvSpPr>
        <p:spPr>
          <a:xfrm>
            <a:off x="347725" y="246300"/>
            <a:ext cx="8505000" cy="4607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5" name="Google Shape;175;p21"/>
          <p:cNvPicPr preferRelativeResize="0"/>
          <p:nvPr/>
        </p:nvPicPr>
        <p:blipFill>
          <a:blip r:embed="rId3">
            <a:alphaModFix/>
          </a:blip>
          <a:stretch>
            <a:fillRect/>
          </a:stretch>
        </p:blipFill>
        <p:spPr>
          <a:xfrm>
            <a:off x="970875" y="681025"/>
            <a:ext cx="6724650" cy="3781425"/>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473</Words>
  <Application>Microsoft Office PowerPoint</Application>
  <PresentationFormat>On-screen Show (16:9)</PresentationFormat>
  <Paragraphs>29</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Nunito</vt:lpstr>
      <vt:lpstr>Calibri</vt:lpstr>
      <vt:lpstr>Arial</vt:lpstr>
      <vt:lpstr>Times New Roman</vt:lpstr>
      <vt:lpstr>Shift</vt:lpstr>
      <vt:lpstr>   CRICKET SCORE BOARD        </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&amp; Future Enhancements: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CRICKET SCORE BOARD        </dc:title>
  <cp:lastModifiedBy>sravya ravipudi</cp:lastModifiedBy>
  <cp:revision>2</cp:revision>
  <dcterms:modified xsi:type="dcterms:W3CDTF">2020-12-22T14:31:42Z</dcterms:modified>
</cp:coreProperties>
</file>