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86" r:id="rId7"/>
    <p:sldId id="262" r:id="rId8"/>
    <p:sldId id="292" r:id="rId9"/>
    <p:sldId id="293" r:id="rId10"/>
    <p:sldId id="294" r:id="rId11"/>
    <p:sldId id="295" r:id="rId12"/>
    <p:sldId id="264" r:id="rId13"/>
    <p:sldId id="290" r:id="rId14"/>
    <p:sldId id="291" r:id="rId15"/>
    <p:sldId id="28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E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5196" autoAdjust="0"/>
  </p:normalViewPr>
  <p:slideViewPr>
    <p:cSldViewPr snapToGrid="0">
      <p:cViewPr varScale="1">
        <p:scale>
          <a:sx n="96" d="100"/>
          <a:sy n="96" d="100"/>
        </p:scale>
        <p:origin x="216" y="6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  <p:sldLayoutId id="214748369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Haldia institute of technology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857" y="2832449"/>
            <a:ext cx="6562165" cy="3846258"/>
          </a:xfrm>
          <a:solidFill>
            <a:schemeClr val="accent2"/>
          </a:solidFill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	</a:t>
            </a:r>
            <a:r>
              <a:rPr lang="en-US" sz="3200" b="1" u="sng" dirty="0"/>
              <a:t>Project on </a:t>
            </a:r>
            <a:r>
              <a:rPr lang="en-US" sz="3200" b="1" u="sng" dirty="0">
                <a:solidFill>
                  <a:schemeClr val="bg2"/>
                </a:solidFill>
              </a:rPr>
              <a:t>: IOT IV bag</a:t>
            </a:r>
          </a:p>
          <a:p>
            <a:endParaRPr lang="en-US" sz="3200" b="1" u="sng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	</a:t>
            </a:r>
            <a:r>
              <a:rPr lang="en-US" sz="3200" b="1" u="sng" dirty="0">
                <a:solidFill>
                  <a:schemeClr val="bg2"/>
                </a:solidFill>
              </a:rPr>
              <a:t>monitoring &amp; alert system</a:t>
            </a:r>
            <a:r>
              <a:rPr lang="en-US" sz="2400" b="1" u="sng" dirty="0">
                <a:solidFill>
                  <a:schemeClr val="bg2"/>
                </a:solidFill>
              </a:rPr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3200" dirty="0"/>
              <a:t>	</a:t>
            </a:r>
            <a:r>
              <a:rPr lang="en-US" sz="4000" b="1" dirty="0"/>
              <a:t>Final Year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7EFD-63DD-4533-B7EC-692007A7F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82" y="125506"/>
            <a:ext cx="3439183" cy="271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Easy to operate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Low power consumption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Automatic data logging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Useful for managing large number of patients during times of crisis.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sym typeface="Wingdings" pitchFamily="2" charset="2"/>
              </a:rPr>
              <a:t>Charging auto cutoff.</a:t>
            </a:r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ym typeface="Wingdings" pitchFamily="2" charset="2"/>
              </a:rPr>
              <a:t>Limited operating time.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sym typeface="Wingdings" pitchFamily="2" charset="2"/>
              </a:rPr>
              <a:t>Limited connectivity.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sym typeface="Wingdings" pitchFamily="2" charset="2"/>
              </a:rPr>
              <a:t>Limited battery capacity.</a:t>
            </a:r>
            <a:endParaRPr lang="en-US" sz="2400" dirty="0"/>
          </a:p>
          <a:p>
            <a:pPr algn="l"/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898524"/>
            <a:ext cx="8232648" cy="1325880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3047999" y="1863969"/>
            <a:ext cx="7608277" cy="3751150"/>
          </a:xfrm>
        </p:spPr>
        <p:txBody>
          <a:bodyPr/>
          <a:lstStyle/>
          <a:p>
            <a:r>
              <a:rPr lang="en-US" sz="2800" dirty="0"/>
              <a:t>For doctors and hospitals</a:t>
            </a:r>
          </a:p>
        </p:txBody>
      </p:sp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711" y="412984"/>
            <a:ext cx="5486400" cy="1797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7"/>
            <a:ext cx="5486400" cy="2198127"/>
          </a:xfrm>
        </p:spPr>
        <p:txBody>
          <a:bodyPr bIns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Ashish Kumar Singh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Shivam Kumar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Souradip Maiti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Santanu Dey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Faiz Mohammad Danish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ABOUT  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We are working on project “IOT INTRAVEOUS FLUID MONITORING AND ALERTING”.</a:t>
            </a:r>
          </a:p>
          <a:p>
            <a:r>
              <a:rPr lang="en-US" dirty="0">
                <a:sym typeface="Wingdings" pitchFamily="2" charset="2"/>
              </a:rPr>
              <a:t>Once the system detects that the IV bottle has been empty it seems an alert over IOT..</a:t>
            </a:r>
            <a:endParaRPr lang="en-US" dirty="0"/>
          </a:p>
        </p:txBody>
      </p:sp>
      <p:pic>
        <p:nvPicPr>
          <p:cNvPr id="7" name="Picture 6" descr="WhatsApp Image 2022-09-16 at 7.29.13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858" y="3657600"/>
            <a:ext cx="3424518" cy="29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/>
          <a:lstStyle/>
          <a:p>
            <a:r>
              <a:rPr lang="en-US" dirty="0"/>
              <a:t>Ratio gap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Autofit/>
          </a:bodyPr>
          <a:lstStyle/>
          <a:p>
            <a:r>
              <a:rPr lang="en-US" dirty="0">
                <a:sym typeface="Wingdings" pitchFamily="2" charset="2"/>
              </a:rPr>
              <a:t>P</a:t>
            </a:r>
            <a:r>
              <a:rPr lang="en-US" dirty="0"/>
              <a:t>atient ratio is high and nurse ratio is low.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3417082"/>
            <a:ext cx="3200400" cy="365760"/>
          </a:xfrm>
        </p:spPr>
        <p:txBody>
          <a:bodyPr/>
          <a:lstStyle/>
          <a:p>
            <a:r>
              <a:rPr lang="en-US" dirty="0"/>
              <a:t>Regularly monitoring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084124"/>
            <a:ext cx="3200400" cy="731520"/>
          </a:xfrm>
        </p:spPr>
        <p:txBody>
          <a:bodyPr>
            <a:noAutofit/>
          </a:bodyPr>
          <a:lstStyle/>
          <a:p>
            <a:r>
              <a:rPr lang="en-US" dirty="0"/>
              <a:t>IV drips need to be regularly monitored and replaced.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3"/>
            <a:ext cx="3200400" cy="365760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/>
          <a:lstStyle/>
          <a:p>
            <a:r>
              <a:rPr lang="en-US" dirty="0"/>
              <a:t>Existing monitoring device costs high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7" y="3417082"/>
            <a:ext cx="3200400" cy="365760"/>
          </a:xfrm>
        </p:spPr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/>
          <a:lstStyle/>
          <a:p>
            <a:r>
              <a:rPr lang="en-US" dirty="0"/>
              <a:t>Customers want something easy to use that helps make their life easier 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4832"/>
            <a:ext cx="3200400" cy="365760"/>
          </a:xfrm>
        </p:spPr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Data can be access easily</a:t>
            </a:r>
          </a:p>
          <a:p>
            <a:r>
              <a:rPr lang="en-US" dirty="0"/>
              <a:t>Its work without internet also.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8777" y="2084832"/>
            <a:ext cx="3200400" cy="365760"/>
          </a:xfrm>
        </p:spPr>
        <p:txBody>
          <a:bodyPr/>
          <a:lstStyle/>
          <a:p>
            <a:r>
              <a:rPr lang="en-US" dirty="0"/>
              <a:t>COST SAVINGS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/>
          <a:lstStyle/>
          <a:p>
            <a:r>
              <a:rPr lang="en-US" dirty="0"/>
              <a:t>Low cost compared to other device.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C0199418-7058-49B4-86EA-CE4B3CCD4F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7760" y="3838956"/>
            <a:ext cx="3200400" cy="365760"/>
          </a:xfrm>
        </p:spPr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C5A9125A-B202-417F-B5CA-681093F8A9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/>
          <a:lstStyle/>
          <a:p>
            <a:r>
              <a:rPr lang="en-US" dirty="0"/>
              <a:t>No need any staff for regularly monitoring. </a:t>
            </a:r>
          </a:p>
          <a:p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8B815D0D-0225-4E87-A49A-44A0850548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5924" y="3838956"/>
            <a:ext cx="3200400" cy="365760"/>
          </a:xfrm>
        </p:spPr>
        <p:txBody>
          <a:bodyPr/>
          <a:lstStyle/>
          <a:p>
            <a:r>
              <a:rPr lang="en-US" dirty="0"/>
              <a:t>EASY TO USE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E79D8DDE-4530-4049-9A8C-A811A2C5D1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/>
          <a:lstStyle/>
          <a:p>
            <a:r>
              <a:rPr lang="en-US" dirty="0"/>
              <a:t>Simple design that gives customers the targeted information they need.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28967" y="1709546"/>
            <a:ext cx="3072033" cy="470004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ESP32</a:t>
            </a:r>
          </a:p>
          <a:p>
            <a:r>
              <a:rPr lang="en-US" dirty="0">
                <a:sym typeface="Wingdings" pitchFamily="2" charset="2"/>
              </a:rPr>
              <a:t>Weight sensor (load cell)</a:t>
            </a:r>
          </a:p>
          <a:p>
            <a:r>
              <a:rPr lang="en-US" dirty="0">
                <a:sym typeface="Wingdings" pitchFamily="2" charset="2"/>
              </a:rPr>
              <a:t>ESP8266</a:t>
            </a:r>
          </a:p>
          <a:p>
            <a:r>
              <a:rPr lang="en-US" dirty="0">
                <a:sym typeface="Wingdings" pitchFamily="2" charset="2"/>
              </a:rPr>
              <a:t>IV bag stand</a:t>
            </a:r>
          </a:p>
          <a:p>
            <a:r>
              <a:rPr lang="en-US" dirty="0">
                <a:sym typeface="Wingdings" pitchFamily="2" charset="2"/>
              </a:rPr>
              <a:t>Hooks</a:t>
            </a:r>
          </a:p>
          <a:p>
            <a:r>
              <a:rPr lang="en-US" dirty="0">
                <a:sym typeface="Wingdings" pitchFamily="2" charset="2"/>
              </a:rPr>
              <a:t>LCD Display  (20x4)</a:t>
            </a:r>
          </a:p>
          <a:p>
            <a:r>
              <a:rPr lang="en-US" dirty="0">
                <a:sym typeface="Wingdings" pitchFamily="2" charset="2"/>
              </a:rPr>
              <a:t></a:t>
            </a:r>
            <a:r>
              <a:rPr lang="en-US" dirty="0" err="1">
                <a:sym typeface="Wingdings" pitchFamily="2" charset="2"/>
              </a:rPr>
              <a:t>Lio</a:t>
            </a:r>
            <a:r>
              <a:rPr lang="en-US" dirty="0">
                <a:sym typeface="Wingdings" pitchFamily="2" charset="2"/>
              </a:rPr>
              <a:t>-battery</a:t>
            </a:r>
          </a:p>
          <a:p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6" name="Text Placeholder 14"/>
          <p:cNvSpPr txBox="1">
            <a:spLocks/>
          </p:cNvSpPr>
          <p:nvPr/>
        </p:nvSpPr>
        <p:spPr>
          <a:xfrm>
            <a:off x="8447959" y="1594382"/>
            <a:ext cx="3072033" cy="4700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ym typeface="Wingdings" pitchFamily="2" charset="2"/>
              </a:rPr>
              <a:t>Charging module</a:t>
            </a:r>
          </a:p>
          <a:p>
            <a:r>
              <a:rPr lang="en-US" dirty="0">
                <a:sym typeface="Wingdings" pitchFamily="2" charset="2"/>
              </a:rPr>
              <a:t>Resistor</a:t>
            </a:r>
          </a:p>
          <a:p>
            <a:r>
              <a:rPr lang="en-US" dirty="0">
                <a:sym typeface="Wingdings" pitchFamily="2" charset="2"/>
              </a:rPr>
              <a:t>Capacitor</a:t>
            </a:r>
          </a:p>
          <a:p>
            <a:r>
              <a:rPr lang="en-US" dirty="0">
                <a:sym typeface="Wingdings" pitchFamily="2" charset="2"/>
              </a:rPr>
              <a:t>Voltage regulator 7805</a:t>
            </a:r>
          </a:p>
          <a:p>
            <a:r>
              <a:rPr lang="en-US" dirty="0">
                <a:sym typeface="Wingdings" pitchFamily="2" charset="2"/>
              </a:rPr>
              <a:t>IR led and Photo detector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SPST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switch/push button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OPAMP LM385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61326" y="6152277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B5CEABB6-07DC-46E8-9B57-56EC44A396E5}" type="slidenum">
              <a:rPr lang="en-US" sz="1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lvl="0" algn="r"/>
              <a:t>5</a:t>
            </a:fld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BLOCK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9" name="Picture 5" descr="C:\Users\hp\Downloads\block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760"/>
            <a:ext cx="12192000" cy="447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06"/>
            <a:ext cx="10515600" cy="1325563"/>
          </a:xfrm>
        </p:spPr>
        <p:txBody>
          <a:bodyPr/>
          <a:lstStyle/>
          <a:p>
            <a:r>
              <a:rPr lang="en-US" dirty="0"/>
              <a:t>circuit BLOCK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B0AD5-9184-2149-F2F1-BF59F3A8A6B4}"/>
              </a:ext>
            </a:extLst>
          </p:cNvPr>
          <p:cNvSpPr/>
          <p:nvPr/>
        </p:nvSpPr>
        <p:spPr>
          <a:xfrm>
            <a:off x="4667416" y="2332993"/>
            <a:ext cx="1669774" cy="25888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 32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EE13F-D75B-10A9-055B-1ED1033B73E4}"/>
              </a:ext>
            </a:extLst>
          </p:cNvPr>
          <p:cNvSpPr/>
          <p:nvPr/>
        </p:nvSpPr>
        <p:spPr>
          <a:xfrm>
            <a:off x="7291346" y="2332993"/>
            <a:ext cx="1566407" cy="46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Cell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D865B8-1902-ECF6-83A6-4B270EAA94CC}"/>
              </a:ext>
            </a:extLst>
          </p:cNvPr>
          <p:cNvSpPr/>
          <p:nvPr/>
        </p:nvSpPr>
        <p:spPr>
          <a:xfrm>
            <a:off x="4667416" y="1383615"/>
            <a:ext cx="1618090" cy="46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18CD6B-703F-C653-AE01-8633729FA98E}"/>
              </a:ext>
            </a:extLst>
          </p:cNvPr>
          <p:cNvSpPr/>
          <p:nvPr/>
        </p:nvSpPr>
        <p:spPr>
          <a:xfrm>
            <a:off x="7291344" y="4227002"/>
            <a:ext cx="1566407" cy="46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LED Display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806FE-13E2-FB0B-CE1F-46AEE4962EF1}"/>
              </a:ext>
            </a:extLst>
          </p:cNvPr>
          <p:cNvSpPr/>
          <p:nvPr/>
        </p:nvSpPr>
        <p:spPr>
          <a:xfrm>
            <a:off x="4719099" y="5539883"/>
            <a:ext cx="1566407" cy="46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ESP 8266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77F1A9-DED6-A7F0-EC5D-12FDF1BEABD2}"/>
              </a:ext>
            </a:extLst>
          </p:cNvPr>
          <p:cNvSpPr/>
          <p:nvPr/>
        </p:nvSpPr>
        <p:spPr>
          <a:xfrm>
            <a:off x="2372802" y="4417559"/>
            <a:ext cx="1566407" cy="46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F472E-92EF-9A43-8E39-0BEAF57BB26A}"/>
              </a:ext>
            </a:extLst>
          </p:cNvPr>
          <p:cNvSpPr/>
          <p:nvPr/>
        </p:nvSpPr>
        <p:spPr>
          <a:xfrm>
            <a:off x="2395330" y="3302642"/>
            <a:ext cx="1566407" cy="46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Air Sensor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46201-D9B4-AD15-630E-72F8812FC34A}"/>
              </a:ext>
            </a:extLst>
          </p:cNvPr>
          <p:cNvSpPr/>
          <p:nvPr/>
        </p:nvSpPr>
        <p:spPr>
          <a:xfrm>
            <a:off x="2395331" y="2404860"/>
            <a:ext cx="1566407" cy="46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Button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A76784-D215-32B6-F103-BDF200FDB3E3}"/>
              </a:ext>
            </a:extLst>
          </p:cNvPr>
          <p:cNvCxnSpPr>
            <a:stCxn id="13" idx="3"/>
          </p:cNvCxnSpPr>
          <p:nvPr/>
        </p:nvCxnSpPr>
        <p:spPr>
          <a:xfrm>
            <a:off x="3961738" y="2637793"/>
            <a:ext cx="705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8E139-A29E-3881-4BEC-EDA6D99614F6}"/>
              </a:ext>
            </a:extLst>
          </p:cNvPr>
          <p:cNvCxnSpPr/>
          <p:nvPr/>
        </p:nvCxnSpPr>
        <p:spPr>
          <a:xfrm>
            <a:off x="3961737" y="3558714"/>
            <a:ext cx="705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FDC569-29B2-3D17-675C-BF3C1130254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37190" y="4459935"/>
            <a:ext cx="954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06CB36-064F-EA58-D415-FBD4038995CF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502303" y="4921857"/>
            <a:ext cx="0" cy="618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C47E9B-64F1-6E3C-914C-9D01DC8CF6AA}"/>
              </a:ext>
            </a:extLst>
          </p:cNvPr>
          <p:cNvCxnSpPr>
            <a:cxnSpLocks/>
          </p:cNvCxnSpPr>
          <p:nvPr/>
        </p:nvCxnSpPr>
        <p:spPr>
          <a:xfrm>
            <a:off x="8074550" y="1626084"/>
            <a:ext cx="0" cy="730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E6D8B3-1CB5-E724-CE4F-9B86240C53F2}"/>
              </a:ext>
            </a:extLst>
          </p:cNvPr>
          <p:cNvCxnSpPr>
            <a:cxnSpLocks/>
          </p:cNvCxnSpPr>
          <p:nvPr/>
        </p:nvCxnSpPr>
        <p:spPr>
          <a:xfrm>
            <a:off x="6284555" y="1616548"/>
            <a:ext cx="3090033" cy="12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9C9133-47AF-479E-2875-4564E6D14184}"/>
              </a:ext>
            </a:extLst>
          </p:cNvPr>
          <p:cNvCxnSpPr>
            <a:cxnSpLocks/>
          </p:cNvCxnSpPr>
          <p:nvPr/>
        </p:nvCxnSpPr>
        <p:spPr>
          <a:xfrm>
            <a:off x="9369951" y="1628586"/>
            <a:ext cx="4637" cy="2843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4543B70-2E9F-CD1E-6843-9CBC8E25E1B3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857751" y="4459935"/>
            <a:ext cx="512198" cy="12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31F12EDC-5910-350A-81AD-43CCD90DB0B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337189" y="2556425"/>
            <a:ext cx="954157" cy="9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CC6869C-7F4B-0C16-752B-9CF46651B26D}"/>
              </a:ext>
            </a:extLst>
          </p:cNvPr>
          <p:cNvSpPr/>
          <p:nvPr/>
        </p:nvSpPr>
        <p:spPr>
          <a:xfrm>
            <a:off x="2372802" y="1301430"/>
            <a:ext cx="1598169" cy="649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Charging Module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20BEBB02-4044-AC63-3783-9DF60FABAB0A}"/>
              </a:ext>
            </a:extLst>
          </p:cNvPr>
          <p:cNvCxnSpPr>
            <a:cxnSpLocks/>
            <a:stCxn id="1037" idx="3"/>
            <a:endCxn id="8" idx="1"/>
          </p:cNvCxnSpPr>
          <p:nvPr/>
        </p:nvCxnSpPr>
        <p:spPr>
          <a:xfrm flipV="1">
            <a:off x="3970971" y="1616548"/>
            <a:ext cx="696445" cy="9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87B8C17-4A97-784D-CA8C-29E97BC8C880}"/>
              </a:ext>
            </a:extLst>
          </p:cNvPr>
          <p:cNvCxnSpPr>
            <a:cxnSpLocks/>
          </p:cNvCxnSpPr>
          <p:nvPr/>
        </p:nvCxnSpPr>
        <p:spPr>
          <a:xfrm flipH="1">
            <a:off x="3939209" y="4674821"/>
            <a:ext cx="7282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06"/>
            <a:ext cx="10515600" cy="1325563"/>
          </a:xfrm>
        </p:spPr>
        <p:txBody>
          <a:bodyPr/>
          <a:lstStyle/>
          <a:p>
            <a:r>
              <a:rPr lang="en-US" dirty="0"/>
              <a:t>ESP 32 PIN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" name="Picture 14" descr="A diagram of a computer&#10;&#10;Description automatically generated">
            <a:extLst>
              <a:ext uri="{FF2B5EF4-FFF2-40B4-BE49-F238E27FC236}">
                <a16:creationId xmlns:a16="http://schemas.microsoft.com/office/drawing/2014/main" id="{85A9A86A-B606-B5EE-A5E4-E4D6B1ED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149" y="1311291"/>
            <a:ext cx="4304632" cy="52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9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>
                <a:sym typeface="Wingdings" pitchFamily="2" charset="2"/>
              </a:rPr>
              <a:t>Easy to operate.</a:t>
            </a:r>
          </a:p>
          <a:p>
            <a:r>
              <a:rPr lang="en-ZA" noProof="1">
                <a:sym typeface="Wingdings" pitchFamily="2" charset="2"/>
              </a:rPr>
              <a:t>Low maintanace.</a:t>
            </a:r>
          </a:p>
          <a:p>
            <a:r>
              <a:rPr lang="en-ZA" noProof="1">
                <a:sym typeface="Wingdings" pitchFamily="2" charset="2"/>
              </a:rPr>
              <a:t>This device works with internet or without internet</a:t>
            </a:r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281</TotalTime>
  <Words>336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Times New Roman</vt:lpstr>
      <vt:lpstr>Wingdings</vt:lpstr>
      <vt:lpstr>Office Theme</vt:lpstr>
      <vt:lpstr>Haldia institute of technology </vt:lpstr>
      <vt:lpstr>ABOUT    PROJECT</vt:lpstr>
      <vt:lpstr>PROBLEM</vt:lpstr>
      <vt:lpstr>SOLUTION</vt:lpstr>
      <vt:lpstr>components</vt:lpstr>
      <vt:lpstr>Working BLOCK DIAGRAM</vt:lpstr>
      <vt:lpstr>circuit BLOCK DIAGRAM</vt:lpstr>
      <vt:lpstr>ESP 32 PIN DIAGRAM</vt:lpstr>
      <vt:lpstr>PRODUCT BENEFITS</vt:lpstr>
      <vt:lpstr>ADVANTAGES</vt:lpstr>
      <vt:lpstr>disadvantages</vt:lpstr>
      <vt:lpstr>MARKET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Haldia institute of technology </dc:title>
  <dc:creator>Pooja Chaudhary</dc:creator>
  <cp:lastModifiedBy>Ravi Tiwari</cp:lastModifiedBy>
  <cp:revision>29</cp:revision>
  <dcterms:created xsi:type="dcterms:W3CDTF">2022-09-13T08:23:46Z</dcterms:created>
  <dcterms:modified xsi:type="dcterms:W3CDTF">2024-05-15T17:02:32Z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