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67" r:id="rId4"/>
    <p:sldId id="268" r:id="rId5"/>
    <p:sldId id="266" r:id="rId6"/>
    <p:sldId id="259" r:id="rId7"/>
    <p:sldId id="270" r:id="rId8"/>
    <p:sldId id="265"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4/18/2017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4/18/2017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4/18/2017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www.outbrain.com/about/company"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i="1" dirty="0"/>
              <a:t>Outbrain Click Prediction</a:t>
            </a:r>
          </a:p>
        </p:txBody>
      </p:sp>
      <p:sp>
        <p:nvSpPr>
          <p:cNvPr id="3" name="Subtitle 2"/>
          <p:cNvSpPr>
            <a:spLocks noGrp="1"/>
          </p:cNvSpPr>
          <p:nvPr>
            <p:ph type="subTitle" idx="1"/>
          </p:nvPr>
        </p:nvSpPr>
        <p:spPr>
          <a:xfrm>
            <a:off x="2417780" y="3531204"/>
            <a:ext cx="8637072" cy="1418865"/>
          </a:xfrm>
        </p:spPr>
        <p:txBody>
          <a:bodyPr>
            <a:normAutofit lnSpcReduction="10000"/>
          </a:bodyPr>
          <a:lstStyle/>
          <a:p>
            <a:r>
              <a:rPr lang="en-US" dirty="0"/>
              <a:t>Sweta Bajaj</a:t>
            </a:r>
          </a:p>
          <a:p>
            <a:r>
              <a:rPr lang="en-US" dirty="0"/>
              <a:t>Yogita Jain</a:t>
            </a:r>
          </a:p>
          <a:p>
            <a:r>
              <a:rPr lang="en-US" dirty="0"/>
              <a:t>Antariksh Sharma</a:t>
            </a:r>
          </a:p>
        </p:txBody>
      </p:sp>
      <p:pic>
        <p:nvPicPr>
          <p:cNvPr id="5" name="Picture 4"/>
          <p:cNvPicPr>
            <a:picLocks noChangeAspect="1"/>
          </p:cNvPicPr>
          <p:nvPr/>
        </p:nvPicPr>
        <p:blipFill>
          <a:blip r:embed="rId2"/>
          <a:stretch>
            <a:fillRect/>
          </a:stretch>
        </p:blipFill>
        <p:spPr>
          <a:xfrm>
            <a:off x="6382536" y="802298"/>
            <a:ext cx="2762250" cy="1343025"/>
          </a:xfrm>
          <a:prstGeom prst="rect">
            <a:avLst/>
          </a:prstGeom>
        </p:spPr>
      </p:pic>
      <p:pic>
        <p:nvPicPr>
          <p:cNvPr id="6" name="Picture 5"/>
          <p:cNvPicPr>
            <a:picLocks noChangeAspect="1"/>
          </p:cNvPicPr>
          <p:nvPr/>
        </p:nvPicPr>
        <p:blipFill>
          <a:blip r:embed="rId3"/>
          <a:stretch>
            <a:fillRect/>
          </a:stretch>
        </p:blipFill>
        <p:spPr>
          <a:xfrm>
            <a:off x="9144786" y="807059"/>
            <a:ext cx="1910066" cy="1338263"/>
          </a:xfrm>
          <a:prstGeom prst="rect">
            <a:avLst/>
          </a:prstGeom>
        </p:spPr>
      </p:pic>
    </p:spTree>
    <p:extLst>
      <p:ext uri="{BB962C8B-B14F-4D97-AF65-F5344CB8AC3E}">
        <p14:creationId xmlns:p14="http://schemas.microsoft.com/office/powerpoint/2010/main" val="3886697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OutBrain</a:t>
            </a:r>
          </a:p>
        </p:txBody>
      </p:sp>
      <p:pic>
        <p:nvPicPr>
          <p:cNvPr id="4" name="Content Placeholder 3"/>
          <p:cNvPicPr>
            <a:picLocks noGrp="1" noChangeAspect="1"/>
          </p:cNvPicPr>
          <p:nvPr>
            <p:ph idx="1"/>
          </p:nvPr>
        </p:nvPicPr>
        <p:blipFill>
          <a:blip r:embed="rId2"/>
          <a:stretch>
            <a:fillRect/>
          </a:stretch>
        </p:blipFill>
        <p:spPr>
          <a:xfrm>
            <a:off x="1310351" y="4627662"/>
            <a:ext cx="9604375" cy="2129971"/>
          </a:xfrm>
          <a:prstGeom prst="rect">
            <a:avLst/>
          </a:prstGeom>
        </p:spPr>
      </p:pic>
      <p:sp>
        <p:nvSpPr>
          <p:cNvPr id="5" name="Rectangle 4"/>
          <p:cNvSpPr/>
          <p:nvPr/>
        </p:nvSpPr>
        <p:spPr>
          <a:xfrm>
            <a:off x="1377460" y="1920969"/>
            <a:ext cx="9677393" cy="2585323"/>
          </a:xfrm>
          <a:prstGeom prst="rect">
            <a:avLst/>
          </a:prstGeom>
        </p:spPr>
        <p:txBody>
          <a:bodyPr wrap="square">
            <a:spAutoFit/>
          </a:bodyPr>
          <a:lstStyle/>
          <a:p>
            <a:r>
              <a:rPr lang="en-US" b="1" dirty="0">
                <a:solidFill>
                  <a:srgbClr val="FF9933"/>
                </a:solidFill>
              </a:rPr>
              <a:t>Outbrain pairs relevant content with curious readers in about 250 billion personalized recommendations every month across many thousands of sites</a:t>
            </a:r>
          </a:p>
          <a:p>
            <a:endParaRPr lang="en-US" dirty="0"/>
          </a:p>
          <a:p>
            <a:r>
              <a:rPr lang="en-US" dirty="0"/>
              <a:t>Millions of user use social network for surfing, visiting countless websites and clicking on countless ads/recommendations  on these website.</a:t>
            </a:r>
          </a:p>
          <a:p>
            <a:endParaRPr lang="en-US" dirty="0"/>
          </a:p>
          <a:p>
            <a:r>
              <a:rPr lang="en-US" dirty="0"/>
              <a:t>Knowing what the users are interested in and what the users are using in real world would be of great significance for future recommendations used by marketing team to attract potential users as well as ad placements and real time bidding</a:t>
            </a:r>
          </a:p>
        </p:txBody>
      </p:sp>
    </p:spTree>
    <p:extLst>
      <p:ext uri="{BB962C8B-B14F-4D97-AF65-F5344CB8AC3E}">
        <p14:creationId xmlns:p14="http://schemas.microsoft.com/office/powerpoint/2010/main" val="1434809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End User Persona</a:t>
            </a:r>
            <a:br>
              <a:rPr lang="en-IN" b="1" dirty="0"/>
            </a:br>
            <a:endParaRPr lang="en-IN" dirty="0"/>
          </a:p>
        </p:txBody>
      </p:sp>
      <p:pic>
        <p:nvPicPr>
          <p:cNvPr id="4" name="Content Placeholder 3"/>
          <p:cNvPicPr>
            <a:picLocks noGrp="1" noChangeAspect="1"/>
          </p:cNvPicPr>
          <p:nvPr>
            <p:ph idx="1"/>
          </p:nvPr>
        </p:nvPicPr>
        <p:blipFill>
          <a:blip r:embed="rId2"/>
          <a:stretch>
            <a:fillRect/>
          </a:stretch>
        </p:blipFill>
        <p:spPr>
          <a:xfrm>
            <a:off x="1451579" y="2282301"/>
            <a:ext cx="9603275" cy="1419225"/>
          </a:xfrm>
          <a:prstGeom prst="rect">
            <a:avLst/>
          </a:prstGeom>
        </p:spPr>
      </p:pic>
      <p:sp>
        <p:nvSpPr>
          <p:cNvPr id="5" name="Rectangle 4"/>
          <p:cNvSpPr/>
          <p:nvPr/>
        </p:nvSpPr>
        <p:spPr>
          <a:xfrm>
            <a:off x="6075485" y="4229100"/>
            <a:ext cx="2532184" cy="101111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
        <p:nvSpPr>
          <p:cNvPr id="7" name="Rectangle 6"/>
          <p:cNvSpPr/>
          <p:nvPr/>
        </p:nvSpPr>
        <p:spPr>
          <a:xfrm>
            <a:off x="6253216" y="4422530"/>
            <a:ext cx="2154115" cy="6242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6" name="TextBox 5"/>
          <p:cNvSpPr txBox="1"/>
          <p:nvPr/>
        </p:nvSpPr>
        <p:spPr>
          <a:xfrm>
            <a:off x="6432516" y="4549991"/>
            <a:ext cx="2074984" cy="369332"/>
          </a:xfrm>
          <a:prstGeom prst="rect">
            <a:avLst/>
          </a:prstGeom>
          <a:noFill/>
        </p:spPr>
        <p:txBody>
          <a:bodyPr wrap="square" rtlCol="0">
            <a:spAutoFit/>
          </a:bodyPr>
          <a:lstStyle/>
          <a:p>
            <a:r>
              <a:rPr lang="en-IN" dirty="0"/>
              <a:t>End User</a:t>
            </a:r>
          </a:p>
        </p:txBody>
      </p:sp>
      <p:cxnSp>
        <p:nvCxnSpPr>
          <p:cNvPr id="9" name="Straight Arrow Connector 8"/>
          <p:cNvCxnSpPr>
            <a:stCxn id="5" idx="0"/>
          </p:cNvCxnSpPr>
          <p:nvPr/>
        </p:nvCxnSpPr>
        <p:spPr>
          <a:xfrm flipV="1">
            <a:off x="7341577" y="3763108"/>
            <a:ext cx="0" cy="46599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830347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STATEMENT</a:t>
            </a:r>
            <a:br>
              <a:rPr lang="en-US" b="1" dirty="0"/>
            </a:br>
            <a:endParaRPr lang="en-IN" dirty="0"/>
          </a:p>
        </p:txBody>
      </p:sp>
      <p:sp>
        <p:nvSpPr>
          <p:cNvPr id="3" name="Content Placeholder 2"/>
          <p:cNvSpPr>
            <a:spLocks noGrp="1"/>
          </p:cNvSpPr>
          <p:nvPr>
            <p:ph idx="1"/>
          </p:nvPr>
        </p:nvSpPr>
        <p:spPr>
          <a:xfrm>
            <a:off x="1451579" y="2015732"/>
            <a:ext cx="4064004" cy="3450613"/>
          </a:xfrm>
        </p:spPr>
        <p:txBody>
          <a:bodyPr>
            <a:normAutofit/>
          </a:bodyPr>
          <a:lstStyle/>
          <a:p>
            <a:pPr marL="342900" indent="-342900">
              <a:buAutoNum type="arabicParenR"/>
            </a:pPr>
            <a:r>
              <a:rPr lang="en-US" dirty="0"/>
              <a:t>Predicting the likelihood of users clicking on a particular content</a:t>
            </a:r>
          </a:p>
          <a:p>
            <a:pPr marL="342900" indent="-342900">
              <a:buAutoNum type="arabicParenR"/>
            </a:pPr>
            <a:r>
              <a:rPr lang="en-US" dirty="0"/>
              <a:t>Ranking the recommendations in each group by decreasing predicted likelihood of being clicked</a:t>
            </a:r>
          </a:p>
          <a:p>
            <a:endParaRPr lang="en-IN" dirty="0"/>
          </a:p>
        </p:txBody>
      </p:sp>
      <p:pic>
        <p:nvPicPr>
          <p:cNvPr id="4" name="Picture 3"/>
          <p:cNvPicPr>
            <a:picLocks noChangeAspect="1"/>
          </p:cNvPicPr>
          <p:nvPr/>
        </p:nvPicPr>
        <p:blipFill>
          <a:blip r:embed="rId2"/>
          <a:stretch>
            <a:fillRect/>
          </a:stretch>
        </p:blipFill>
        <p:spPr>
          <a:xfrm>
            <a:off x="5651770" y="2015732"/>
            <a:ext cx="6060332" cy="3715966"/>
          </a:xfrm>
          <a:prstGeom prst="rect">
            <a:avLst/>
          </a:prstGeom>
        </p:spPr>
      </p:pic>
    </p:spTree>
    <p:extLst>
      <p:ext uri="{BB962C8B-B14F-4D97-AF65-F5344CB8AC3E}">
        <p14:creationId xmlns:p14="http://schemas.microsoft.com/office/powerpoint/2010/main" val="2414564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134" y="817783"/>
            <a:ext cx="10356105" cy="1049235"/>
          </a:xfrm>
        </p:spPr>
        <p:txBody>
          <a:bodyPr/>
          <a:lstStyle/>
          <a:p>
            <a:r>
              <a:rPr lang="en-IN" dirty="0"/>
              <a:t>Project Process</a:t>
            </a:r>
          </a:p>
        </p:txBody>
      </p:sp>
      <p:sp>
        <p:nvSpPr>
          <p:cNvPr id="4" name="Rectangle 3"/>
          <p:cNvSpPr/>
          <p:nvPr/>
        </p:nvSpPr>
        <p:spPr>
          <a:xfrm>
            <a:off x="2668864" y="2876097"/>
            <a:ext cx="1820487" cy="89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MINING AND VALIDATION</a:t>
            </a:r>
          </a:p>
        </p:txBody>
      </p:sp>
      <p:sp>
        <p:nvSpPr>
          <p:cNvPr id="5" name="Rectangle 4"/>
          <p:cNvSpPr/>
          <p:nvPr/>
        </p:nvSpPr>
        <p:spPr>
          <a:xfrm flipH="1">
            <a:off x="6218399" y="4243542"/>
            <a:ext cx="2061556" cy="1059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CHOSING THE BEST MODELS TO USE FOR PREDICTION</a:t>
            </a:r>
          </a:p>
        </p:txBody>
      </p:sp>
      <p:sp>
        <p:nvSpPr>
          <p:cNvPr id="6" name="Rectangle 5"/>
          <p:cNvSpPr/>
          <p:nvPr/>
        </p:nvSpPr>
        <p:spPr>
          <a:xfrm>
            <a:off x="4489351" y="3595149"/>
            <a:ext cx="1729048" cy="89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EXPLORATION</a:t>
            </a:r>
          </a:p>
        </p:txBody>
      </p:sp>
      <p:sp>
        <p:nvSpPr>
          <p:cNvPr id="7" name="Rectangle 6"/>
          <p:cNvSpPr/>
          <p:nvPr/>
        </p:nvSpPr>
        <p:spPr>
          <a:xfrm>
            <a:off x="698749" y="2015732"/>
            <a:ext cx="1970116" cy="1109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INPUT/OUTPUT PARAMETERS</a:t>
            </a:r>
            <a:br>
              <a:rPr lang="en-US" dirty="0"/>
            </a:br>
            <a:r>
              <a:rPr lang="en-US" dirty="0"/>
              <a:t>BASED ON PREDICTION</a:t>
            </a:r>
          </a:p>
        </p:txBody>
      </p:sp>
      <p:sp>
        <p:nvSpPr>
          <p:cNvPr id="8" name="Rectangle 7"/>
          <p:cNvSpPr/>
          <p:nvPr/>
        </p:nvSpPr>
        <p:spPr>
          <a:xfrm>
            <a:off x="8279955" y="4925185"/>
            <a:ext cx="1737361" cy="1047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PREDICTING THE DELIVERABLES</a:t>
            </a:r>
          </a:p>
        </p:txBody>
      </p:sp>
      <p:sp>
        <p:nvSpPr>
          <p:cNvPr id="9" name="Rectangle 8"/>
          <p:cNvSpPr/>
          <p:nvPr/>
        </p:nvSpPr>
        <p:spPr>
          <a:xfrm>
            <a:off x="10017316" y="5606829"/>
            <a:ext cx="1778923" cy="1039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COMPARING OUR SCORE TO KAGGLE BENCHMARK</a:t>
            </a:r>
          </a:p>
        </p:txBody>
      </p:sp>
    </p:spTree>
    <p:extLst>
      <p:ext uri="{BB962C8B-B14F-4D97-AF65-F5344CB8AC3E}">
        <p14:creationId xmlns:p14="http://schemas.microsoft.com/office/powerpoint/2010/main" val="617326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4598754"/>
          </a:xfrm>
        </p:spPr>
        <p:txBody>
          <a:bodyPr>
            <a:normAutofit/>
          </a:bodyPr>
          <a:lstStyle/>
          <a:p>
            <a:r>
              <a:rPr lang="en-US" dirty="0"/>
              <a:t>DATASETS To Be USED:</a:t>
            </a:r>
            <a:br>
              <a:rPr lang="en-US" dirty="0"/>
            </a:br>
            <a:br>
              <a:rPr lang="en-US" dirty="0"/>
            </a:br>
            <a:br>
              <a:rPr lang="en-US" dirty="0"/>
            </a:br>
            <a:br>
              <a:rPr lang="en-US" dirty="0"/>
            </a:br>
            <a:br>
              <a:rPr lang="en-US" dirty="0"/>
            </a:br>
            <a:br>
              <a:rPr lang="en-US" dirty="0"/>
            </a:br>
            <a:br>
              <a:rPr lang="en-US" dirty="0"/>
            </a:br>
            <a:endParaRPr lang="en-US" sz="1600" dirty="0"/>
          </a:p>
        </p:txBody>
      </p:sp>
      <p:pic>
        <p:nvPicPr>
          <p:cNvPr id="3" name="Picture 2"/>
          <p:cNvPicPr>
            <a:picLocks noChangeAspect="1"/>
          </p:cNvPicPr>
          <p:nvPr/>
        </p:nvPicPr>
        <p:blipFill>
          <a:blip r:embed="rId2"/>
          <a:stretch>
            <a:fillRect/>
          </a:stretch>
        </p:blipFill>
        <p:spPr>
          <a:xfrm>
            <a:off x="1586847" y="1978268"/>
            <a:ext cx="2682831" cy="3341077"/>
          </a:xfrm>
          <a:prstGeom prst="rect">
            <a:avLst/>
          </a:prstGeom>
        </p:spPr>
      </p:pic>
      <p:sp>
        <p:nvSpPr>
          <p:cNvPr id="4" name="TextBox 3"/>
          <p:cNvSpPr txBox="1"/>
          <p:nvPr/>
        </p:nvSpPr>
        <p:spPr>
          <a:xfrm>
            <a:off x="4404946" y="1978269"/>
            <a:ext cx="5723792" cy="1754326"/>
          </a:xfrm>
          <a:prstGeom prst="rect">
            <a:avLst/>
          </a:prstGeom>
          <a:noFill/>
        </p:spPr>
        <p:txBody>
          <a:bodyPr wrap="square" rtlCol="0">
            <a:spAutoFit/>
          </a:bodyPr>
          <a:lstStyle/>
          <a:p>
            <a:r>
              <a:rPr lang="en-US" dirty="0"/>
              <a:t>The dataset contains a sample of users’ page views and clicks, as observed on multiple publisher sites in the United States between 14-June-2016 and 28-June-2016. Each viewed page or clicked recommendation is further accompanied by some semantic attributes of those documents. For full details, see data specifications below.</a:t>
            </a:r>
            <a:endParaRPr lang="en-IN" dirty="0"/>
          </a:p>
        </p:txBody>
      </p:sp>
    </p:spTree>
    <p:extLst>
      <p:ext uri="{BB962C8B-B14F-4D97-AF65-F5344CB8AC3E}">
        <p14:creationId xmlns:p14="http://schemas.microsoft.com/office/powerpoint/2010/main" val="2270891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METADATA Modelling</a:t>
            </a:r>
          </a:p>
        </p:txBody>
      </p:sp>
      <p:pic>
        <p:nvPicPr>
          <p:cNvPr id="16" name="Content Placeholder 15"/>
          <p:cNvPicPr>
            <a:picLocks noGrp="1" noChangeAspect="1"/>
          </p:cNvPicPr>
          <p:nvPr>
            <p:ph idx="1"/>
          </p:nvPr>
        </p:nvPicPr>
        <p:blipFill>
          <a:blip r:embed="rId2"/>
          <a:stretch>
            <a:fillRect/>
          </a:stretch>
        </p:blipFill>
        <p:spPr>
          <a:xfrm>
            <a:off x="342501" y="1928419"/>
            <a:ext cx="1657350" cy="2124075"/>
          </a:xfrm>
          <a:prstGeom prst="rect">
            <a:avLst/>
          </a:prstGeom>
        </p:spPr>
      </p:pic>
      <p:pic>
        <p:nvPicPr>
          <p:cNvPr id="17" name="Picture 16"/>
          <p:cNvPicPr>
            <a:picLocks noChangeAspect="1"/>
          </p:cNvPicPr>
          <p:nvPr/>
        </p:nvPicPr>
        <p:blipFill>
          <a:blip r:embed="rId3"/>
          <a:stretch>
            <a:fillRect/>
          </a:stretch>
        </p:blipFill>
        <p:spPr>
          <a:xfrm>
            <a:off x="2216838" y="1976044"/>
            <a:ext cx="1647825" cy="2076450"/>
          </a:xfrm>
          <a:prstGeom prst="rect">
            <a:avLst/>
          </a:prstGeom>
        </p:spPr>
      </p:pic>
      <p:pic>
        <p:nvPicPr>
          <p:cNvPr id="18" name="Picture 17"/>
          <p:cNvPicPr>
            <a:picLocks noChangeAspect="1"/>
          </p:cNvPicPr>
          <p:nvPr/>
        </p:nvPicPr>
        <p:blipFill>
          <a:blip r:embed="rId4"/>
          <a:stretch>
            <a:fillRect/>
          </a:stretch>
        </p:blipFill>
        <p:spPr>
          <a:xfrm>
            <a:off x="3471573" y="4532718"/>
            <a:ext cx="1695450" cy="2066925"/>
          </a:xfrm>
          <a:prstGeom prst="rect">
            <a:avLst/>
          </a:prstGeom>
        </p:spPr>
      </p:pic>
      <p:pic>
        <p:nvPicPr>
          <p:cNvPr id="20" name="Picture 19"/>
          <p:cNvPicPr>
            <a:picLocks noChangeAspect="1"/>
          </p:cNvPicPr>
          <p:nvPr/>
        </p:nvPicPr>
        <p:blipFill>
          <a:blip r:embed="rId5"/>
          <a:stretch>
            <a:fillRect/>
          </a:stretch>
        </p:blipFill>
        <p:spPr>
          <a:xfrm>
            <a:off x="4736200" y="1976044"/>
            <a:ext cx="1918482" cy="2143125"/>
          </a:xfrm>
          <a:prstGeom prst="rect">
            <a:avLst/>
          </a:prstGeom>
        </p:spPr>
      </p:pic>
      <p:pic>
        <p:nvPicPr>
          <p:cNvPr id="21" name="Picture 20"/>
          <p:cNvPicPr>
            <a:picLocks noChangeAspect="1"/>
          </p:cNvPicPr>
          <p:nvPr/>
        </p:nvPicPr>
        <p:blipFill>
          <a:blip r:embed="rId6"/>
          <a:stretch>
            <a:fillRect/>
          </a:stretch>
        </p:blipFill>
        <p:spPr>
          <a:xfrm>
            <a:off x="6909658" y="2213900"/>
            <a:ext cx="1739412" cy="2105025"/>
          </a:xfrm>
          <a:prstGeom prst="rect">
            <a:avLst/>
          </a:prstGeom>
        </p:spPr>
      </p:pic>
      <p:pic>
        <p:nvPicPr>
          <p:cNvPr id="22" name="Picture 21"/>
          <p:cNvPicPr>
            <a:picLocks noChangeAspect="1"/>
          </p:cNvPicPr>
          <p:nvPr/>
        </p:nvPicPr>
        <p:blipFill>
          <a:blip r:embed="rId7"/>
          <a:stretch>
            <a:fillRect/>
          </a:stretch>
        </p:blipFill>
        <p:spPr>
          <a:xfrm>
            <a:off x="8866057" y="2175800"/>
            <a:ext cx="1676400" cy="2114550"/>
          </a:xfrm>
          <a:prstGeom prst="rect">
            <a:avLst/>
          </a:prstGeom>
        </p:spPr>
      </p:pic>
      <p:cxnSp>
        <p:nvCxnSpPr>
          <p:cNvPr id="24" name="Straight Arrow Connector 23"/>
          <p:cNvCxnSpPr/>
          <p:nvPr/>
        </p:nvCxnSpPr>
        <p:spPr>
          <a:xfrm>
            <a:off x="1961863" y="2611315"/>
            <a:ext cx="292963" cy="8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8578730" y="2829314"/>
            <a:ext cx="2873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6654682" y="2829314"/>
            <a:ext cx="2549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185954" y="3683162"/>
            <a:ext cx="1430285" cy="307777"/>
          </a:xfrm>
          <a:prstGeom prst="rect">
            <a:avLst/>
          </a:prstGeom>
          <a:noFill/>
        </p:spPr>
        <p:txBody>
          <a:bodyPr wrap="square" rtlCol="0">
            <a:spAutoFit/>
          </a:bodyPr>
          <a:lstStyle/>
          <a:p>
            <a:r>
              <a:rPr lang="en-IN" sz="1400" b="1" dirty="0">
                <a:effectLst>
                  <a:outerShdw blurRad="38100" dist="38100" dir="2700000" algn="tl">
                    <a:srgbClr val="000000">
                      <a:alpha val="43137"/>
                    </a:srgbClr>
                  </a:outerShdw>
                </a:effectLst>
              </a:rPr>
              <a:t>6) display_id</a:t>
            </a:r>
          </a:p>
        </p:txBody>
      </p:sp>
      <p:cxnSp>
        <p:nvCxnSpPr>
          <p:cNvPr id="33" name="Connector: Elbow 32"/>
          <p:cNvCxnSpPr/>
          <p:nvPr/>
        </p:nvCxnSpPr>
        <p:spPr>
          <a:xfrm rot="16200000" flipH="1">
            <a:off x="2654808" y="4298782"/>
            <a:ext cx="1063055" cy="570476"/>
          </a:xfrm>
          <a:prstGeom prst="bentConnector3">
            <a:avLst>
              <a:gd name="adj1" fmla="val 9962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3852220" y="2829314"/>
            <a:ext cx="88398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648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User Interface</a:t>
            </a:r>
          </a:p>
        </p:txBody>
      </p:sp>
      <p:sp>
        <p:nvSpPr>
          <p:cNvPr id="3" name="Text Placeholder 2"/>
          <p:cNvSpPr>
            <a:spLocks noGrp="1"/>
          </p:cNvSpPr>
          <p:nvPr>
            <p:ph type="body" idx="1"/>
          </p:nvPr>
        </p:nvSpPr>
        <p:spPr>
          <a:xfrm>
            <a:off x="1447191" y="2019550"/>
            <a:ext cx="4645152" cy="521428"/>
          </a:xfrm>
        </p:spPr>
        <p:txBody>
          <a:bodyPr/>
          <a:lstStyle/>
          <a:p>
            <a:r>
              <a:rPr lang="en-IN" dirty="0"/>
              <a:t>Exploratory Analysis</a:t>
            </a:r>
          </a:p>
        </p:txBody>
      </p:sp>
      <p:pic>
        <p:nvPicPr>
          <p:cNvPr id="7" name="Content Placeholder 6"/>
          <p:cNvPicPr>
            <a:picLocks noGrp="1" noChangeAspect="1"/>
          </p:cNvPicPr>
          <p:nvPr>
            <p:ph sz="half" idx="2"/>
          </p:nvPr>
        </p:nvPicPr>
        <p:blipFill>
          <a:blip r:embed="rId2"/>
          <a:stretch>
            <a:fillRect/>
          </a:stretch>
        </p:blipFill>
        <p:spPr>
          <a:xfrm>
            <a:off x="1447190" y="2700046"/>
            <a:ext cx="3309635" cy="2856441"/>
          </a:xfrm>
        </p:spPr>
      </p:pic>
      <p:sp>
        <p:nvSpPr>
          <p:cNvPr id="5" name="Text Placeholder 4"/>
          <p:cNvSpPr>
            <a:spLocks noGrp="1"/>
          </p:cNvSpPr>
          <p:nvPr>
            <p:ph type="body" sz="quarter" idx="3"/>
          </p:nvPr>
        </p:nvSpPr>
        <p:spPr>
          <a:xfrm>
            <a:off x="5726562" y="2019550"/>
            <a:ext cx="4645152" cy="517975"/>
          </a:xfrm>
        </p:spPr>
        <p:txBody>
          <a:bodyPr/>
          <a:lstStyle/>
          <a:p>
            <a:r>
              <a:rPr lang="en-IN" dirty="0"/>
              <a:t>End User Output Page</a:t>
            </a:r>
          </a:p>
        </p:txBody>
      </p:sp>
      <p:pic>
        <p:nvPicPr>
          <p:cNvPr id="8" name="Content Placeholder 7"/>
          <p:cNvPicPr>
            <a:picLocks noGrp="1" noChangeAspect="1"/>
          </p:cNvPicPr>
          <p:nvPr>
            <p:ph sz="quarter" idx="4"/>
          </p:nvPr>
        </p:nvPicPr>
        <p:blipFill>
          <a:blip r:embed="rId3"/>
          <a:stretch>
            <a:fillRect/>
          </a:stretch>
        </p:blipFill>
        <p:spPr>
          <a:xfrm>
            <a:off x="5726562" y="2700046"/>
            <a:ext cx="5328290" cy="2850091"/>
          </a:xfrm>
        </p:spPr>
      </p:pic>
    </p:spTree>
    <p:extLst>
      <p:ext uri="{BB962C8B-B14F-4D97-AF65-F5344CB8AC3E}">
        <p14:creationId xmlns:p14="http://schemas.microsoft.com/office/powerpoint/2010/main" val="625412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46915" y="165221"/>
            <a:ext cx="8630446" cy="1487734"/>
          </a:xfrm>
        </p:spPr>
        <p:txBody>
          <a:bodyPr/>
          <a:lstStyle/>
          <a:p>
            <a:r>
              <a:rPr lang="en-US" dirty="0"/>
              <a:t>REFERENCES:</a:t>
            </a:r>
          </a:p>
          <a:p>
            <a:pPr marL="342900" indent="-342900">
              <a:buAutoNum type="arabicParenR"/>
            </a:pPr>
            <a:r>
              <a:rPr lang="en-US" dirty="0">
                <a:hlinkClick r:id="rId2"/>
              </a:rPr>
              <a:t>http://www.outbrain.com/about/company</a:t>
            </a:r>
            <a:endParaRPr lang="en-US" dirty="0"/>
          </a:p>
          <a:p>
            <a:pPr marL="342900" indent="-342900">
              <a:buFont typeface="Arial" panose="020B0604020202020204" pitchFamily="34" charset="0"/>
              <a:buAutoNum type="arabicParenR"/>
            </a:pPr>
            <a:r>
              <a:rPr lang="en-US" dirty="0"/>
              <a:t>https://www.kaggle.com/c/outbrain-click-prediction</a:t>
            </a:r>
          </a:p>
        </p:txBody>
      </p:sp>
    </p:spTree>
    <p:extLst>
      <p:ext uri="{BB962C8B-B14F-4D97-AF65-F5344CB8AC3E}">
        <p14:creationId xmlns:p14="http://schemas.microsoft.com/office/powerpoint/2010/main" val="230084595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347</TotalTime>
  <Words>229</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Outbrain Click Prediction</vt:lpstr>
      <vt:lpstr>OutBrain</vt:lpstr>
      <vt:lpstr>End User Persona </vt:lpstr>
      <vt:lpstr>PROBLEM STATEMENT </vt:lpstr>
      <vt:lpstr>Project Process</vt:lpstr>
      <vt:lpstr>DATASETS To Be USED:       </vt:lpstr>
      <vt:lpstr>METADATA Modelling</vt:lpstr>
      <vt:lpstr>User Interface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ADS- FINAL PROJECT</dc:title>
  <dc:creator>antriksh.antrikshsharma@gmail.com</dc:creator>
  <cp:lastModifiedBy>sweta bajaj</cp:lastModifiedBy>
  <cp:revision>23</cp:revision>
  <dcterms:created xsi:type="dcterms:W3CDTF">2017-04-15T04:20:14Z</dcterms:created>
  <dcterms:modified xsi:type="dcterms:W3CDTF">2017-04-19T01:33:13Z</dcterms:modified>
</cp:coreProperties>
</file>