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9" r:id="rId9"/>
    <p:sldId id="262" r:id="rId10"/>
    <p:sldId id="263" r:id="rId11"/>
    <p:sldId id="265" r:id="rId12"/>
    <p:sldId id="264" r:id="rId13"/>
    <p:sldId id="272" r:id="rId14"/>
    <p:sldId id="273" r:id="rId15"/>
    <p:sldId id="266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0080A-8C74-4E9D-B142-F140836A5DB2}" v="18" dt="2025-02-17T20:55:44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anjan Kumar" userId="fd4cebbeb0762073" providerId="LiveId" clId="{F4E4E741-7250-44C1-9CCD-987DBC26BBF3}"/>
    <pc:docChg chg="custSel modSld">
      <pc:chgData name="Ravi Ranjan Kumar" userId="fd4cebbeb0762073" providerId="LiveId" clId="{F4E4E741-7250-44C1-9CCD-987DBC26BBF3}" dt="2024-12-20T06:19:20.684" v="130" actId="20577"/>
      <pc:docMkLst>
        <pc:docMk/>
      </pc:docMkLst>
      <pc:sldChg chg="modSp mod">
        <pc:chgData name="Ravi Ranjan Kumar" userId="fd4cebbeb0762073" providerId="LiveId" clId="{F4E4E741-7250-44C1-9CCD-987DBC26BBF3}" dt="2024-12-20T05:45:17.344" v="97" actId="20577"/>
        <pc:sldMkLst>
          <pc:docMk/>
          <pc:sldMk cId="481723021" sldId="256"/>
        </pc:sldMkLst>
        <pc:spChg chg="mod">
          <ac:chgData name="Ravi Ranjan Kumar" userId="fd4cebbeb0762073" providerId="LiveId" clId="{F4E4E741-7250-44C1-9CCD-987DBC26BBF3}" dt="2024-12-20T05:45:17.344" v="97" actId="20577"/>
          <ac:spMkLst>
            <pc:docMk/>
            <pc:sldMk cId="481723021" sldId="256"/>
            <ac:spMk id="3" creationId="{CC0EEA01-00E8-C775-7783-A7DE2EC0C363}"/>
          </ac:spMkLst>
        </pc:spChg>
      </pc:sldChg>
      <pc:sldChg chg="modSp mod">
        <pc:chgData name="Ravi Ranjan Kumar" userId="fd4cebbeb0762073" providerId="LiveId" clId="{F4E4E741-7250-44C1-9CCD-987DBC26BBF3}" dt="2024-12-20T06:19:20.684" v="130" actId="20577"/>
        <pc:sldMkLst>
          <pc:docMk/>
          <pc:sldMk cId="801604512" sldId="263"/>
        </pc:sldMkLst>
        <pc:spChg chg="mod">
          <ac:chgData name="Ravi Ranjan Kumar" userId="fd4cebbeb0762073" providerId="LiveId" clId="{F4E4E741-7250-44C1-9CCD-987DBC26BBF3}" dt="2024-12-20T06:19:20.684" v="130" actId="20577"/>
          <ac:spMkLst>
            <pc:docMk/>
            <pc:sldMk cId="801604512" sldId="263"/>
            <ac:spMk id="3" creationId="{E18D1C14-C0EC-972C-E465-BA995A86C5D4}"/>
          </ac:spMkLst>
        </pc:spChg>
        <pc:spChg chg="mod">
          <ac:chgData name="Ravi Ranjan Kumar" userId="fd4cebbeb0762073" providerId="LiveId" clId="{F4E4E741-7250-44C1-9CCD-987DBC26BBF3}" dt="2024-12-20T06:06:11.906" v="128" actId="113"/>
          <ac:spMkLst>
            <pc:docMk/>
            <pc:sldMk cId="801604512" sldId="263"/>
            <ac:spMk id="4" creationId="{B5648A01-4C39-F850-4BD7-15719F0CFC58}"/>
          </ac:spMkLst>
        </pc:spChg>
      </pc:sldChg>
      <pc:sldChg chg="addSp delSp modSp mod">
        <pc:chgData name="Ravi Ranjan Kumar" userId="fd4cebbeb0762073" providerId="LiveId" clId="{F4E4E741-7250-44C1-9CCD-987DBC26BBF3}" dt="2024-12-20T05:27:38.958" v="95"/>
        <pc:sldMkLst>
          <pc:docMk/>
          <pc:sldMk cId="4269680914" sldId="269"/>
        </pc:sldMkLst>
        <pc:picChg chg="add mod">
          <ac:chgData name="Ravi Ranjan Kumar" userId="fd4cebbeb0762073" providerId="LiveId" clId="{F4E4E741-7250-44C1-9CCD-987DBC26BBF3}" dt="2024-12-20T05:27:38.958" v="95"/>
          <ac:picMkLst>
            <pc:docMk/>
            <pc:sldMk cId="4269680914" sldId="269"/>
            <ac:picMk id="4" creationId="{5007933E-CB73-C4E5-0581-C9E815C3A1FC}"/>
          </ac:picMkLst>
        </pc:picChg>
      </pc:sldChg>
    </pc:docChg>
  </pc:docChgLst>
  <pc:docChgLst>
    <pc:chgData name="Ravi Ranjan Kumar" userId="fd4cebbeb0762073" providerId="LiveId" clId="{5650080A-8C74-4E9D-B142-F140836A5DB2}"/>
    <pc:docChg chg="undo custSel addSld modSld">
      <pc:chgData name="Ravi Ranjan Kumar" userId="fd4cebbeb0762073" providerId="LiveId" clId="{5650080A-8C74-4E9D-B142-F140836A5DB2}" dt="2025-02-17T21:01:55.179" v="167" actId="20577"/>
      <pc:docMkLst>
        <pc:docMk/>
      </pc:docMkLst>
      <pc:sldChg chg="modSp mod">
        <pc:chgData name="Ravi Ranjan Kumar" userId="fd4cebbeb0762073" providerId="LiveId" clId="{5650080A-8C74-4E9D-B142-F140836A5DB2}" dt="2025-02-17T20:53:35.454" v="112"/>
        <pc:sldMkLst>
          <pc:docMk/>
          <pc:sldMk cId="481723021" sldId="256"/>
        </pc:sldMkLst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481723021" sldId="256"/>
            <ac:spMk id="2" creationId="{559379F6-539A-04D3-507A-F477EFAC6A6F}"/>
          </ac:spMkLst>
        </pc:spChg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481723021" sldId="256"/>
            <ac:spMk id="3" creationId="{CC0EEA01-00E8-C775-7783-A7DE2EC0C363}"/>
          </ac:spMkLst>
        </pc:spChg>
      </pc:sldChg>
      <pc:sldChg chg="modSp">
        <pc:chgData name="Ravi Ranjan Kumar" userId="fd4cebbeb0762073" providerId="LiveId" clId="{5650080A-8C74-4E9D-B142-F140836A5DB2}" dt="2025-02-17T20:53:35.454" v="112"/>
        <pc:sldMkLst>
          <pc:docMk/>
          <pc:sldMk cId="2116296231" sldId="257"/>
        </pc:sldMkLst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2116296231" sldId="257"/>
            <ac:spMk id="2" creationId="{9ED2B1FB-B93D-A820-BA06-E3DDB8F8E57A}"/>
          </ac:spMkLst>
        </pc:spChg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2116296231" sldId="257"/>
            <ac:spMk id="3" creationId="{81670EA0-B4B1-EB8C-2BFD-58AFC9A6EABC}"/>
          </ac:spMkLst>
        </pc:spChg>
      </pc:sldChg>
      <pc:sldChg chg="modSp">
        <pc:chgData name="Ravi Ranjan Kumar" userId="fd4cebbeb0762073" providerId="LiveId" clId="{5650080A-8C74-4E9D-B142-F140836A5DB2}" dt="2025-02-17T20:53:35.454" v="112"/>
        <pc:sldMkLst>
          <pc:docMk/>
          <pc:sldMk cId="3828542402" sldId="258"/>
        </pc:sldMkLst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3828542402" sldId="258"/>
            <ac:spMk id="2" creationId="{09A5DD97-4DFE-CBF1-0070-7988E8BD56A7}"/>
          </ac:spMkLst>
        </pc:spChg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3828542402" sldId="258"/>
            <ac:spMk id="3" creationId="{BEA358F4-1123-4D9B-49C8-98E5E2C67090}"/>
          </ac:spMkLst>
        </pc:spChg>
      </pc:sldChg>
      <pc:sldChg chg="modSp mod">
        <pc:chgData name="Ravi Ranjan Kumar" userId="fd4cebbeb0762073" providerId="LiveId" clId="{5650080A-8C74-4E9D-B142-F140836A5DB2}" dt="2025-02-17T20:53:35.454" v="112"/>
        <pc:sldMkLst>
          <pc:docMk/>
          <pc:sldMk cId="3778167119" sldId="259"/>
        </pc:sldMkLst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3778167119" sldId="259"/>
            <ac:spMk id="2" creationId="{E6A7D901-E0C7-5E73-089A-168405EBCC3B}"/>
          </ac:spMkLst>
        </pc:spChg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3778167119" sldId="259"/>
            <ac:spMk id="3" creationId="{4CE73F9A-8B3A-2711-8365-36DBA318576F}"/>
          </ac:spMkLst>
        </pc:spChg>
      </pc:sldChg>
      <pc:sldChg chg="modSp mod">
        <pc:chgData name="Ravi Ranjan Kumar" userId="fd4cebbeb0762073" providerId="LiveId" clId="{5650080A-8C74-4E9D-B142-F140836A5DB2}" dt="2025-02-17T20:53:35.454" v="112"/>
        <pc:sldMkLst>
          <pc:docMk/>
          <pc:sldMk cId="3705786434" sldId="261"/>
        </pc:sldMkLst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3705786434" sldId="261"/>
            <ac:spMk id="2" creationId="{7741DE41-17F0-71FA-8431-E96FF9A4FF98}"/>
          </ac:spMkLst>
        </pc:spChg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3705786434" sldId="261"/>
            <ac:spMk id="3" creationId="{561634B2-380C-2E64-2A1E-8286642E4269}"/>
          </ac:spMkLst>
        </pc:spChg>
      </pc:sldChg>
      <pc:sldChg chg="modSp mod">
        <pc:chgData name="Ravi Ranjan Kumar" userId="fd4cebbeb0762073" providerId="LiveId" clId="{5650080A-8C74-4E9D-B142-F140836A5DB2}" dt="2025-02-17T20:53:35.454" v="112"/>
        <pc:sldMkLst>
          <pc:docMk/>
          <pc:sldMk cId="801604512" sldId="263"/>
        </pc:sldMkLst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801604512" sldId="263"/>
            <ac:spMk id="3" creationId="{E18D1C14-C0EC-972C-E465-BA995A86C5D4}"/>
          </ac:spMkLst>
        </pc:spChg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801604512" sldId="263"/>
            <ac:spMk id="4" creationId="{B5648A01-4C39-F850-4BD7-15719F0CFC58}"/>
          </ac:spMkLst>
        </pc:spChg>
      </pc:sldChg>
      <pc:sldChg chg="addSp delSp delDesignElem">
        <pc:chgData name="Ravi Ranjan Kumar" userId="fd4cebbeb0762073" providerId="LiveId" clId="{5650080A-8C74-4E9D-B142-F140836A5DB2}" dt="2025-02-17T20:53:35.454" v="112"/>
        <pc:sldMkLst>
          <pc:docMk/>
          <pc:sldMk cId="3143144814" sldId="264"/>
        </pc:sldMkLst>
        <pc:spChg chg="add del">
          <ac:chgData name="Ravi Ranjan Kumar" userId="fd4cebbeb0762073" providerId="LiveId" clId="{5650080A-8C74-4E9D-B142-F140836A5DB2}" dt="2025-02-17T20:53:35.454" v="112"/>
          <ac:spMkLst>
            <pc:docMk/>
            <pc:sldMk cId="3143144814" sldId="264"/>
            <ac:spMk id="17" creationId="{2453EB82-AA0B-4AB7-BE68-038A30357429}"/>
          </ac:spMkLst>
        </pc:spChg>
        <pc:spChg chg="add del">
          <ac:chgData name="Ravi Ranjan Kumar" userId="fd4cebbeb0762073" providerId="LiveId" clId="{5650080A-8C74-4E9D-B142-F140836A5DB2}" dt="2025-02-17T20:53:35.454" v="112"/>
          <ac:spMkLst>
            <pc:docMk/>
            <pc:sldMk cId="3143144814" sldId="264"/>
            <ac:spMk id="18" creationId="{F0F42738-AE74-4433-8657-EDE5C5C61A5F}"/>
          </ac:spMkLst>
        </pc:spChg>
      </pc:sldChg>
      <pc:sldChg chg="modSp">
        <pc:chgData name="Ravi Ranjan Kumar" userId="fd4cebbeb0762073" providerId="LiveId" clId="{5650080A-8C74-4E9D-B142-F140836A5DB2}" dt="2025-02-17T20:53:35.454" v="112"/>
        <pc:sldMkLst>
          <pc:docMk/>
          <pc:sldMk cId="409635196" sldId="266"/>
        </pc:sldMkLst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409635196" sldId="266"/>
            <ac:spMk id="2" creationId="{A97FAB99-42BA-7412-1460-E010B5C10FC9}"/>
          </ac:spMkLst>
        </pc:spChg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409635196" sldId="266"/>
            <ac:spMk id="3" creationId="{C62B8B8A-CC04-99A7-C584-F511ACBC899E}"/>
          </ac:spMkLst>
        </pc:spChg>
      </pc:sldChg>
      <pc:sldChg chg="modSp mod">
        <pc:chgData name="Ravi Ranjan Kumar" userId="fd4cebbeb0762073" providerId="LiveId" clId="{5650080A-8C74-4E9D-B142-F140836A5DB2}" dt="2025-02-17T20:53:35.454" v="112"/>
        <pc:sldMkLst>
          <pc:docMk/>
          <pc:sldMk cId="2569426740" sldId="271"/>
        </pc:sldMkLst>
        <pc:spChg chg="mod">
          <ac:chgData name="Ravi Ranjan Kumar" userId="fd4cebbeb0762073" providerId="LiveId" clId="{5650080A-8C74-4E9D-B142-F140836A5DB2}" dt="2025-02-17T20:53:35.454" v="112"/>
          <ac:spMkLst>
            <pc:docMk/>
            <pc:sldMk cId="2569426740" sldId="271"/>
            <ac:spMk id="3" creationId="{123C303F-8FDC-1CAB-5816-AE3B470F03BE}"/>
          </ac:spMkLst>
        </pc:spChg>
      </pc:sldChg>
      <pc:sldChg chg="addSp delSp modSp new mod">
        <pc:chgData name="Ravi Ranjan Kumar" userId="fd4cebbeb0762073" providerId="LiveId" clId="{5650080A-8C74-4E9D-B142-F140836A5DB2}" dt="2025-02-17T20:51:31.565" v="62" actId="1076"/>
        <pc:sldMkLst>
          <pc:docMk/>
          <pc:sldMk cId="5897262" sldId="272"/>
        </pc:sldMkLst>
        <pc:spChg chg="add mod">
          <ac:chgData name="Ravi Ranjan Kumar" userId="fd4cebbeb0762073" providerId="LiveId" clId="{5650080A-8C74-4E9D-B142-F140836A5DB2}" dt="2025-02-17T20:47:28.887" v="50" actId="114"/>
          <ac:spMkLst>
            <pc:docMk/>
            <pc:sldMk cId="5897262" sldId="272"/>
            <ac:spMk id="2" creationId="{68C63982-CDD4-E87C-7C37-9FF9FB613032}"/>
          </ac:spMkLst>
        </pc:spChg>
        <pc:spChg chg="add mod">
          <ac:chgData name="Ravi Ranjan Kumar" userId="fd4cebbeb0762073" providerId="LiveId" clId="{5650080A-8C74-4E9D-B142-F140836A5DB2}" dt="2025-02-17T20:47:39.448" v="51" actId="1076"/>
          <ac:spMkLst>
            <pc:docMk/>
            <pc:sldMk cId="5897262" sldId="272"/>
            <ac:spMk id="3" creationId="{B7F61EA5-8F9C-1224-2B0A-AA1E432F8BBB}"/>
          </ac:spMkLst>
        </pc:spChg>
        <pc:picChg chg="add del mod">
          <ac:chgData name="Ravi Ranjan Kumar" userId="fd4cebbeb0762073" providerId="LiveId" clId="{5650080A-8C74-4E9D-B142-F140836A5DB2}" dt="2025-02-17T20:48:08.379" v="53" actId="21"/>
          <ac:picMkLst>
            <pc:docMk/>
            <pc:sldMk cId="5897262" sldId="272"/>
            <ac:picMk id="5" creationId="{50D051F6-7B97-2040-A0B8-7938CD4F77AA}"/>
          </ac:picMkLst>
        </pc:picChg>
        <pc:picChg chg="add del mod">
          <ac:chgData name="Ravi Ranjan Kumar" userId="fd4cebbeb0762073" providerId="LiveId" clId="{5650080A-8C74-4E9D-B142-F140836A5DB2}" dt="2025-02-17T20:49:30.691" v="56" actId="21"/>
          <ac:picMkLst>
            <pc:docMk/>
            <pc:sldMk cId="5897262" sldId="272"/>
            <ac:picMk id="7" creationId="{234216BA-3CD4-99FE-59D1-BBF5963569BF}"/>
          </ac:picMkLst>
        </pc:picChg>
        <pc:picChg chg="add mod">
          <ac:chgData name="Ravi Ranjan Kumar" userId="fd4cebbeb0762073" providerId="LiveId" clId="{5650080A-8C74-4E9D-B142-F140836A5DB2}" dt="2025-02-17T20:51:31.565" v="62" actId="1076"/>
          <ac:picMkLst>
            <pc:docMk/>
            <pc:sldMk cId="5897262" sldId="272"/>
            <ac:picMk id="9" creationId="{34C7A9B6-9884-C13C-5411-8165E9BB4689}"/>
          </ac:picMkLst>
        </pc:picChg>
      </pc:sldChg>
      <pc:sldChg chg="addSp delSp modSp new mod">
        <pc:chgData name="Ravi Ranjan Kumar" userId="fd4cebbeb0762073" providerId="LiveId" clId="{5650080A-8C74-4E9D-B142-F140836A5DB2}" dt="2025-02-17T21:01:55.179" v="167" actId="20577"/>
        <pc:sldMkLst>
          <pc:docMk/>
          <pc:sldMk cId="1193940298" sldId="273"/>
        </pc:sldMkLst>
        <pc:spChg chg="add del mod">
          <ac:chgData name="Ravi Ranjan Kumar" userId="fd4cebbeb0762073" providerId="LiveId" clId="{5650080A-8C74-4E9D-B142-F140836A5DB2}" dt="2025-02-17T20:54:51.612" v="120"/>
          <ac:spMkLst>
            <pc:docMk/>
            <pc:sldMk cId="1193940298" sldId="273"/>
            <ac:spMk id="2" creationId="{64434E7D-A134-E957-8C1B-3CA528563551}"/>
          </ac:spMkLst>
        </pc:spChg>
        <pc:spChg chg="add mod">
          <ac:chgData name="Ravi Ranjan Kumar" userId="fd4cebbeb0762073" providerId="LiveId" clId="{5650080A-8C74-4E9D-B142-F140836A5DB2}" dt="2025-02-17T20:57:19.483" v="159" actId="1076"/>
          <ac:spMkLst>
            <pc:docMk/>
            <pc:sldMk cId="1193940298" sldId="273"/>
            <ac:spMk id="4" creationId="{ED71C4C7-1393-5EAD-8DC3-5826184EB598}"/>
          </ac:spMkLst>
        </pc:spChg>
        <pc:spChg chg="add mod">
          <ac:chgData name="Ravi Ranjan Kumar" userId="fd4cebbeb0762073" providerId="LiveId" clId="{5650080A-8C74-4E9D-B142-F140836A5DB2}" dt="2025-02-17T21:01:55.179" v="167" actId="20577"/>
          <ac:spMkLst>
            <pc:docMk/>
            <pc:sldMk cId="1193940298" sldId="273"/>
            <ac:spMk id="5" creationId="{19843384-C239-DF9B-4D4E-FCC91AC9B2B7}"/>
          </ac:spMkLst>
        </pc:spChg>
        <pc:picChg chg="add mod">
          <ac:chgData name="Ravi Ranjan Kumar" userId="fd4cebbeb0762073" providerId="LiveId" clId="{5650080A-8C74-4E9D-B142-F140836A5DB2}" dt="2025-02-17T21:01:44.459" v="166" actId="14100"/>
          <ac:picMkLst>
            <pc:docMk/>
            <pc:sldMk cId="1193940298" sldId="273"/>
            <ac:picMk id="7" creationId="{3DD48F48-808E-33F7-D8E9-66D86A184C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45F13-AD5F-4DA5-B48C-D76D4BED490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384F-A4D0-417E-9E80-56AE1AD7F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11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3384F-A4D0-417E-9E80-56AE1AD7F58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8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9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9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91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7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9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5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0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loyd-warshall-algorithm-dp-16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introduction-to-dijkstras-shortest-path-algorith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79F6-539A-04D3-507A-F477EFAC6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lgerian" panose="04020705040A02060702" pitchFamily="82" charset="0"/>
              </a:rPr>
              <a:t>TRAFFIC NAVIGATION AND REROUTING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EEA01-00E8-C775-7783-A7DE2EC0C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7011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Mudit Goel </a:t>
            </a:r>
          </a:p>
          <a:p>
            <a:r>
              <a:rPr lang="en-US" dirty="0"/>
              <a:t>Mukul Dev Sharma</a:t>
            </a:r>
          </a:p>
          <a:p>
            <a:r>
              <a:rPr lang="en-US" dirty="0"/>
              <a:t>Ravi Ranjan Kumar</a:t>
            </a:r>
          </a:p>
          <a:p>
            <a:r>
              <a:rPr lang="en-US" dirty="0"/>
              <a:t>Yash </a:t>
            </a:r>
            <a:r>
              <a:rPr lang="en-US" dirty="0" err="1"/>
              <a:t>Bijalwan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2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1C14-C0EC-972C-E465-BA995A86C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-10159"/>
            <a:ext cx="4895055" cy="6858000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latin typeface="Algerian"/>
              </a:rPr>
              <a:t>LIMITATIONS :-</a:t>
            </a:r>
          </a:p>
          <a:p>
            <a:pPr>
              <a:buClr>
                <a:srgbClr val="1287C3"/>
              </a:buClr>
            </a:pPr>
            <a:r>
              <a:rPr lang="en-US" sz="2000" b="1" dirty="0">
                <a:ea typeface="+mn-lt"/>
                <a:cs typeface="+mn-lt"/>
              </a:rPr>
              <a:t>Time Complexity</a:t>
            </a:r>
            <a:r>
              <a:rPr lang="en-US" sz="2000" dirty="0">
                <a:ea typeface="+mn-lt"/>
                <a:cs typeface="+mn-lt"/>
              </a:rPr>
              <a:t>: For large graphs, the time complexity of O(V^2) can be quite high, making it inefficient for graphs with a large number of vertices. Using priority queues (heaps) can reduce this complexity to </a:t>
            </a:r>
            <a:r>
              <a:rPr lang="en-US" sz="2000" b="1" dirty="0">
                <a:ea typeface="+mn-lt"/>
                <a:cs typeface="+mn-lt"/>
              </a:rPr>
              <a:t>O((E+V) log ⁡V).</a:t>
            </a:r>
          </a:p>
          <a:p>
            <a:pPr>
              <a:buClr>
                <a:srgbClr val="1287C3"/>
              </a:buClr>
            </a:pPr>
            <a:r>
              <a:rPr lang="en-US" sz="2000" b="1" dirty="0">
                <a:ea typeface="+mn-lt"/>
                <a:cs typeface="+mn-lt"/>
              </a:rPr>
              <a:t>Single Source Shortest Path</a:t>
            </a:r>
            <a:r>
              <a:rPr lang="en-US" sz="2000" dirty="0">
                <a:ea typeface="+mn-lt"/>
                <a:cs typeface="+mn-lt"/>
              </a:rPr>
              <a:t>: Dijkstra's algorithm is designed for finding the shortest path from a single source node to all other nodes. If multiple-source shortest paths are needed, the algorithm must be run separately for each source node.</a:t>
            </a:r>
            <a:endParaRPr lang="en-US" sz="2000" dirty="0"/>
          </a:p>
          <a:p>
            <a:pPr>
              <a:buClr>
                <a:srgbClr val="1287C3"/>
              </a:buClr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48A01-4C39-F850-4BD7-15719F0CF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6" y="1481668"/>
            <a:ext cx="5584033" cy="4787832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latin typeface="Algerian"/>
              </a:rPr>
              <a:t>LIMITATIONS :-</a:t>
            </a:r>
            <a:endParaRPr lang="en-US" dirty="0">
              <a:latin typeface="Algerian"/>
            </a:endParaRPr>
          </a:p>
          <a:p>
            <a:pPr>
              <a:buClr>
                <a:srgbClr val="1287C3"/>
              </a:buClr>
            </a:pPr>
            <a:r>
              <a:rPr lang="en-US" sz="2000" b="1" dirty="0">
                <a:ea typeface="+mn-lt"/>
                <a:cs typeface="+mn-lt"/>
              </a:rPr>
              <a:t>Time Complexity</a:t>
            </a:r>
            <a:r>
              <a:rPr lang="en-US" sz="2000" dirty="0">
                <a:ea typeface="+mn-lt"/>
                <a:cs typeface="+mn-lt"/>
              </a:rPr>
              <a:t>: The algorithm has a time complexity of </a:t>
            </a:r>
            <a:r>
              <a:rPr lang="en-US" sz="2000" b="1" dirty="0">
                <a:ea typeface="+mn-lt"/>
                <a:cs typeface="+mn-lt"/>
              </a:rPr>
              <a:t>O(V^3) </a:t>
            </a:r>
            <a:r>
              <a:rPr lang="en-US" sz="2000" dirty="0">
                <a:ea typeface="+mn-lt"/>
                <a:cs typeface="+mn-lt"/>
              </a:rPr>
              <a:t>which can be prohibitive for large graphs with many vertices.</a:t>
            </a:r>
          </a:p>
          <a:p>
            <a:pPr>
              <a:buClr>
                <a:srgbClr val="1287C3"/>
              </a:buClr>
            </a:pPr>
            <a:r>
              <a:rPr lang="en-US" sz="2000" b="1" dirty="0"/>
              <a:t>High Space Complexity</a:t>
            </a:r>
            <a:r>
              <a:rPr lang="en-US" sz="2000" dirty="0"/>
              <a:t>: The algorithm requires a V*V matrix to store distances between every pair of vertices. This leads to a high space complexity of </a:t>
            </a:r>
            <a:r>
              <a:rPr lang="en-US" sz="2000" b="1" dirty="0"/>
              <a:t>O(V^2),</a:t>
            </a:r>
            <a:r>
              <a:rPr lang="en-US" sz="2000" dirty="0"/>
              <a:t>which can be problematic for memory while dealing with large graphs. </a:t>
            </a:r>
          </a:p>
          <a:p>
            <a:pPr>
              <a:buClr>
                <a:srgbClr val="1287C3"/>
              </a:buClr>
            </a:pPr>
            <a:r>
              <a:rPr lang="en-US" sz="2400" b="1" dirty="0"/>
              <a:t>No Path Reconstruction by Default:</a:t>
            </a:r>
            <a:r>
              <a:rPr lang="en-US" sz="2000" dirty="0"/>
              <a:t> It does not provide the actual shortest path between vertices by default. Additional work is required (like maintaining a predecessor matrix) to reconstruct the paths, which adds extra overhead.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2000" dirty="0"/>
          </a:p>
          <a:p>
            <a:pPr>
              <a:buClr>
                <a:srgbClr val="1287C3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160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3285-CD19-E1C9-323C-8D40F9CF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080"/>
            <a:ext cx="10018713" cy="1468119"/>
          </a:xfrm>
        </p:spPr>
        <p:txBody>
          <a:bodyPr>
            <a:normAutofit/>
          </a:bodyPr>
          <a:lstStyle/>
          <a:p>
            <a:r>
              <a:rPr lang="en-US" sz="5400" b="1">
                <a:latin typeface="Algerian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B99F-D13B-42AF-68AC-3050F38F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7639"/>
            <a:ext cx="10018713" cy="4353561"/>
          </a:xfrm>
        </p:spPr>
        <p:txBody>
          <a:bodyPr/>
          <a:lstStyle/>
          <a:p>
            <a:r>
              <a:rPr lang="en-US" sz="2800" b="1" i="1">
                <a:latin typeface="Algerian"/>
                <a:ea typeface="+mn-lt"/>
                <a:cs typeface="+mn-lt"/>
              </a:rPr>
              <a:t>Urban Traffic Management:</a:t>
            </a:r>
            <a:endParaRPr lang="en-US" sz="2800" b="1" i="1">
              <a:latin typeface="Algerian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en-US" sz="1800" b="1">
                <a:ea typeface="+mn-lt"/>
                <a:cs typeface="+mn-lt"/>
              </a:rPr>
              <a:t>Real-Time Navigation</a:t>
            </a:r>
            <a:r>
              <a:rPr lang="en-US" sz="1800">
                <a:ea typeface="+mn-lt"/>
                <a:cs typeface="+mn-lt"/>
              </a:rPr>
              <a:t>: Help drivers navigate efficiently through city traffic by suggesting the quickest routes based on real-time traffic data.</a:t>
            </a:r>
            <a:endParaRPr lang="en-US" sz="1800"/>
          </a:p>
          <a:p>
            <a:pPr marL="0" indent="0">
              <a:buClr>
                <a:srgbClr val="1287C3"/>
              </a:buClr>
              <a:buNone/>
            </a:pPr>
            <a:r>
              <a:rPr lang="en-US" sz="1800" b="1">
                <a:ea typeface="+mn-lt"/>
                <a:cs typeface="+mn-lt"/>
              </a:rPr>
              <a:t>Traffic Congestion Reduction</a:t>
            </a:r>
            <a:r>
              <a:rPr lang="en-US" sz="1800">
                <a:ea typeface="+mn-lt"/>
                <a:cs typeface="+mn-lt"/>
              </a:rPr>
              <a:t>: Identify and suggest alternative routes to avoid congestion, especially during rush hours or in accident-prone areas.</a:t>
            </a:r>
            <a:endParaRPr lang="en-US" sz="1800"/>
          </a:p>
          <a:p>
            <a:pPr>
              <a:buClr>
                <a:srgbClr val="1287C3"/>
              </a:buClr>
            </a:pPr>
            <a:r>
              <a:rPr lang="en-US" sz="2800" b="1" i="1">
                <a:latin typeface="Algerian"/>
                <a:ea typeface="+mn-lt"/>
                <a:cs typeface="+mn-lt"/>
              </a:rPr>
              <a:t>Public Transport</a:t>
            </a:r>
            <a:r>
              <a:rPr lang="en-US" sz="2800" i="1">
                <a:latin typeface="Algerian"/>
                <a:ea typeface="+mn-lt"/>
                <a:cs typeface="+mn-lt"/>
              </a:rPr>
              <a:t>:</a:t>
            </a:r>
            <a:endParaRPr lang="en-US" sz="2800" i="1">
              <a:latin typeface="Algerian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en-US" sz="1800" b="1">
                <a:ea typeface="+mn-lt"/>
                <a:cs typeface="+mn-lt"/>
              </a:rPr>
              <a:t>Bus Routing</a:t>
            </a:r>
            <a:r>
              <a:rPr lang="en-US" sz="1800">
                <a:ea typeface="+mn-lt"/>
                <a:cs typeface="+mn-lt"/>
              </a:rPr>
              <a:t>: Enhance public transport routing to provide faster and more reliable service to commuters.</a:t>
            </a:r>
            <a:endParaRPr lang="en-US" sz="1800"/>
          </a:p>
          <a:p>
            <a:pPr marL="0" indent="0">
              <a:buClr>
                <a:srgbClr val="1287C3"/>
              </a:buClr>
              <a:buNone/>
            </a:pPr>
            <a:r>
              <a:rPr lang="en-US" sz="1800" b="1">
                <a:ea typeface="+mn-lt"/>
                <a:cs typeface="+mn-lt"/>
              </a:rPr>
              <a:t>Service Planning</a:t>
            </a:r>
            <a:r>
              <a:rPr lang="en-US" sz="1800">
                <a:ea typeface="+mn-lt"/>
                <a:cs typeface="+mn-lt"/>
              </a:rPr>
              <a:t>: Plan and adjust bus routes based on traffic conditions, improving the reliability of public transport systems.</a:t>
            </a:r>
            <a:endParaRPr lang="en-US" sz="1800"/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1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453EB82-AA0B-4AB7-BE68-038A3035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7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hand holding a cell phone with a map on it&#10;&#10;Description automatically generated">
            <a:extLst>
              <a:ext uri="{FF2B5EF4-FFF2-40B4-BE49-F238E27FC236}">
                <a16:creationId xmlns:a16="http://schemas.microsoft.com/office/drawing/2014/main" id="{96761440-08F7-FE06-0FC5-0FA7BEA982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64" b="39916"/>
          <a:stretch/>
        </p:blipFill>
        <p:spPr>
          <a:xfrm>
            <a:off x="462105" y="869368"/>
            <a:ext cx="4602264" cy="51192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0F42738-AE74-4433-8657-EDE5C5C6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29108-E6A5-3623-C84E-837BAEC5703A}"/>
              </a:ext>
            </a:extLst>
          </p:cNvPr>
          <p:cNvSpPr txBox="1"/>
          <p:nvPr/>
        </p:nvSpPr>
        <p:spPr>
          <a:xfrm>
            <a:off x="4993135" y="746396"/>
            <a:ext cx="6421582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i="1">
                <a:latin typeface="Algerian"/>
              </a:rPr>
              <a:t>DELIVERY AND E-COMMERCE</a:t>
            </a:r>
            <a:r>
              <a:rPr lang="en-US" b="1" i="1">
                <a:latin typeface="Algerian"/>
              </a:rPr>
              <a:t> </a:t>
            </a:r>
          </a:p>
          <a:p>
            <a:r>
              <a:rPr lang="en-US" b="1">
                <a:ea typeface="+mn-lt"/>
                <a:cs typeface="+mn-lt"/>
              </a:rPr>
              <a:t>Last-Mile Delivery:</a:t>
            </a:r>
            <a:r>
              <a:rPr lang="en-US">
                <a:ea typeface="+mn-lt"/>
                <a:cs typeface="+mn-lt"/>
              </a:rPr>
              <a:t> In the booming e-commerce sector, efficient traffic navigation systems help delivery services optimize the “last mile” of delivery, which is often the most time-consuming part of the process.</a:t>
            </a:r>
          </a:p>
          <a:p>
            <a:r>
              <a:rPr lang="en-US" b="1">
                <a:ea typeface="+mn-lt"/>
                <a:cs typeface="+mn-lt"/>
              </a:rPr>
              <a:t>Real-Time Location Tracking:</a:t>
            </a:r>
            <a:r>
              <a:rPr lang="en-US">
                <a:ea typeface="+mn-lt"/>
                <a:cs typeface="+mn-lt"/>
              </a:rPr>
              <a:t> Customers can track their deliveries in real-time, with navigation systems offering precise arrival times, live tracking, and status updates.</a:t>
            </a:r>
          </a:p>
          <a:p>
            <a:pPr marL="285750" indent="-285750">
              <a:buFont typeface="Arial"/>
              <a:buChar char="•"/>
            </a:pPr>
            <a:r>
              <a:rPr lang="en-US" sz="2800" b="1" i="1">
                <a:latin typeface="Algerian"/>
              </a:rPr>
              <a:t>FLEET MANAGEMENT AND LOGISTICS </a:t>
            </a:r>
          </a:p>
          <a:p>
            <a:r>
              <a:rPr lang="en-US" b="1">
                <a:ea typeface="+mn-lt"/>
                <a:cs typeface="+mn-lt"/>
              </a:rPr>
              <a:t>Route Planning for Delivery and Transport:</a:t>
            </a:r>
            <a:r>
              <a:rPr lang="en-US">
                <a:ea typeface="+mn-lt"/>
                <a:cs typeface="+mn-lt"/>
              </a:rPr>
              <a:t> Logistics companies use traffic navigation systems to optimize delivery routes for fleets of trucks, minimizing fuel consumption and reducing delays. This leads to cost savings and more efficient operations.</a:t>
            </a:r>
          </a:p>
          <a:p>
            <a:r>
              <a:rPr lang="en-US" b="1">
                <a:ea typeface="+mn-lt"/>
                <a:cs typeface="+mn-lt"/>
              </a:rPr>
              <a:t>Tracking and Monitoring:</a:t>
            </a:r>
            <a:r>
              <a:rPr lang="en-US">
                <a:ea typeface="+mn-lt"/>
                <a:cs typeface="+mn-lt"/>
              </a:rPr>
              <a:t> Fleet managers can monitor vehicle locations in real-time, track delivery times, and ensure that drivers are taking the most efficient routes.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4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63982-CDD4-E87C-7C37-9FF9FB613032}"/>
              </a:ext>
            </a:extLst>
          </p:cNvPr>
          <p:cNvSpPr txBox="1"/>
          <p:nvPr/>
        </p:nvSpPr>
        <p:spPr>
          <a:xfrm>
            <a:off x="3014134" y="347133"/>
            <a:ext cx="629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Results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61EA5-8F9C-1224-2B0A-AA1E432F8BBB}"/>
              </a:ext>
            </a:extLst>
          </p:cNvPr>
          <p:cNvSpPr txBox="1"/>
          <p:nvPr/>
        </p:nvSpPr>
        <p:spPr>
          <a:xfrm>
            <a:off x="1151467" y="795867"/>
            <a:ext cx="3852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Dijkstra Algorithm:-</a:t>
            </a:r>
            <a:endParaRPr lang="en-I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7A9B6-9884-C13C-5411-8165E9BB4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72" y="1319087"/>
            <a:ext cx="10223923" cy="54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1C4C7-1393-5EAD-8DC3-5826184EB598}"/>
              </a:ext>
            </a:extLst>
          </p:cNvPr>
          <p:cNvSpPr txBox="1"/>
          <p:nvPr/>
        </p:nvSpPr>
        <p:spPr>
          <a:xfrm>
            <a:off x="2717800" y="1116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Results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43384-C239-DF9B-4D4E-FCC91AC9B2B7}"/>
              </a:ext>
            </a:extLst>
          </p:cNvPr>
          <p:cNvSpPr txBox="1"/>
          <p:nvPr/>
        </p:nvSpPr>
        <p:spPr>
          <a:xfrm>
            <a:off x="1032932" y="757998"/>
            <a:ext cx="525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Floyd Warshall Algorithm: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48F48-808E-33F7-D8E9-66D86A18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1281218"/>
            <a:ext cx="10642600" cy="557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4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AB99-42BA-7412-1460-E010B5C1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>
                <a:latin typeface="Algerian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8B8A-CC04-99A7-C584-F511ACBC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Some of the future advancements for the proposed system may be:- 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b="1" i="1">
                <a:ea typeface="+mn-lt"/>
                <a:cs typeface="+mn-lt"/>
              </a:rPr>
              <a:t>Real-Time Traffic Prediction and Adaptive Routing</a:t>
            </a:r>
          </a:p>
          <a:p>
            <a:pPr>
              <a:buClr>
                <a:srgbClr val="1287C3"/>
              </a:buClr>
              <a:buAutoNum type="arabicPeriod"/>
            </a:pPr>
            <a:r>
              <a:rPr lang="en-US" b="1" i="1">
                <a:ea typeface="+mn-lt"/>
                <a:cs typeface="+mn-lt"/>
              </a:rPr>
              <a:t>Integration with Autonomous Vehicles</a:t>
            </a:r>
          </a:p>
          <a:p>
            <a:pPr>
              <a:buClr>
                <a:srgbClr val="1287C3"/>
              </a:buClr>
              <a:buAutoNum type="arabicPeriod"/>
            </a:pPr>
            <a:r>
              <a:rPr lang="en-US" b="1" i="1">
                <a:ea typeface="+mn-lt"/>
                <a:cs typeface="+mn-lt"/>
              </a:rPr>
              <a:t>AI and Machine Learning Advancements</a:t>
            </a:r>
          </a:p>
          <a:p>
            <a:pPr>
              <a:buClr>
                <a:srgbClr val="1287C3"/>
              </a:buClr>
              <a:buAutoNum type="arabicPeriod"/>
            </a:pPr>
            <a:r>
              <a:rPr lang="en-US" b="1" i="1">
                <a:ea typeface="+mn-lt"/>
                <a:cs typeface="+mn-lt"/>
              </a:rPr>
              <a:t>Crowdsourcing and Collaborative Systems</a:t>
            </a:r>
            <a:endParaRPr lang="en-US" i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63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219B-8B1E-E11B-DAEE-9FBD94AC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5" y="383419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/>
              </a:rPr>
              <a:t>FINAL VERDICT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D5810-BD1C-A50C-31B0-BB19C0363E36}"/>
              </a:ext>
            </a:extLst>
          </p:cNvPr>
          <p:cNvSpPr txBox="1"/>
          <p:nvPr/>
        </p:nvSpPr>
        <p:spPr>
          <a:xfrm>
            <a:off x="1163589" y="1949389"/>
            <a:ext cx="1059319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r>
              <a:rPr lang="en-US" sz="2400" b="1" dirty="0">
                <a:ea typeface="+mn-lt"/>
                <a:cs typeface="+mn-lt"/>
              </a:rPr>
              <a:t>For Traffic Navigation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b="1" dirty="0">
                <a:ea typeface="+mn-lt"/>
                <a:cs typeface="+mn-lt"/>
              </a:rPr>
              <a:t>Dijkstra's Algorithm</a:t>
            </a:r>
            <a:r>
              <a:rPr lang="en-US" sz="2400" dirty="0">
                <a:ea typeface="+mn-lt"/>
                <a:cs typeface="+mn-lt"/>
              </a:rPr>
              <a:t> is more efficient for applications needing quick, single-source shortest path calculations. Such as individual route planning or dynamic rerouting based on traffic conditions.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For Comprehensive Mapping and Static Systems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b="1" dirty="0">
                <a:ea typeface="+mn-lt"/>
                <a:cs typeface="+mn-lt"/>
              </a:rPr>
              <a:t>Floyd-Warshall Algorithm</a:t>
            </a:r>
            <a:r>
              <a:rPr lang="en-US" sz="2400" dirty="0">
                <a:ea typeface="+mn-lt"/>
                <a:cs typeface="+mn-lt"/>
              </a:rPr>
              <a:t> is more suited for static systems requiring a detailed map of all shortest paths, such as pre-computed navigation systems and network analysis tools.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Additionally, </a:t>
            </a:r>
            <a:r>
              <a:rPr lang="en-US" sz="2400" b="1" dirty="0">
                <a:ea typeface="+mn-lt"/>
                <a:cs typeface="+mn-lt"/>
              </a:rPr>
              <a:t>Floyd-Warshall</a:t>
            </a:r>
            <a:r>
              <a:rPr lang="en-US" sz="2400" dirty="0">
                <a:ea typeface="+mn-lt"/>
                <a:cs typeface="+mn-lt"/>
              </a:rPr>
              <a:t> can be beneficial in scenarios where the navigation system needs to pre-calculate all possible routes to provide instant responses, while </a:t>
            </a:r>
            <a:r>
              <a:rPr lang="en-US" sz="2400" b="1" dirty="0">
                <a:ea typeface="+mn-lt"/>
                <a:cs typeface="+mn-lt"/>
              </a:rPr>
              <a:t>Dijkstra</a:t>
            </a:r>
            <a:r>
              <a:rPr lang="en-US" sz="2400" dirty="0">
                <a:ea typeface="+mn-lt"/>
                <a:cs typeface="+mn-lt"/>
              </a:rPr>
              <a:t> excels in scenarios requiring real-time data adaptation and lower memory usage.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932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5">
            <a:extLst>
              <a:ext uri="{FF2B5EF4-FFF2-40B4-BE49-F238E27FC236}">
                <a16:creationId xmlns:a16="http://schemas.microsoft.com/office/drawing/2014/main" id="{27A60C0A-6B7A-4C80-1791-1EE656411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4" r="29854"/>
          <a:stretch>
            <a:fillRect/>
          </a:stretch>
        </p:blipFill>
        <p:spPr>
          <a:xfrm>
            <a:off x="6476715" y="232834"/>
            <a:ext cx="5639003" cy="6392332"/>
          </a:xfrm>
          <a:prstGeom prst="roundRect">
            <a:avLst>
              <a:gd name="adj" fmla="val 4280"/>
            </a:avLst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3C303F-8FDC-1CAB-5816-AE3B470F03BE}"/>
              </a:ext>
            </a:extLst>
          </p:cNvPr>
          <p:cNvSpPr txBox="1">
            <a:spLocks/>
          </p:cNvSpPr>
          <p:nvPr/>
        </p:nvSpPr>
        <p:spPr>
          <a:xfrm>
            <a:off x="1050557" y="2912533"/>
            <a:ext cx="5426158" cy="206586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Algerian" panose="04020705040A02060702" pitchFamily="82" charset="0"/>
              </a:rPr>
              <a:t>References:</a:t>
            </a:r>
          </a:p>
          <a:p>
            <a:pPr marL="457200" indent="-457200">
              <a:buFont typeface="Arial"/>
              <a:buAutoNum type="arabicPeriod"/>
            </a:pPr>
            <a:r>
              <a:rPr lang="en-US" b="1" dirty="0">
                <a:hlinkClick r:id="rId3"/>
              </a:rPr>
              <a:t>https://www.geeksforgeeks.org/floyd-warshall-algorithm-dp-16/</a:t>
            </a:r>
            <a:endParaRPr lang="en-US" b="1" dirty="0"/>
          </a:p>
          <a:p>
            <a:pPr marL="457200" indent="-457200">
              <a:buFont typeface="Arial"/>
              <a:buAutoNum type="arabicPeriod"/>
            </a:pPr>
            <a:r>
              <a:rPr lang="en-IN" b="1" dirty="0">
                <a:hlinkClick r:id="rId4"/>
              </a:rPr>
              <a:t>https://www.geeksforgeeks.org/introduction-to-dijkstras-shortest-path-algorithm/</a:t>
            </a:r>
            <a:endParaRPr lang="en-IN" b="1" dirty="0"/>
          </a:p>
          <a:p>
            <a:pPr marL="457200" indent="-457200">
              <a:buFont typeface="Arial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942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B1FB-B93D-A820-BA06-E3DDB8F8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lgerian" panose="04020705040A02060702" pitchFamily="82" charset="0"/>
              </a:rPr>
              <a:t>INTRODUCTION TO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0EA0-B4B1-EB8C-2BFD-58AFC9A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>
                <a:solidFill>
                  <a:srgbClr val="202122"/>
                </a:solidFill>
                <a:ea typeface="+mn-lt"/>
                <a:cs typeface="+mn-lt"/>
              </a:rPr>
              <a:t>Integration of traffic data with navigation systems</a:t>
            </a:r>
            <a:r>
              <a:rPr lang="en-US" sz="2000">
                <a:solidFill>
                  <a:srgbClr val="202122"/>
                </a:solidFill>
                <a:ea typeface="+mn-lt"/>
                <a:cs typeface="+mn-lt"/>
              </a:rPr>
              <a:t> enables navigation systems to use traffic and other related data to </a:t>
            </a:r>
            <a:r>
              <a:rPr lang="en-US" sz="2000" err="1">
                <a:solidFill>
                  <a:srgbClr val="202122"/>
                </a:solidFill>
                <a:ea typeface="+mn-lt"/>
                <a:cs typeface="+mn-lt"/>
              </a:rPr>
              <a:t>optimise</a:t>
            </a:r>
            <a:r>
              <a:rPr lang="en-US" sz="2000">
                <a:solidFill>
                  <a:srgbClr val="202122"/>
                </a:solidFill>
                <a:ea typeface="+mn-lt"/>
                <a:cs typeface="+mn-lt"/>
              </a:rPr>
              <a:t> routing and travel times by taking into account traffic conditions and other disruptions to traffic flows.</a:t>
            </a:r>
            <a:endParaRPr lang="en-US" sz="1600" b="1">
              <a:solidFill>
                <a:srgbClr val="202122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000" b="1">
                <a:solidFill>
                  <a:srgbClr val="202122"/>
                </a:solidFill>
                <a:ea typeface="+mn-lt"/>
                <a:cs typeface="+mn-lt"/>
              </a:rPr>
              <a:t>Routing</a:t>
            </a:r>
            <a:r>
              <a:rPr lang="en-US" sz="2000">
                <a:solidFill>
                  <a:srgbClr val="202122"/>
                </a:solidFill>
                <a:ea typeface="+mn-lt"/>
                <a:cs typeface="+mn-lt"/>
              </a:rPr>
              <a:t> is the process of selecting a path for traffic in a </a:t>
            </a:r>
            <a:r>
              <a:rPr lang="en-US" sz="2000">
                <a:ea typeface="+mn-lt"/>
                <a:cs typeface="+mn-lt"/>
              </a:rPr>
              <a:t>network</a:t>
            </a:r>
            <a:r>
              <a:rPr lang="en-US" sz="2000">
                <a:solidFill>
                  <a:srgbClr val="202122"/>
                </a:solidFill>
                <a:ea typeface="+mn-lt"/>
                <a:cs typeface="+mn-lt"/>
              </a:rPr>
              <a:t> or between or across multiple networks. Broadly, routing is performed in many types of networks, including circuit-switched networks, such as the </a:t>
            </a:r>
            <a:r>
              <a:rPr lang="en-US" sz="2000">
                <a:ea typeface="+mn-lt"/>
                <a:cs typeface="+mn-lt"/>
              </a:rPr>
              <a:t>public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switched telephone network</a:t>
            </a:r>
            <a:r>
              <a:rPr lang="en-US" sz="2000">
                <a:solidFill>
                  <a:srgbClr val="202122"/>
                </a:solidFill>
                <a:ea typeface="+mn-lt"/>
                <a:cs typeface="+mn-lt"/>
              </a:rPr>
              <a:t> (PSTN), and </a:t>
            </a:r>
            <a:r>
              <a:rPr lang="en-US" sz="2000">
                <a:ea typeface="+mn-lt"/>
                <a:cs typeface="+mn-lt"/>
              </a:rPr>
              <a:t>computer networks</a:t>
            </a:r>
            <a:r>
              <a:rPr lang="en-US" sz="2000">
                <a:solidFill>
                  <a:srgbClr val="202122"/>
                </a:solidFill>
                <a:ea typeface="+mn-lt"/>
                <a:cs typeface="+mn-lt"/>
              </a:rPr>
              <a:t>, such as the </a:t>
            </a:r>
            <a:r>
              <a:rPr lang="en-US" sz="2000">
                <a:ea typeface="+mn-lt"/>
                <a:cs typeface="+mn-lt"/>
              </a:rPr>
              <a:t>Internet</a:t>
            </a:r>
            <a:r>
              <a:rPr lang="en-US" sz="2000">
                <a:solidFill>
                  <a:srgbClr val="202122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buClr>
                <a:srgbClr val="1287C3"/>
              </a:buClr>
            </a:pPr>
            <a:endParaRPr lang="en-US" sz="2000">
              <a:solidFill>
                <a:srgbClr val="202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9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DD97-4DFE-CBF1-0070-7988E8BD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latin typeface="Algerian" panose="04020705040A02060702" pitchFamily="82" charset="0"/>
              </a:rPr>
              <a:t>METHOD/SOLUTION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58F4-1123-4D9B-49C8-98E5E2C6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 have created the traffic navigation system by using two different algorithms and have compared both of them in order to have a final outcome. The two algorithms used are:-</a:t>
            </a:r>
          </a:p>
          <a:p>
            <a:pPr marL="457200" indent="-457200">
              <a:buAutoNum type="arabicPeriod"/>
            </a:pPr>
            <a:r>
              <a:rPr lang="en-US" b="1" i="1"/>
              <a:t>DIJKSTARA  ALGORITHM </a:t>
            </a:r>
          </a:p>
          <a:p>
            <a:pPr marL="457200" indent="-457200">
              <a:buAutoNum type="arabicPeriod"/>
            </a:pPr>
            <a:r>
              <a:rPr lang="en-US" b="1" i="1"/>
              <a:t>FLOYD WARSHAL </a:t>
            </a:r>
          </a:p>
        </p:txBody>
      </p:sp>
    </p:spTree>
    <p:extLst>
      <p:ext uri="{BB962C8B-B14F-4D97-AF65-F5344CB8AC3E}">
        <p14:creationId xmlns:p14="http://schemas.microsoft.com/office/powerpoint/2010/main" val="382854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D901-E0C7-5E73-089A-168405EB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>
                <a:latin typeface="Algerian" panose="04020705040A02060702" pitchFamily="82" charset="0"/>
              </a:rPr>
              <a:t>Dijkstra's Algorithm: Principles and Implementation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3F9A-8B3A-2711-8365-36DBA318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/>
              <a:t>Step 1: Initialization</a:t>
            </a:r>
          </a:p>
          <a:p>
            <a:pPr marL="0" indent="0">
              <a:buNone/>
            </a:pPr>
            <a:r>
              <a:rPr lang="en-US" sz="2000" i="1"/>
              <a:t>     Start at the origin node and assign distances to all other adjacent nodes.</a:t>
            </a:r>
          </a:p>
          <a:p>
            <a:r>
              <a:rPr lang="en-US" b="1"/>
              <a:t>Step 2: Relaxation</a:t>
            </a:r>
          </a:p>
          <a:p>
            <a:pPr marL="0" indent="0">
              <a:buNone/>
            </a:pPr>
            <a:r>
              <a:rPr lang="en-US"/>
              <a:t>      Iteratively update the shortest distance to each node</a:t>
            </a:r>
            <a:endParaRPr lang="en-US" sz="1600"/>
          </a:p>
          <a:p>
            <a:r>
              <a:rPr lang="en-US" b="1"/>
              <a:t>Step 3: Path Construction</a:t>
            </a:r>
          </a:p>
          <a:p>
            <a:pPr marL="0" indent="0">
              <a:buNone/>
            </a:pPr>
            <a:r>
              <a:rPr lang="en-US" sz="2000"/>
              <a:t>         After processing all nodes, reconstruct the shortest path by backtracking from the destination.</a:t>
            </a:r>
            <a:endParaRPr lang="en-US" sz="2000" i="1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6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9F56-8DF3-B6CC-4F38-532A81ED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69" y="429041"/>
            <a:ext cx="10018713" cy="1752599"/>
          </a:xfrm>
        </p:spPr>
        <p:txBody>
          <a:bodyPr/>
          <a:lstStyle/>
          <a:p>
            <a:r>
              <a:rPr lang="en-US" sz="4000" b="1" i="1">
                <a:latin typeface="Algerian" panose="04020705040A02060702" pitchFamily="82" charset="0"/>
              </a:rPr>
              <a:t>Dijkstra's Algorithm: Principles and Implementation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58557E-27B2-E4A5-E56A-67770A822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1759" y="2098602"/>
            <a:ext cx="1108333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/>
              <a:t>Priority Queue</a:t>
            </a:r>
            <a:r>
              <a:rPr lang="en-US"/>
              <a:t>: Initializes a priority queue with the start node.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/>
              <a:t>Distances Dictionary</a:t>
            </a:r>
            <a:r>
              <a:rPr lang="en-US"/>
              <a:t>: Sets the initial distances of all nodes to infinity, except the start node which is set to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/>
              <a:t>Previous Nodes Dictionary</a:t>
            </a:r>
            <a:r>
              <a:rPr lang="en-US"/>
              <a:t>: Tracks the previous node for each node to reconstruct the shortest path.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/>
              <a:t>Main Loop</a:t>
            </a:r>
            <a:r>
              <a:rPr lang="en-US"/>
              <a:t>: Iterates over the priority queue, updating distances and previous nodes as it explores neighbors.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/>
              <a:t>Relaxation</a:t>
            </a:r>
            <a:r>
              <a:rPr lang="en-US"/>
              <a:t>: For each neighbor, calculates the new tentative distance. If it's shorter than the known distance, updates the distance and pushes the updated distance into the priority queue.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7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4A20-64B7-C409-B394-B3A7949D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407"/>
            <a:ext cx="12192000" cy="1752599"/>
          </a:xfrm>
        </p:spPr>
        <p:txBody>
          <a:bodyPr/>
          <a:lstStyle/>
          <a:p>
            <a:r>
              <a:rPr lang="en-US">
                <a:latin typeface="Algerian" panose="04020705040A02060702" pitchFamily="82" charset="0"/>
              </a:rPr>
              <a:t>Implementation In The code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3C56725-0B45-9A61-BF87-1BDB2A14D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921" y="1302940"/>
            <a:ext cx="11102161" cy="5007559"/>
          </a:xfrm>
        </p:spPr>
      </p:pic>
    </p:spTree>
    <p:extLst>
      <p:ext uri="{BB962C8B-B14F-4D97-AF65-F5344CB8AC3E}">
        <p14:creationId xmlns:p14="http://schemas.microsoft.com/office/powerpoint/2010/main" val="3145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DE41-17F0-71FA-8431-E96FF9A4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lgerian"/>
              </a:rPr>
              <a:t>FLOYD WARSHALL ALGORITHM: PRINCIPLES AND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34B2-380C-2E64-2A1E-8286642E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42881"/>
            <a:ext cx="10018713" cy="3830171"/>
          </a:xfrm>
        </p:spPr>
        <p:txBody>
          <a:bodyPr>
            <a:normAutofit fontScale="92500"/>
          </a:bodyPr>
          <a:lstStyle/>
          <a:p>
            <a:r>
              <a:rPr lang="en-US" b="1"/>
              <a:t>Step 1 : Initialization of Adjacency Matrix </a:t>
            </a:r>
          </a:p>
          <a:p>
            <a:pPr>
              <a:buClr>
                <a:srgbClr val="1287C3"/>
              </a:buClr>
            </a:pPr>
            <a:r>
              <a:rPr lang="en-US" sz="2000">
                <a:latin typeface="Nunito"/>
              </a:rPr>
              <a:t>Initialize the solution matrix same as the input graph adjacency matrix as a first step. 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b="1"/>
              <a:t>Step 2 : Execution of main algorithm </a:t>
            </a:r>
            <a:endParaRPr lang="en-US" sz="1800" b="1"/>
          </a:p>
          <a:p>
            <a:pPr>
              <a:buClr>
                <a:srgbClr val="1287C3"/>
              </a:buClr>
            </a:pPr>
            <a:r>
              <a:rPr lang="en-US" sz="2000">
                <a:ea typeface="+mn-lt"/>
                <a:cs typeface="+mn-lt"/>
              </a:rPr>
              <a:t>Consider each vertex </a:t>
            </a:r>
            <a:r>
              <a:rPr lang="en-US" sz="2000">
                <a:latin typeface="Consolas"/>
              </a:rPr>
              <a:t>k</a:t>
            </a:r>
            <a:r>
              <a:rPr lang="en-US" sz="2000">
                <a:ea typeface="+mn-lt"/>
                <a:cs typeface="+mn-lt"/>
              </a:rPr>
              <a:t> as an intermediate point. For each vertex </a:t>
            </a:r>
            <a:r>
              <a:rPr lang="en-US" sz="2000" err="1">
                <a:latin typeface="Consolas"/>
              </a:rPr>
              <a:t>i</a:t>
            </a:r>
            <a:r>
              <a:rPr lang="en-US" sz="2000">
                <a:ea typeface="+mn-lt"/>
                <a:cs typeface="+mn-lt"/>
              </a:rPr>
              <a:t>, check if going through </a:t>
            </a:r>
            <a:r>
              <a:rPr lang="en-US" sz="2000">
                <a:latin typeface="Consolas"/>
              </a:rPr>
              <a:t>k</a:t>
            </a:r>
            <a:r>
              <a:rPr lang="en-US" sz="2000">
                <a:ea typeface="+mn-lt"/>
                <a:cs typeface="+mn-lt"/>
              </a:rPr>
              <a:t> offers a shorter path from </a:t>
            </a:r>
            <a:r>
              <a:rPr lang="en-US" sz="2000" err="1">
                <a:latin typeface="Consolas"/>
              </a:rPr>
              <a:t>i</a:t>
            </a:r>
            <a:r>
              <a:rPr lang="en-US" sz="2000">
                <a:ea typeface="+mn-lt"/>
                <a:cs typeface="+mn-lt"/>
              </a:rPr>
              <a:t> to another vertex </a:t>
            </a:r>
            <a:r>
              <a:rPr lang="en-US" sz="2000">
                <a:latin typeface="Consolas"/>
              </a:rPr>
              <a:t>j</a:t>
            </a:r>
            <a:r>
              <a:rPr lang="en-US" sz="2000">
                <a:ea typeface="+mn-lt"/>
                <a:cs typeface="+mn-lt"/>
              </a:rPr>
              <a:t>. For each pair of vertices </a:t>
            </a:r>
            <a:r>
              <a:rPr lang="en-US" sz="2000" err="1">
                <a:latin typeface="Consolas"/>
              </a:rPr>
              <a:t>i</a:t>
            </a:r>
            <a:r>
              <a:rPr lang="en-US" sz="2000">
                <a:ea typeface="+mn-lt"/>
                <a:cs typeface="+mn-lt"/>
              </a:rPr>
              <a:t> and </a:t>
            </a:r>
            <a:r>
              <a:rPr lang="en-US" sz="2000">
                <a:latin typeface="Consolas"/>
              </a:rPr>
              <a:t>j</a:t>
            </a:r>
            <a:r>
              <a:rPr lang="en-US" sz="2000">
                <a:ea typeface="+mn-lt"/>
                <a:cs typeface="+mn-lt"/>
              </a:rPr>
              <a:t>, check if the direct path from </a:t>
            </a:r>
            <a:r>
              <a:rPr lang="en-US" sz="2000" err="1">
                <a:latin typeface="Consolas"/>
              </a:rPr>
              <a:t>i</a:t>
            </a:r>
            <a:r>
              <a:rPr lang="en-US" sz="2000">
                <a:ea typeface="+mn-lt"/>
                <a:cs typeface="+mn-lt"/>
              </a:rPr>
              <a:t> to </a:t>
            </a:r>
            <a:r>
              <a:rPr lang="en-US" sz="2000">
                <a:latin typeface="Consolas"/>
              </a:rPr>
              <a:t>j</a:t>
            </a:r>
            <a:r>
              <a:rPr lang="en-US" sz="2000">
                <a:ea typeface="+mn-lt"/>
                <a:cs typeface="+mn-lt"/>
              </a:rPr>
              <a:t> is longer than the path from </a:t>
            </a:r>
            <a:r>
              <a:rPr lang="en-US" sz="2000" err="1">
                <a:latin typeface="Consolas"/>
              </a:rPr>
              <a:t>i</a:t>
            </a:r>
            <a:r>
              <a:rPr lang="en-US" sz="2000">
                <a:ea typeface="+mn-lt"/>
                <a:cs typeface="+mn-lt"/>
              </a:rPr>
              <a:t> to </a:t>
            </a:r>
            <a:r>
              <a:rPr lang="en-US" sz="2000">
                <a:latin typeface="Consolas"/>
              </a:rPr>
              <a:t>j</a:t>
            </a:r>
            <a:r>
              <a:rPr lang="en-US" sz="2000">
                <a:ea typeface="+mn-lt"/>
                <a:cs typeface="+mn-lt"/>
              </a:rPr>
              <a:t> via </a:t>
            </a:r>
            <a:r>
              <a:rPr lang="en-US" sz="2000">
                <a:latin typeface="Consolas"/>
              </a:rPr>
              <a:t>k</a:t>
            </a:r>
            <a:r>
              <a:rPr lang="en-US" sz="2000">
                <a:ea typeface="+mn-lt"/>
                <a:cs typeface="+mn-lt"/>
              </a:rPr>
              <a:t>. If so, update the distance.</a:t>
            </a:r>
            <a:endParaRPr lang="en-US" sz="2000"/>
          </a:p>
          <a:p>
            <a:pPr>
              <a:buClr>
                <a:srgbClr val="1287C3"/>
              </a:buClr>
            </a:pPr>
            <a:r>
              <a:rPr lang="en-US" b="1"/>
              <a:t>Step 3 : Update the Distance Matrix </a:t>
            </a:r>
          </a:p>
          <a:p>
            <a:pPr>
              <a:buClr>
                <a:srgbClr val="1287C3"/>
              </a:buClr>
            </a:pPr>
            <a:r>
              <a:rPr lang="en-US"/>
              <a:t>We have to update the distance as minimum distance of all the possible pairs which will ensure that every possible shortest path is considered. </a:t>
            </a:r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8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974B-6319-15C8-756A-CAB87A24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4940"/>
            <a:ext cx="10018713" cy="990599"/>
          </a:xfrm>
        </p:spPr>
        <p:txBody>
          <a:bodyPr/>
          <a:lstStyle/>
          <a:p>
            <a:r>
              <a:rPr lang="en-US" b="1">
                <a:latin typeface="Algerian"/>
              </a:rPr>
              <a:t>Implementation in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7933E-CB73-C4E5-0581-C9E815C3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33" y="1129684"/>
            <a:ext cx="9612066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8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C3D5-42A3-9DF5-1D8F-E148579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" y="248921"/>
            <a:ext cx="12182793" cy="680775"/>
          </a:xfrm>
        </p:spPr>
        <p:txBody>
          <a:bodyPr>
            <a:normAutofit fontScale="90000"/>
          </a:bodyPr>
          <a:lstStyle/>
          <a:p>
            <a:r>
              <a:rPr lang="en-US" sz="6000" b="1">
                <a:latin typeface="Algerian" panose="04020705040A02060702" pitchFamily="82" charset="0"/>
              </a:rPr>
              <a:t>Comparison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22BFB-A6EB-C6CB-78F1-98A848E07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209" y="1230085"/>
            <a:ext cx="6128158" cy="5627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>
                <a:latin typeface="Algerian" panose="04020705040A02060702" pitchFamily="82" charset="0"/>
              </a:rPr>
              <a:t>  Dijkstra:-</a:t>
            </a:r>
          </a:p>
          <a:p>
            <a:pPr marL="0" indent="0">
              <a:buNone/>
            </a:pPr>
            <a:r>
              <a:rPr lang="en-US" sz="2800" b="1" i="1">
                <a:latin typeface="Algerian" panose="04020705040A02060702" pitchFamily="82" charset="0"/>
              </a:rPr>
              <a:t> </a:t>
            </a:r>
            <a:r>
              <a:rPr lang="en-US" sz="2800" b="1">
                <a:latin typeface="Algerian" panose="04020705040A02060702" pitchFamily="82" charset="0"/>
              </a:rPr>
              <a:t>Pros:-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i="1">
                <a:latin typeface="Algerian" panose="04020705040A02060702" pitchFamily="82" charset="0"/>
              </a:rPr>
              <a:t> </a:t>
            </a:r>
            <a:r>
              <a:rPr lang="en-US" sz="2000" b="1"/>
              <a:t>Simplicity</a:t>
            </a:r>
            <a:r>
              <a:rPr lang="en-US" sz="2000"/>
              <a:t>: The algorithm is straightforward and relatively easy to implement.</a:t>
            </a:r>
            <a:endParaRPr lang="en-US" sz="2000" b="1" i="1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/>
              <a:t>Applicability</a:t>
            </a:r>
            <a:r>
              <a:rPr lang="en-US" sz="2000"/>
              <a:t>: Dijkstra's algorithm is useful in various applications such as network routing protocols, map services, and geographical navigation systems like google maps.</a:t>
            </a:r>
            <a:endParaRPr lang="en-US" sz="2000" b="1" i="1"/>
          </a:p>
          <a:p>
            <a:pPr>
              <a:buFont typeface="Wingdings" panose="05000000000000000000" pitchFamily="2" charset="2"/>
              <a:buChar char="v"/>
            </a:pPr>
            <a:r>
              <a:rPr lang="en-US" sz="2000"/>
              <a:t>Best for single-source shortest paths, where the starting point is known</a:t>
            </a:r>
            <a:r>
              <a:rPr lang="en-US" sz="280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/>
              <a:t>Generality</a:t>
            </a:r>
            <a:r>
              <a:rPr lang="en-US" sz="2000"/>
              <a:t>: It can be used on both directed and undirected graphs and works with graphs that have non-negative weights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b="1" i="1"/>
          </a:p>
          <a:p>
            <a:pPr marL="0" indent="0">
              <a:buNone/>
            </a:pPr>
            <a:endParaRPr lang="en-US" sz="2800" b="1" i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3E914-59EF-7ADE-B645-7CEDEA4B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427" y="941760"/>
            <a:ext cx="4895056" cy="5916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lgerian"/>
              </a:rPr>
              <a:t>Floyd Warshall </a:t>
            </a:r>
            <a:endParaRPr lang="en-US" dirty="0">
              <a:latin typeface="Algerian"/>
            </a:endParaRPr>
          </a:p>
          <a:p>
            <a:pPr>
              <a:buClr>
                <a:srgbClr val="1287C3"/>
              </a:buClr>
            </a:pPr>
            <a:r>
              <a:rPr lang="en-US" sz="2800" b="1" dirty="0">
                <a:latin typeface="Algerian"/>
              </a:rPr>
              <a:t>Pros:-</a:t>
            </a:r>
            <a:endParaRPr lang="en-US" dirty="0">
              <a:latin typeface="Algerian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All-Pairs Shortest Path</a:t>
            </a:r>
            <a:r>
              <a:rPr lang="en-US" sz="2000" dirty="0"/>
              <a:t>: It computes the shortest paths between all pairs of nodes, making it highly versatile for applications requiring multiple-source shortest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Dynamic Programming</a:t>
            </a:r>
            <a:r>
              <a:rPr lang="en-US" sz="2000" dirty="0"/>
              <a:t>: Utilizes a dynamic programming approach to solve the problem.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Detection of Negative Cycles</a:t>
            </a:r>
            <a:r>
              <a:rPr lang="en-US" sz="2000" dirty="0"/>
              <a:t>: It can be used to detect negative weight cycles in the graph, which can be crucial for certain applications.</a:t>
            </a:r>
            <a:endParaRPr lang="en-US" sz="2000" b="1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b="1" dirty="0">
              <a:latin typeface="Algerian" panose="04020705040A02060702" pitchFamily="8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1222</Words>
  <Application>Microsoft Office PowerPoint</Application>
  <PresentationFormat>Widescreen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Calibri</vt:lpstr>
      <vt:lpstr>Consolas</vt:lpstr>
      <vt:lpstr>Corbel</vt:lpstr>
      <vt:lpstr>Nunito</vt:lpstr>
      <vt:lpstr>Wingdings</vt:lpstr>
      <vt:lpstr>Parallax</vt:lpstr>
      <vt:lpstr>TRAFFIC NAVIGATION AND REROUTING SYSTEM </vt:lpstr>
      <vt:lpstr>INTRODUCTION TO THE PROBLEM </vt:lpstr>
      <vt:lpstr>METHOD/SOLUTION </vt:lpstr>
      <vt:lpstr>Dijkstra's Algorithm: Principles and Implementation </vt:lpstr>
      <vt:lpstr>Dijkstra's Algorithm: Principles and Implementation</vt:lpstr>
      <vt:lpstr>Implementation In The code</vt:lpstr>
      <vt:lpstr>FLOYD WARSHALL ALGORITHM: PRINCIPLES AND IMPLEMENTATION </vt:lpstr>
      <vt:lpstr>Implementation in the Code</vt:lpstr>
      <vt:lpstr>Comparison </vt:lpstr>
      <vt:lpstr>PowerPoint Presentation</vt:lpstr>
      <vt:lpstr>Applications</vt:lpstr>
      <vt:lpstr>PowerPoint Presentation</vt:lpstr>
      <vt:lpstr>PowerPoint Presentation</vt:lpstr>
      <vt:lpstr>PowerPoint Presentation</vt:lpstr>
      <vt:lpstr>Future Scope</vt:lpstr>
      <vt:lpstr>FINAL VERDICT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 Sharma</dc:creator>
  <cp:lastModifiedBy>Ravi Ranjan Kumar</cp:lastModifiedBy>
  <cp:revision>5</cp:revision>
  <dcterms:created xsi:type="dcterms:W3CDTF">2024-12-14T10:58:51Z</dcterms:created>
  <dcterms:modified xsi:type="dcterms:W3CDTF">2025-02-17T21:02:05Z</dcterms:modified>
</cp:coreProperties>
</file>