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0F"/>
    <a:srgbClr val="87AFBF"/>
    <a:srgbClr val="A5A5A5"/>
    <a:srgbClr val="000000"/>
    <a:srgbClr val="7C9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40D57-9528-4240-A64E-4DBC51E5C51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AE813-39E6-4F6F-89BA-BA7F007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4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DFCB-BD8F-77C2-74BF-E4B232FBD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7D98F-8C73-B614-0966-2BA85026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7055-4CB8-FDAC-96C8-2A96E7A7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F668-F14D-A0FC-646F-5E553DE7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BDD9-0D57-3A8A-3D1B-4F461D4E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8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E59C-4704-7DB1-F756-808D1B6C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9E65F-3EF7-E3AB-5516-7E0FD858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4DA0-C6EF-CE21-DC7A-78A22800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56D7-0137-D1DB-5BF8-7E06DF04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EBB3-226D-6C8C-E267-61566477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2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111B0-C900-963D-0987-E9016A352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21D31-3A31-612B-4691-9C5D13E8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E944-C40B-A738-CD9D-C088EF10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E58D-9065-75BF-AC62-2B571F10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E73A-B313-AF71-277C-7044AF58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8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9E79-83B6-FF1B-D33F-4440C1A6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F851-6CF9-DDD8-321E-78E9D1A0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9430-739C-FBA9-BF49-7C299A5B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95C9-5B66-ECD4-2040-D6804CE2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5EF-974E-39AB-AB00-85DEFBA1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0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191-5E0D-9FA2-1A11-1EF80C0D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D31F-E941-9217-8BFA-788C226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B074-D6F7-87E8-E285-0FC0E5E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3E2A-4E24-D1DF-02F0-3C9171EF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8B16-B21E-EDB5-46B4-626FE332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7651-8909-6F5E-1A7C-CCD68CF3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3705-AAA0-C5DF-0470-0A5C4560B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74C9-CA97-B8FB-C4F9-727F0197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1C4F-B99A-8136-DBB9-3C2F8613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B2F56-31F8-D7CC-AA99-753E6E81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5740-60D1-6CD3-9CD6-501D30E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9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E56D-C1CB-B0B8-7530-46157B6A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75657-F1F6-A685-A738-0F952BDC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3B48-5A37-3A54-54FD-9818322A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96E8B-07C9-75E0-E19F-8A4246F7C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A97F8-CBDE-3524-51A4-48E025E92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0A020-F32B-E4E8-0AED-55A510BF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015CE-EB0A-B2E9-80E5-D484B52C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1165B-4C43-2CB1-098D-0B65E538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3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0C7-C0D0-42C6-09CE-AF430878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E0FDB-8E93-54DB-39D0-9F6953C6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ED5D1-FD8A-52EF-4315-E79A7BD3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2CF4-3F16-8EA8-0649-39BFBF18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2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98A85-4E8B-A2FA-FC7E-12D9667D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84468-2039-C9C7-DFE1-96C3DC29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9D78E-59F0-682C-4BFD-F0F75648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4527-6D59-7281-0DB7-910A7CFD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1A51-CDEE-51D4-A37B-713F1654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6579A-784A-194E-F204-AB47DE94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CB71-A61F-4DBF-FA4C-9C06675B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DEF8-D179-ED37-E475-37F4BCF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BFE3-6270-6E47-7A95-50A59F4E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32AA-005C-A925-4E74-87AB269A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FCD01-96EB-7524-4643-8214411BC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732F3-4C68-6F84-8838-C8CBBCF2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8C518-1579-7910-6C5B-322C508C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A349-3559-9CCA-1605-1825ED62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CD5F-4A64-DF5B-95C0-7E66DCFF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7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6F7A2-37CB-2610-DA91-45964ED7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E8B1-0EDD-D934-6310-FDEBCFD5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0DAF-114E-7564-700B-28CEC88EE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7CD5-605E-42F1-A2BB-3A25158C0FC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1D81-08FF-89C2-9357-6D386032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088C-EC38-E34F-C094-67C1E02C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5CF5-3FD9-4376-865D-822B0A3B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2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8622-4B9C-5838-073F-969E4E467F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7049" y="223437"/>
            <a:ext cx="9223899" cy="1325562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 – Finance and Supply Chain                      Analytics of AtliQ Hardware</a:t>
            </a:r>
            <a:endParaRPr lang="en-IN" b="1" dirty="0">
              <a:solidFill>
                <a:schemeClr val="bg1">
                  <a:lumMod val="8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00CEE-47E9-0885-1C3F-F8A0D064D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9" y="1682165"/>
            <a:ext cx="3429000" cy="226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823AE-0941-6754-9950-8A3239AC3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9" y="4216893"/>
            <a:ext cx="3429000" cy="2445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21C9E-0836-FC93-1BFA-70485F5DE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1" y="1682164"/>
            <a:ext cx="7569322" cy="4979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3B38FE-6BA4-ED5E-3FB9-80FD25318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657" y="116904"/>
            <a:ext cx="1310765" cy="12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7A54F-CF68-986B-C2E3-00703AE1C1E7}"/>
              </a:ext>
            </a:extLst>
          </p:cNvPr>
          <p:cNvSpPr txBox="1">
            <a:spLocks/>
          </p:cNvSpPr>
          <p:nvPr/>
        </p:nvSpPr>
        <p:spPr>
          <a:xfrm>
            <a:off x="171450" y="257175"/>
            <a:ext cx="8467725" cy="7905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 markets, products, customers for financial year - 2021 </a:t>
            </a:r>
            <a:b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 by net sales)</a:t>
            </a:r>
            <a:endParaRPr lang="en-IN" sz="32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84A2E-D938-406F-ECA8-A36DB36C53FA}"/>
              </a:ext>
            </a:extLst>
          </p:cNvPr>
          <p:cNvSpPr txBox="1"/>
          <p:nvPr/>
        </p:nvSpPr>
        <p:spPr>
          <a:xfrm>
            <a:off x="4724400" y="1067163"/>
            <a:ext cx="2600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Top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AEB3D-8A85-606F-28DE-D9269B6D2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8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861A5-B57B-233E-F1E3-501CBF379A36}"/>
              </a:ext>
            </a:extLst>
          </p:cNvPr>
          <p:cNvSpPr txBox="1"/>
          <p:nvPr/>
        </p:nvSpPr>
        <p:spPr>
          <a:xfrm>
            <a:off x="8905953" y="2093399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F14C3-BED7-92D4-9E76-B889A346F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1" y="2678174"/>
            <a:ext cx="2447924" cy="1731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68182F-F5B2-8067-D421-E654FD0BC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21" y="2376262"/>
            <a:ext cx="6077153" cy="2872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599F36-6F00-5E8F-DE31-C7F19DDFFD09}"/>
              </a:ext>
            </a:extLst>
          </p:cNvPr>
          <p:cNvSpPr txBox="1"/>
          <p:nvPr/>
        </p:nvSpPr>
        <p:spPr>
          <a:xfrm>
            <a:off x="2643084" y="1791487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3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6C441C-6657-A0D0-6D36-C9149F5EA5C1}"/>
              </a:ext>
            </a:extLst>
          </p:cNvPr>
          <p:cNvSpPr txBox="1">
            <a:spLocks/>
          </p:cNvSpPr>
          <p:nvPr/>
        </p:nvSpPr>
        <p:spPr>
          <a:xfrm>
            <a:off x="171450" y="257175"/>
            <a:ext cx="8467725" cy="7905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 markets, products, customers for financial year - 2021 </a:t>
            </a:r>
            <a:b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 by net sales)</a:t>
            </a:r>
            <a:endParaRPr lang="en-IN" sz="32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F2158-E054-8EC8-69C0-3C9289B2A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80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434F0-5E95-DBA2-4937-D82B2C18CBAE}"/>
              </a:ext>
            </a:extLst>
          </p:cNvPr>
          <p:cNvSpPr txBox="1"/>
          <p:nvPr/>
        </p:nvSpPr>
        <p:spPr>
          <a:xfrm>
            <a:off x="4724400" y="1067163"/>
            <a:ext cx="22383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Top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AFC5B-92F8-6DCA-788B-6FDEED7C8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052" y="2678174"/>
            <a:ext cx="2638425" cy="1917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3D75D4-05DB-DC78-B72D-7389632B59C4}"/>
              </a:ext>
            </a:extLst>
          </p:cNvPr>
          <p:cNvSpPr txBox="1"/>
          <p:nvPr/>
        </p:nvSpPr>
        <p:spPr>
          <a:xfrm>
            <a:off x="8905953" y="2093399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510582-61FD-5F4A-DBD5-D6D145496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82" y="2405199"/>
            <a:ext cx="6463068" cy="2681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8A13CE-BA9F-5A9A-18C9-3B5A67857FA9}"/>
              </a:ext>
            </a:extLst>
          </p:cNvPr>
          <p:cNvSpPr txBox="1"/>
          <p:nvPr/>
        </p:nvSpPr>
        <p:spPr>
          <a:xfrm>
            <a:off x="2631103" y="1820424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98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0E10-0339-ADA5-B168-5C1D79C6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41301"/>
            <a:ext cx="5543550" cy="730250"/>
          </a:xfrm>
        </p:spPr>
        <p:txBody>
          <a:bodyPr>
            <a:normAutofit/>
          </a:bodyPr>
          <a:lstStyle/>
          <a:p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Net Sales % share global by customer</a:t>
            </a:r>
            <a:endParaRPr lang="en-IN" sz="32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71671-B1A9-5E68-BE99-1ACF3BF9A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8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63C3F-CF6E-0A5D-AEC5-3ADD39029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93" y="1918275"/>
            <a:ext cx="7078063" cy="4172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78A1D0-8F97-850D-E694-53BDD3A92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350" y="2385841"/>
            <a:ext cx="3638550" cy="2871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848671-E10F-DA46-1825-62F677F4F3AC}"/>
              </a:ext>
            </a:extLst>
          </p:cNvPr>
          <p:cNvSpPr txBox="1"/>
          <p:nvPr/>
        </p:nvSpPr>
        <p:spPr>
          <a:xfrm>
            <a:off x="8939212" y="1801066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89D23-2523-BE0C-8892-B7A06A74A7FF}"/>
              </a:ext>
            </a:extLst>
          </p:cNvPr>
          <p:cNvSpPr txBox="1"/>
          <p:nvPr/>
        </p:nvSpPr>
        <p:spPr>
          <a:xfrm>
            <a:off x="2805111" y="1333500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6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F4EC-3804-6611-9430-CB3538EE0B9C}"/>
              </a:ext>
            </a:extLst>
          </p:cNvPr>
          <p:cNvSpPr txBox="1">
            <a:spLocks/>
          </p:cNvSpPr>
          <p:nvPr/>
        </p:nvSpPr>
        <p:spPr>
          <a:xfrm>
            <a:off x="295274" y="241301"/>
            <a:ext cx="5800725" cy="730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Net Sales % share by region – “APAC”</a:t>
            </a:r>
            <a:endParaRPr lang="en-IN" sz="32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B8E6B-0CC5-B868-3001-BCB136EB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8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3C86D-4FC2-1385-3EE6-2BC8639CA040}"/>
              </a:ext>
            </a:extLst>
          </p:cNvPr>
          <p:cNvSpPr txBox="1"/>
          <p:nvPr/>
        </p:nvSpPr>
        <p:spPr>
          <a:xfrm>
            <a:off x="8939212" y="1801066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3CFB8-E02F-5E8B-165A-9A221B08C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59" y="1623926"/>
            <a:ext cx="7949856" cy="4367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3AFC6-608C-BE18-806A-FF0E3FC2D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275" y="2387764"/>
            <a:ext cx="3019425" cy="3003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EC089F-F3E3-A564-85F1-895277A57ABC}"/>
              </a:ext>
            </a:extLst>
          </p:cNvPr>
          <p:cNvSpPr txBox="1"/>
          <p:nvPr/>
        </p:nvSpPr>
        <p:spPr>
          <a:xfrm>
            <a:off x="3105149" y="1005351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1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8E690-C81A-7144-0EF7-2AC5269A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3" y="1557044"/>
            <a:ext cx="4991442" cy="4472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9993F-9000-4BDF-BB56-4A10648C1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024" y="2447788"/>
            <a:ext cx="3800712" cy="2248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F39FD-89B1-C5B1-E898-16A0172DE5D5}"/>
              </a:ext>
            </a:extLst>
          </p:cNvPr>
          <p:cNvSpPr txBox="1"/>
          <p:nvPr/>
        </p:nvSpPr>
        <p:spPr>
          <a:xfrm>
            <a:off x="257175" y="228153"/>
            <a:ext cx="828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 2 market in every region by their gross sales amount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C3B7A-8381-B96B-9A6A-E992CAB14150}"/>
              </a:ext>
            </a:extLst>
          </p:cNvPr>
          <p:cNvSpPr txBox="1"/>
          <p:nvPr/>
        </p:nvSpPr>
        <p:spPr>
          <a:xfrm>
            <a:off x="8744068" y="1863013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CB750-481C-1447-0A83-F50449024D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80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D9F9B-5903-AFDA-5FB9-953268D06314}"/>
              </a:ext>
            </a:extLst>
          </p:cNvPr>
          <p:cNvSpPr txBox="1"/>
          <p:nvPr/>
        </p:nvSpPr>
        <p:spPr>
          <a:xfrm>
            <a:off x="2347741" y="1041112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58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2D924B-5F28-5D94-691C-28AA812C5B61}"/>
              </a:ext>
            </a:extLst>
          </p:cNvPr>
          <p:cNvSpPr/>
          <p:nvPr/>
        </p:nvSpPr>
        <p:spPr>
          <a:xfrm>
            <a:off x="2809874" y="1638300"/>
            <a:ext cx="6353175" cy="2066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Thank You</a:t>
            </a:r>
            <a:endParaRPr lang="en-IN" sz="5400" b="1" i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3EBC58-402C-F760-E718-B8A41B79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56" y="365125"/>
            <a:ext cx="8329844" cy="128268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About AtliQ Hardware and </a:t>
            </a:r>
            <a:br>
              <a:rPr lang="en-GB" b="1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Problem Statement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8C6F-85E2-6953-A378-DDB4E565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6" y="1825625"/>
            <a:ext cx="958714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Aparajita" panose="02020603050405020304" pitchFamily="18" charset="0"/>
                <a:cs typeface="Aparajita" panose="02020603050405020304" pitchFamily="18" charset="0"/>
              </a:rPr>
              <a:t>AtliQ Hardware is a leading hardware company specializing in PC, Mouse, Keyboard and Printers etc with a global reach.</a:t>
            </a:r>
          </a:p>
          <a:p>
            <a:pPr marL="0" indent="0">
              <a:buNone/>
            </a:pPr>
            <a:endParaRPr lang="en-GB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Aparajita" panose="02020603050405020304" pitchFamily="18" charset="0"/>
                <a:cs typeface="Aparajita" panose="02020603050405020304" pitchFamily="18" charset="0"/>
              </a:rPr>
              <a:t>The expanding size of excel file has led to performance problem, resulting in unresponsiveness and inefficiency. AtliQ hardware has launched a project to tackle this issue by assembling a team of data analyst. They will utilize MySQL as their database management system to extract meaningful insights from the data. These insights will empower the company to enhance the decision-making and optimize operations , ultimately boosting overall performance.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6EEB69-6676-F981-3B29-4DCF219700CA}"/>
              </a:ext>
            </a:extLst>
          </p:cNvPr>
          <p:cNvSpPr/>
          <p:nvPr/>
        </p:nvSpPr>
        <p:spPr>
          <a:xfrm>
            <a:off x="1123950" y="1971675"/>
            <a:ext cx="464058" cy="304800"/>
          </a:xfrm>
          <a:prstGeom prst="rightArrow">
            <a:avLst>
              <a:gd name="adj1" fmla="val 50000"/>
              <a:gd name="adj2" fmla="val 546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0D00BC-015B-41C4-CBBA-619B53EA4B4E}"/>
              </a:ext>
            </a:extLst>
          </p:cNvPr>
          <p:cNvSpPr/>
          <p:nvPr/>
        </p:nvSpPr>
        <p:spPr>
          <a:xfrm>
            <a:off x="1123950" y="3152775"/>
            <a:ext cx="464058" cy="304800"/>
          </a:xfrm>
          <a:prstGeom prst="rightArrow">
            <a:avLst>
              <a:gd name="adj1" fmla="val 50000"/>
              <a:gd name="adj2" fmla="val 546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CC769-E845-8B6B-13D9-AB604448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57" y="230188"/>
            <a:ext cx="1310765" cy="12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6B93-3DFE-2CDB-5E50-5BC637DB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75" y="365126"/>
            <a:ext cx="6267450" cy="1147748"/>
          </a:xfrm>
        </p:spPr>
        <p:txBody>
          <a:bodyPr/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Project Overview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C84F-4506-BC49-662D-F083B8FD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4" y="1825625"/>
            <a:ext cx="9648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parajita" panose="02020603050405020304" pitchFamily="18" charset="0"/>
                <a:cs typeface="Aparajita" panose="02020603050405020304" pitchFamily="18" charset="0"/>
              </a:rPr>
              <a:t>This Project is designed to analyse and extract valuable insights from database. The database contains information about sales,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 products, customers and market for AtliQ Hardware. My aim to extract useful insights like sales report, market analysis, customer behaviour and supply chain forecasting. </a:t>
            </a:r>
            <a:endParaRPr lang="en-GB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D02C6-D359-3E24-F499-7C99C4D73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57" y="230188"/>
            <a:ext cx="1310765" cy="128268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8152CC6-8810-DD9E-74F0-CD223FEC9EC9}"/>
              </a:ext>
            </a:extLst>
          </p:cNvPr>
          <p:cNvSpPr/>
          <p:nvPr/>
        </p:nvSpPr>
        <p:spPr>
          <a:xfrm>
            <a:off x="1076325" y="1933575"/>
            <a:ext cx="464058" cy="304800"/>
          </a:xfrm>
          <a:prstGeom prst="rightArrow">
            <a:avLst>
              <a:gd name="adj1" fmla="val 50000"/>
              <a:gd name="adj2" fmla="val 546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93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61EBA3-9AB6-4CA3-488B-CD047943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533924" cy="115578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AtliQ Hardware – Business Model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A5E269-DF60-16C2-D504-9A60EC102296}"/>
              </a:ext>
            </a:extLst>
          </p:cNvPr>
          <p:cNvSpPr/>
          <p:nvPr/>
        </p:nvSpPr>
        <p:spPr>
          <a:xfrm>
            <a:off x="238125" y="1566861"/>
            <a:ext cx="1800000" cy="5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Customers</a:t>
            </a:r>
            <a:endParaRPr lang="en-I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758CA2-F1F2-F3C3-DFDC-5B742E1A3B54}"/>
              </a:ext>
            </a:extLst>
          </p:cNvPr>
          <p:cNvSpPr/>
          <p:nvPr/>
        </p:nvSpPr>
        <p:spPr>
          <a:xfrm>
            <a:off x="966787" y="2309813"/>
            <a:ext cx="1440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Croma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51A5EB-036F-D0AC-053C-F3B244C06B77}"/>
              </a:ext>
            </a:extLst>
          </p:cNvPr>
          <p:cNvSpPr/>
          <p:nvPr/>
        </p:nvSpPr>
        <p:spPr>
          <a:xfrm>
            <a:off x="966787" y="3043237"/>
            <a:ext cx="1440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 Buy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75D7C-960E-737E-0620-96694F738A38}"/>
              </a:ext>
            </a:extLst>
          </p:cNvPr>
          <p:cNvSpPr/>
          <p:nvPr/>
        </p:nvSpPr>
        <p:spPr>
          <a:xfrm>
            <a:off x="966787" y="3814763"/>
            <a:ext cx="1440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Staples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C26600-BF71-9266-CFB2-B5BD120187BE}"/>
              </a:ext>
            </a:extLst>
          </p:cNvPr>
          <p:cNvSpPr/>
          <p:nvPr/>
        </p:nvSpPr>
        <p:spPr>
          <a:xfrm>
            <a:off x="966787" y="4514850"/>
            <a:ext cx="1440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Flipkart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A10922-9211-0675-AA43-21E76140D85A}"/>
              </a:ext>
            </a:extLst>
          </p:cNvPr>
          <p:cNvCxnSpPr>
            <a:cxnSpLocks/>
          </p:cNvCxnSpPr>
          <p:nvPr/>
        </p:nvCxnSpPr>
        <p:spPr>
          <a:xfrm>
            <a:off x="476250" y="2106861"/>
            <a:ext cx="0" cy="262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317C2D-8829-FBBB-7BE3-0CB5289D2866}"/>
              </a:ext>
            </a:extLst>
          </p:cNvPr>
          <p:cNvCxnSpPr>
            <a:endCxn id="14" idx="1"/>
          </p:cNvCxnSpPr>
          <p:nvPr/>
        </p:nvCxnSpPr>
        <p:spPr>
          <a:xfrm>
            <a:off x="476250" y="2525813"/>
            <a:ext cx="490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A89595-312B-3097-C248-72FC8A7231AA}"/>
              </a:ext>
            </a:extLst>
          </p:cNvPr>
          <p:cNvCxnSpPr>
            <a:endCxn id="15" idx="1"/>
          </p:cNvCxnSpPr>
          <p:nvPr/>
        </p:nvCxnSpPr>
        <p:spPr>
          <a:xfrm>
            <a:off x="476250" y="3259237"/>
            <a:ext cx="490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108BC3-65CD-08F6-C073-9F9B48A46260}"/>
              </a:ext>
            </a:extLst>
          </p:cNvPr>
          <p:cNvCxnSpPr>
            <a:endCxn id="16" idx="1"/>
          </p:cNvCxnSpPr>
          <p:nvPr/>
        </p:nvCxnSpPr>
        <p:spPr>
          <a:xfrm>
            <a:off x="476250" y="4030763"/>
            <a:ext cx="490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3DB757-2B5A-D3E7-D4B0-169A97558E8C}"/>
              </a:ext>
            </a:extLst>
          </p:cNvPr>
          <p:cNvCxnSpPr>
            <a:cxnSpLocks/>
          </p:cNvCxnSpPr>
          <p:nvPr/>
        </p:nvCxnSpPr>
        <p:spPr>
          <a:xfrm>
            <a:off x="450848" y="4730850"/>
            <a:ext cx="50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13AB9FD-914F-31CA-D264-C297C53D3A8C}"/>
              </a:ext>
            </a:extLst>
          </p:cNvPr>
          <p:cNvSpPr/>
          <p:nvPr/>
        </p:nvSpPr>
        <p:spPr>
          <a:xfrm>
            <a:off x="4584658" y="1561257"/>
            <a:ext cx="2160000" cy="5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Platforms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948E5B-301B-99C4-2A72-54DDB7406A37}"/>
              </a:ext>
            </a:extLst>
          </p:cNvPr>
          <p:cNvSpPr/>
          <p:nvPr/>
        </p:nvSpPr>
        <p:spPr>
          <a:xfrm>
            <a:off x="3392328" y="2611237"/>
            <a:ext cx="1620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Brick &amp; Mortar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98A889A-F1BC-CED2-CC70-E8FB381CB5F4}"/>
              </a:ext>
            </a:extLst>
          </p:cNvPr>
          <p:cNvSpPr/>
          <p:nvPr/>
        </p:nvSpPr>
        <p:spPr>
          <a:xfrm>
            <a:off x="6224421" y="2611237"/>
            <a:ext cx="1620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 - Commerce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8D5E50B-5D80-52C8-A64A-482D8696B81A}"/>
              </a:ext>
            </a:extLst>
          </p:cNvPr>
          <p:cNvSpPr/>
          <p:nvPr/>
        </p:nvSpPr>
        <p:spPr>
          <a:xfrm>
            <a:off x="4120931" y="3475237"/>
            <a:ext cx="1152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Beast Buy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8F4E3B-8E1D-693B-FE3A-54746FE17276}"/>
              </a:ext>
            </a:extLst>
          </p:cNvPr>
          <p:cNvSpPr/>
          <p:nvPr/>
        </p:nvSpPr>
        <p:spPr>
          <a:xfrm>
            <a:off x="2766395" y="3475237"/>
            <a:ext cx="1152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Crom</a:t>
            </a:r>
            <a:r>
              <a:rPr lang="en-IN" dirty="0"/>
              <a:t>a</a:t>
            </a:r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3BF28E-E1FE-33A1-FDDA-84A95A0BD179}"/>
              </a:ext>
            </a:extLst>
          </p:cNvPr>
          <p:cNvSpPr/>
          <p:nvPr/>
        </p:nvSpPr>
        <p:spPr>
          <a:xfrm>
            <a:off x="5660292" y="3475237"/>
            <a:ext cx="1152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Flipkart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B81145A-7A57-C087-0E62-C71CFA99B0CA}"/>
              </a:ext>
            </a:extLst>
          </p:cNvPr>
          <p:cNvSpPr/>
          <p:nvPr/>
        </p:nvSpPr>
        <p:spPr>
          <a:xfrm>
            <a:off x="7220124" y="3463807"/>
            <a:ext cx="1152000" cy="43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Amazon</a:t>
            </a:r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60EBB9-7AA4-407E-0D23-F8E56C57D8D1}"/>
              </a:ext>
            </a:extLst>
          </p:cNvPr>
          <p:cNvCxnSpPr>
            <a:cxnSpLocks/>
          </p:cNvCxnSpPr>
          <p:nvPr/>
        </p:nvCxnSpPr>
        <p:spPr>
          <a:xfrm flipH="1">
            <a:off x="5660292" y="2105067"/>
            <a:ext cx="4366" cy="21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2720EF-AE25-3481-5267-EBF6AA161517}"/>
              </a:ext>
            </a:extLst>
          </p:cNvPr>
          <p:cNvCxnSpPr/>
          <p:nvPr/>
        </p:nvCxnSpPr>
        <p:spPr>
          <a:xfrm>
            <a:off x="5660292" y="2309813"/>
            <a:ext cx="12909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A96638-1942-D787-D1AB-92E83884C58B}"/>
              </a:ext>
            </a:extLst>
          </p:cNvPr>
          <p:cNvCxnSpPr/>
          <p:nvPr/>
        </p:nvCxnSpPr>
        <p:spPr>
          <a:xfrm flipH="1">
            <a:off x="4202328" y="2309813"/>
            <a:ext cx="14579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0ABCC4-7E57-B82D-15F3-435EB74071B2}"/>
              </a:ext>
            </a:extLst>
          </p:cNvPr>
          <p:cNvCxnSpPr/>
          <p:nvPr/>
        </p:nvCxnSpPr>
        <p:spPr>
          <a:xfrm>
            <a:off x="6951216" y="2290763"/>
            <a:ext cx="0" cy="2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3D5B01-1025-EA4C-274E-3CB58B8CF3FF}"/>
              </a:ext>
            </a:extLst>
          </p:cNvPr>
          <p:cNvCxnSpPr>
            <a:cxnSpLocks/>
          </p:cNvCxnSpPr>
          <p:nvPr/>
        </p:nvCxnSpPr>
        <p:spPr>
          <a:xfrm>
            <a:off x="4202328" y="2290763"/>
            <a:ext cx="0" cy="2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2F3371-DD44-0C00-4480-1DAFC028AAF1}"/>
              </a:ext>
            </a:extLst>
          </p:cNvPr>
          <p:cNvCxnSpPr>
            <a:stCxn id="33" idx="2"/>
          </p:cNvCxnSpPr>
          <p:nvPr/>
        </p:nvCxnSpPr>
        <p:spPr>
          <a:xfrm>
            <a:off x="7034421" y="3043237"/>
            <a:ext cx="0" cy="164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F91341-1522-4D1E-840B-07C92F5D9102}"/>
              </a:ext>
            </a:extLst>
          </p:cNvPr>
          <p:cNvCxnSpPr/>
          <p:nvPr/>
        </p:nvCxnSpPr>
        <p:spPr>
          <a:xfrm>
            <a:off x="6216801" y="3228023"/>
            <a:ext cx="158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AFDFF6-B331-3BAB-25AB-490CA1C2C4F9}"/>
              </a:ext>
            </a:extLst>
          </p:cNvPr>
          <p:cNvCxnSpPr/>
          <p:nvPr/>
        </p:nvCxnSpPr>
        <p:spPr>
          <a:xfrm>
            <a:off x="7801710" y="3208020"/>
            <a:ext cx="0" cy="25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012A9F-BB8F-65D6-B8A9-1AD39B47675E}"/>
              </a:ext>
            </a:extLst>
          </p:cNvPr>
          <p:cNvCxnSpPr/>
          <p:nvPr/>
        </p:nvCxnSpPr>
        <p:spPr>
          <a:xfrm>
            <a:off x="6236292" y="3223237"/>
            <a:ext cx="0" cy="25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2EF0D-84D5-DAAB-CFF4-06DEA3AAB70F}"/>
              </a:ext>
            </a:extLst>
          </p:cNvPr>
          <p:cNvCxnSpPr/>
          <p:nvPr/>
        </p:nvCxnSpPr>
        <p:spPr>
          <a:xfrm>
            <a:off x="4157871" y="3043237"/>
            <a:ext cx="0" cy="164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9AAE08A-941C-A0E1-4AA2-4907A9BDE853}"/>
              </a:ext>
            </a:extLst>
          </p:cNvPr>
          <p:cNvCxnSpPr/>
          <p:nvPr/>
        </p:nvCxnSpPr>
        <p:spPr>
          <a:xfrm>
            <a:off x="3345432" y="3223237"/>
            <a:ext cx="129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C760DB-8781-8684-C973-E30DD897776F}"/>
              </a:ext>
            </a:extLst>
          </p:cNvPr>
          <p:cNvCxnSpPr/>
          <p:nvPr/>
        </p:nvCxnSpPr>
        <p:spPr>
          <a:xfrm>
            <a:off x="3342395" y="3208020"/>
            <a:ext cx="0" cy="25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444F49-6DF9-C0C3-0DA2-8F0A2644B154}"/>
              </a:ext>
            </a:extLst>
          </p:cNvPr>
          <p:cNvCxnSpPr/>
          <p:nvPr/>
        </p:nvCxnSpPr>
        <p:spPr>
          <a:xfrm>
            <a:off x="4641432" y="3208020"/>
            <a:ext cx="0" cy="25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DAE918C-E9BE-B7B6-988A-EBFEC450612C}"/>
              </a:ext>
            </a:extLst>
          </p:cNvPr>
          <p:cNvSpPr/>
          <p:nvPr/>
        </p:nvSpPr>
        <p:spPr>
          <a:xfrm>
            <a:off x="9430825" y="1561257"/>
            <a:ext cx="1872000" cy="5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Chanel</a:t>
            </a:r>
            <a:endParaRPr lang="en-IN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A2ECE63-2524-7F9B-54F3-E370F2411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42" y="129910"/>
            <a:ext cx="1310765" cy="1175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56C5A0-8F82-47BC-D23B-2153F172B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272" y="2577376"/>
            <a:ext cx="2705478" cy="41767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472BB1-42F5-CC1D-79BE-26A71FE0A2E0}"/>
              </a:ext>
            </a:extLst>
          </p:cNvPr>
          <p:cNvCxnSpPr>
            <a:stCxn id="75" idx="2"/>
            <a:endCxn id="4" idx="0"/>
          </p:cNvCxnSpPr>
          <p:nvPr/>
        </p:nvCxnSpPr>
        <p:spPr>
          <a:xfrm flipH="1">
            <a:off x="10363011" y="2101257"/>
            <a:ext cx="3814" cy="476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51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53CE-304A-3E48-C2DF-03638258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019300" cy="6445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Datasets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A605B-0CEB-28C4-317C-8597C307C058}"/>
              </a:ext>
            </a:extLst>
          </p:cNvPr>
          <p:cNvSpPr txBox="1"/>
          <p:nvPr/>
        </p:nvSpPr>
        <p:spPr>
          <a:xfrm>
            <a:off x="838200" y="1251466"/>
            <a:ext cx="27717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Database – gdb0041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9033C-2C09-3E6E-E224-7D199E82B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2826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0956E34-AA9A-A20F-F823-3609B3ACDF7D}"/>
              </a:ext>
            </a:extLst>
          </p:cNvPr>
          <p:cNvSpPr/>
          <p:nvPr/>
        </p:nvSpPr>
        <p:spPr>
          <a:xfrm>
            <a:off x="3905250" y="1303511"/>
            <a:ext cx="859789" cy="35757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530A-094E-7F9A-16F7-997C6F5CA906}"/>
              </a:ext>
            </a:extLst>
          </p:cNvPr>
          <p:cNvSpPr txBox="1"/>
          <p:nvPr/>
        </p:nvSpPr>
        <p:spPr>
          <a:xfrm>
            <a:off x="5081903" y="1251466"/>
            <a:ext cx="145224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Tables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E52F3A-153D-99D7-5B9C-09A8CE500309}"/>
              </a:ext>
            </a:extLst>
          </p:cNvPr>
          <p:cNvSpPr/>
          <p:nvPr/>
        </p:nvSpPr>
        <p:spPr>
          <a:xfrm>
            <a:off x="2181225" y="2886074"/>
            <a:ext cx="1620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dim_customer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D53DD-442B-3DDB-6214-A43C264EE49D}"/>
              </a:ext>
            </a:extLst>
          </p:cNvPr>
          <p:cNvSpPr/>
          <p:nvPr/>
        </p:nvSpPr>
        <p:spPr>
          <a:xfrm>
            <a:off x="2181225" y="4228306"/>
            <a:ext cx="1800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fact_gross_price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194AE8-E064-435C-AB1E-D3D4E3F9EE10}"/>
              </a:ext>
            </a:extLst>
          </p:cNvPr>
          <p:cNvSpPr/>
          <p:nvPr/>
        </p:nvSpPr>
        <p:spPr>
          <a:xfrm>
            <a:off x="8434703" y="2886074"/>
            <a:ext cx="2160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fact_sales_monthly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AE2355-0730-F864-B4B0-FE59438463BB}"/>
              </a:ext>
            </a:extLst>
          </p:cNvPr>
          <p:cNvSpPr/>
          <p:nvPr/>
        </p:nvSpPr>
        <p:spPr>
          <a:xfrm>
            <a:off x="2181225" y="3558380"/>
            <a:ext cx="1620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dim_product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73993A-FC2B-9F2C-3E10-6F344BF3CBEB}"/>
              </a:ext>
            </a:extLst>
          </p:cNvPr>
          <p:cNvSpPr/>
          <p:nvPr/>
        </p:nvSpPr>
        <p:spPr>
          <a:xfrm>
            <a:off x="2181225" y="4898232"/>
            <a:ext cx="2340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fact_forecast_monthly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9B2EA7-B288-8510-7D78-785B6882C388}"/>
              </a:ext>
            </a:extLst>
          </p:cNvPr>
          <p:cNvSpPr/>
          <p:nvPr/>
        </p:nvSpPr>
        <p:spPr>
          <a:xfrm>
            <a:off x="8434703" y="3558380"/>
            <a:ext cx="2160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fact_freight_cost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021B55-DF77-F166-8779-66ABDB485256}"/>
              </a:ext>
            </a:extLst>
          </p:cNvPr>
          <p:cNvSpPr/>
          <p:nvPr/>
        </p:nvSpPr>
        <p:spPr>
          <a:xfrm>
            <a:off x="8038703" y="4228306"/>
            <a:ext cx="2556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fact_manufacturing_cost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67505C-EDCB-B106-D817-EFBBB70C69A4}"/>
              </a:ext>
            </a:extLst>
          </p:cNvPr>
          <p:cNvSpPr/>
          <p:nvPr/>
        </p:nvSpPr>
        <p:spPr>
          <a:xfrm>
            <a:off x="7526777" y="5568158"/>
            <a:ext cx="3060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fact_post_invoice_deductions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0DEE2C-FC8F-6806-80B9-9578C8C2E0A7}"/>
              </a:ext>
            </a:extLst>
          </p:cNvPr>
          <p:cNvSpPr/>
          <p:nvPr/>
        </p:nvSpPr>
        <p:spPr>
          <a:xfrm>
            <a:off x="7670777" y="4898232"/>
            <a:ext cx="2916000" cy="43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fact_pre_invoice_deductions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60460-20E8-0C46-9D90-F0A94CA61815}"/>
              </a:ext>
            </a:extLst>
          </p:cNvPr>
          <p:cNvCxnSpPr>
            <a:stCxn id="8" idx="2"/>
            <a:endCxn id="9" idx="3"/>
          </p:cNvCxnSpPr>
          <p:nvPr/>
        </p:nvCxnSpPr>
        <p:spPr>
          <a:xfrm flipH="1">
            <a:off x="3801225" y="1713131"/>
            <a:ext cx="2006802" cy="138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7D474-2E77-95AD-97CB-6184CA2661DD}"/>
              </a:ext>
            </a:extLst>
          </p:cNvPr>
          <p:cNvCxnSpPr>
            <a:stCxn id="8" idx="2"/>
            <a:endCxn id="12" idx="3"/>
          </p:cNvCxnSpPr>
          <p:nvPr/>
        </p:nvCxnSpPr>
        <p:spPr>
          <a:xfrm flipH="1">
            <a:off x="3801225" y="1713131"/>
            <a:ext cx="2006802" cy="206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E1563A-BB94-541F-AEBF-87CB8A57627B}"/>
              </a:ext>
            </a:extLst>
          </p:cNvPr>
          <p:cNvCxnSpPr>
            <a:stCxn id="8" idx="2"/>
            <a:endCxn id="10" idx="3"/>
          </p:cNvCxnSpPr>
          <p:nvPr/>
        </p:nvCxnSpPr>
        <p:spPr>
          <a:xfrm flipH="1">
            <a:off x="3981225" y="1713131"/>
            <a:ext cx="1826802" cy="273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919843-0BF6-E88A-A31E-D0CF725C2EB0}"/>
              </a:ext>
            </a:extLst>
          </p:cNvPr>
          <p:cNvCxnSpPr>
            <a:stCxn id="8" idx="2"/>
            <a:endCxn id="13" idx="3"/>
          </p:cNvCxnSpPr>
          <p:nvPr/>
        </p:nvCxnSpPr>
        <p:spPr>
          <a:xfrm flipH="1">
            <a:off x="4521225" y="1713131"/>
            <a:ext cx="1286802" cy="340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75FCAE-E2EB-1955-D19E-98B5B48BB1E4}"/>
              </a:ext>
            </a:extLst>
          </p:cNvPr>
          <p:cNvCxnSpPr>
            <a:stCxn id="8" idx="2"/>
            <a:endCxn id="11" idx="1"/>
          </p:cNvCxnSpPr>
          <p:nvPr/>
        </p:nvCxnSpPr>
        <p:spPr>
          <a:xfrm>
            <a:off x="5808027" y="1713131"/>
            <a:ext cx="2626676" cy="138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FBDED5-E296-5B20-79C1-C73D7BB93966}"/>
              </a:ext>
            </a:extLst>
          </p:cNvPr>
          <p:cNvCxnSpPr>
            <a:stCxn id="8" idx="2"/>
            <a:endCxn id="14" idx="1"/>
          </p:cNvCxnSpPr>
          <p:nvPr/>
        </p:nvCxnSpPr>
        <p:spPr>
          <a:xfrm>
            <a:off x="5808027" y="1713131"/>
            <a:ext cx="2626676" cy="206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0A3E31-46C6-1545-18C3-A8CA8091A73F}"/>
              </a:ext>
            </a:extLst>
          </p:cNvPr>
          <p:cNvCxnSpPr>
            <a:stCxn id="8" idx="2"/>
            <a:endCxn id="15" idx="1"/>
          </p:cNvCxnSpPr>
          <p:nvPr/>
        </p:nvCxnSpPr>
        <p:spPr>
          <a:xfrm>
            <a:off x="5808027" y="1713131"/>
            <a:ext cx="2230676" cy="273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BD946F-6EA0-77E8-E70F-D105D4B3AC20}"/>
              </a:ext>
            </a:extLst>
          </p:cNvPr>
          <p:cNvCxnSpPr>
            <a:stCxn id="8" idx="2"/>
            <a:endCxn id="17" idx="1"/>
          </p:cNvCxnSpPr>
          <p:nvPr/>
        </p:nvCxnSpPr>
        <p:spPr>
          <a:xfrm>
            <a:off x="5808027" y="1713131"/>
            <a:ext cx="1862750" cy="340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58C23A-6F39-90C1-1F2C-69E65E3D3BEF}"/>
              </a:ext>
            </a:extLst>
          </p:cNvPr>
          <p:cNvCxnSpPr>
            <a:stCxn id="8" idx="2"/>
            <a:endCxn id="16" idx="1"/>
          </p:cNvCxnSpPr>
          <p:nvPr/>
        </p:nvCxnSpPr>
        <p:spPr>
          <a:xfrm>
            <a:off x="5808027" y="1713131"/>
            <a:ext cx="1718750" cy="407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68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1DABA1-F602-0A02-A0A5-CA70EAF9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121689"/>
            <a:ext cx="9048750" cy="673100"/>
          </a:xfrm>
        </p:spPr>
        <p:txBody>
          <a:bodyPr>
            <a:normAutofit fontScale="90000"/>
          </a:bodyPr>
          <a:lstStyle/>
          <a:p>
            <a:r>
              <a:rPr lang="en-GB" sz="36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Croma </a:t>
            </a:r>
            <a:r>
              <a:rPr lang="en-GB" sz="40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India</a:t>
            </a:r>
            <a:r>
              <a:rPr lang="en-GB" sz="36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product wise sales report for fiscal year - 2021</a:t>
            </a:r>
            <a:endParaRPr lang="en-IN" sz="36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C6914-61AA-2AD4-0936-F0265A0C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6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AC7DA-15D3-AAAD-10B9-9F4262DDFCC1}"/>
              </a:ext>
            </a:extLst>
          </p:cNvPr>
          <p:cNvSpPr txBox="1"/>
          <p:nvPr/>
        </p:nvSpPr>
        <p:spPr>
          <a:xfrm>
            <a:off x="1152524" y="974467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25850-CCA9-1CCB-C743-7A1DE9BB19D9}"/>
              </a:ext>
            </a:extLst>
          </p:cNvPr>
          <p:cNvSpPr txBox="1"/>
          <p:nvPr/>
        </p:nvSpPr>
        <p:spPr>
          <a:xfrm>
            <a:off x="7210426" y="1436132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544372-6D02-A955-E1DC-6688F2236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020907"/>
            <a:ext cx="7581899" cy="4471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96EF74-DF73-CDFF-9139-B5995C5CC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45" y="1520474"/>
            <a:ext cx="364858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8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F8E6-2ABD-16E5-8260-09F4AD2F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88901"/>
            <a:ext cx="7772400" cy="673100"/>
          </a:xfrm>
        </p:spPr>
        <p:txBody>
          <a:bodyPr>
            <a:normAutofit/>
          </a:bodyPr>
          <a:lstStyle/>
          <a:p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Gross monthly total sales report for Croma</a:t>
            </a:r>
            <a:endParaRPr lang="en-IN" sz="32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ABDA8-729F-EC9D-9819-B757A28F2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933575"/>
            <a:ext cx="2867657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23365-AA69-7510-BEB3-B94D254ABEF5}"/>
              </a:ext>
            </a:extLst>
          </p:cNvPr>
          <p:cNvSpPr txBox="1"/>
          <p:nvPr/>
        </p:nvSpPr>
        <p:spPr>
          <a:xfrm>
            <a:off x="8215628" y="1348800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70689-FACB-6E40-6734-92833AB72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95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84FFB-7126-00A8-470A-DF8F4F301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72" y="1559241"/>
            <a:ext cx="5019977" cy="30603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C46E04-DFDF-F0E0-4876-4877B999958E}"/>
              </a:ext>
            </a:extLst>
          </p:cNvPr>
          <p:cNvSpPr txBox="1"/>
          <p:nvPr/>
        </p:nvSpPr>
        <p:spPr>
          <a:xfrm>
            <a:off x="1942947" y="974466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3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0108-D7B7-2C42-B144-4C050548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65100"/>
            <a:ext cx="6176962" cy="777875"/>
          </a:xfrm>
        </p:spPr>
        <p:txBody>
          <a:bodyPr>
            <a:noAutofit/>
          </a:bodyPr>
          <a:lstStyle/>
          <a:p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Yearly gross sales report for Croma India</a:t>
            </a:r>
            <a:endParaRPr lang="en-IN" sz="32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78E0-7D07-75C1-D974-EA1DC21C6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8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724DD-FE41-F1CC-3853-3DD9F4622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78" y="4924322"/>
            <a:ext cx="3000794" cy="1768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952AC-5AE7-96C4-142A-6ED371A32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588" y="1933678"/>
            <a:ext cx="9488224" cy="2200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2E0AB-27AC-7AB0-7103-6D1FB803C21E}"/>
              </a:ext>
            </a:extLst>
          </p:cNvPr>
          <p:cNvSpPr txBox="1"/>
          <p:nvPr/>
        </p:nvSpPr>
        <p:spPr>
          <a:xfrm>
            <a:off x="4652961" y="4339547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59F86-34AB-286D-C21C-B816ABDABB83}"/>
              </a:ext>
            </a:extLst>
          </p:cNvPr>
          <p:cNvSpPr txBox="1"/>
          <p:nvPr/>
        </p:nvSpPr>
        <p:spPr>
          <a:xfrm>
            <a:off x="5081587" y="1348903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51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A57-979F-88C2-A1B4-8B052BD5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57175"/>
            <a:ext cx="8477250" cy="790575"/>
          </a:xfrm>
        </p:spPr>
        <p:txBody>
          <a:bodyPr>
            <a:noAutofit/>
          </a:bodyPr>
          <a:lstStyle/>
          <a:p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 markets, products, customers for financial year - 2021 </a:t>
            </a:r>
            <a:b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 by net sales)</a:t>
            </a:r>
            <a:endParaRPr lang="en-IN" sz="3200" b="1" u="sng" dirty="0">
              <a:solidFill>
                <a:schemeClr val="bg1">
                  <a:lumMod val="9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C6C5C-94DB-C4F7-6EBC-07A2DEA09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32" y="153447"/>
            <a:ext cx="1310765" cy="118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1D513-891D-8C08-DD08-48A86A5505B9}"/>
              </a:ext>
            </a:extLst>
          </p:cNvPr>
          <p:cNvSpPr txBox="1"/>
          <p:nvPr/>
        </p:nvSpPr>
        <p:spPr>
          <a:xfrm>
            <a:off x="5114925" y="1067163"/>
            <a:ext cx="220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Top Market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BE858-B22D-5F62-F12A-F7E5A4A19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49" y="2678174"/>
            <a:ext cx="2962432" cy="1846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10F70-F67E-81E7-F6FF-2DB765DA1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34" y="2385787"/>
            <a:ext cx="5605666" cy="2424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171DEE-1F71-8660-9E4B-8E1EA1F909F8}"/>
              </a:ext>
            </a:extLst>
          </p:cNvPr>
          <p:cNvSpPr txBox="1"/>
          <p:nvPr/>
        </p:nvSpPr>
        <p:spPr>
          <a:xfrm>
            <a:off x="8905953" y="2093399"/>
            <a:ext cx="19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defRPr>
            </a:lvl1pPr>
          </a:lstStyle>
          <a:p>
            <a:r>
              <a:rPr lang="en-GB" dirty="0">
                <a:solidFill>
                  <a:srgbClr val="FFFF00"/>
                </a:solidFill>
              </a:rPr>
              <a:t>Output-Sheet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D6DAE-7C53-2B2D-637A-292126109B2E}"/>
              </a:ext>
            </a:extLst>
          </p:cNvPr>
          <p:cNvSpPr txBox="1"/>
          <p:nvPr/>
        </p:nvSpPr>
        <p:spPr>
          <a:xfrm>
            <a:off x="2393054" y="1801011"/>
            <a:ext cx="18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SQL-Query</a:t>
            </a:r>
            <a:endParaRPr lang="en-IN" sz="3200" dirty="0">
              <a:solidFill>
                <a:srgbClr val="FFC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1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369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Aparajita</vt:lpstr>
      <vt:lpstr>Arial</vt:lpstr>
      <vt:lpstr>Calibri</vt:lpstr>
      <vt:lpstr>Calibri Light</vt:lpstr>
      <vt:lpstr>Office Theme</vt:lpstr>
      <vt:lpstr>SQL – Finance and Supply Chain                      Analytics of AtliQ Hardware</vt:lpstr>
      <vt:lpstr>About AtliQ Hardware and  Problem Statement</vt:lpstr>
      <vt:lpstr>Project Overview</vt:lpstr>
      <vt:lpstr>AtliQ Hardware – Business Model</vt:lpstr>
      <vt:lpstr>Datasets</vt:lpstr>
      <vt:lpstr>Croma India product wise sales report for fiscal year - 2021</vt:lpstr>
      <vt:lpstr>Gross monthly total sales report for Croma</vt:lpstr>
      <vt:lpstr>Yearly gross sales report for Croma India</vt:lpstr>
      <vt:lpstr>Top markets, products, customers for financial year - 2021  ( by net sales)</vt:lpstr>
      <vt:lpstr>PowerPoint Presentation</vt:lpstr>
      <vt:lpstr>PowerPoint Presentation</vt:lpstr>
      <vt:lpstr>Net Sales % share global by customer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Finance and Supply Chain                      Analytics of AtliQ Hardware</dc:title>
  <dc:creator>Raviranjan Kumar</dc:creator>
  <cp:lastModifiedBy>Raviranjan Kumar</cp:lastModifiedBy>
  <cp:revision>2</cp:revision>
  <dcterms:created xsi:type="dcterms:W3CDTF">2024-03-20T17:42:18Z</dcterms:created>
  <dcterms:modified xsi:type="dcterms:W3CDTF">2024-03-27T18:20:45Z</dcterms:modified>
</cp:coreProperties>
</file>