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7"/>
  </p:handoutMasterIdLst>
  <p:sldIdLst>
    <p:sldId id="256" r:id="rId3"/>
    <p:sldId id="298" r:id="rId4"/>
    <p:sldId id="299" r:id="rId5"/>
    <p:sldId id="259" r:id="rId6"/>
    <p:sldId id="260" r:id="rId7"/>
    <p:sldId id="261" r:id="rId8"/>
    <p:sldId id="295" r:id="rId9"/>
    <p:sldId id="264" r:id="rId10"/>
    <p:sldId id="265" r:id="rId11"/>
    <p:sldId id="266" r:id="rId12"/>
    <p:sldId id="267" r:id="rId13"/>
    <p:sldId id="268" r:id="rId14"/>
    <p:sldId id="269" r:id="rId15"/>
    <p:sldId id="270" r:id="rId16"/>
    <p:sldId id="271" r:id="rId17"/>
    <p:sldId id="272" r:id="rId18"/>
    <p:sldId id="276" r:id="rId19"/>
    <p:sldId id="275" r:id="rId20"/>
    <p:sldId id="274" r:id="rId21"/>
    <p:sldId id="278" r:id="rId22"/>
    <p:sldId id="280" r:id="rId23"/>
    <p:sldId id="281" r:id="rId24"/>
    <p:sldId id="282" r:id="rId25"/>
    <p:sldId id="283" r:id="rId26"/>
    <p:sldId id="284" r:id="rId27"/>
    <p:sldId id="285" r:id="rId28"/>
    <p:sldId id="286" r:id="rId29"/>
    <p:sldId id="287" r:id="rId30"/>
    <p:sldId id="291" r:id="rId31"/>
    <p:sldId id="288" r:id="rId32"/>
    <p:sldId id="290" r:id="rId33"/>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80" d="100"/>
          <a:sy n="80" d="100"/>
        </p:scale>
        <p:origin x="77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83B8124-6683-41B0-AAF9-862FE4D03957}"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3B8124-6683-41B0-AAF9-862FE4D03957}"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33000">
              <a:schemeClr val="accent6">
                <a:lumMod val="40000"/>
                <a:lumOff val="60000"/>
              </a:schemeClr>
            </a:gs>
            <a:gs pos="91000">
              <a:srgbClr val="401A5D"/>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0" y="408562"/>
            <a:ext cx="12192000" cy="1723549"/>
          </a:xfrm>
          <a:prstGeom prst="rect">
            <a:avLst/>
          </a:prstGeom>
          <a:noFill/>
        </p:spPr>
        <p:txBody>
          <a:bodyPr wrap="square">
            <a:spAutoFit/>
          </a:bodyPr>
          <a:lstStyle/>
          <a:p>
            <a:pPr algn="ctr"/>
            <a:r>
              <a:rPr lang="en-US" sz="4000" b="1" dirty="0">
                <a:solidFill>
                  <a:srgbClr val="C00000"/>
                </a:solidFill>
                <a:latin typeface="Bookman Old Style" panose="02050604050505020204" pitchFamily="18" charset="0"/>
              </a:rPr>
              <a:t>Presentation on</a:t>
            </a:r>
            <a:endParaRPr lang="en-US" sz="4000" b="1" dirty="0">
              <a:solidFill>
                <a:srgbClr val="C00000"/>
              </a:solidFill>
              <a:latin typeface="Bookman Old Style" panose="02050604050505020204" pitchFamily="18" charset="0"/>
            </a:endParaRPr>
          </a:p>
          <a:p>
            <a:pPr algn="ctr"/>
            <a:r>
              <a:rPr lang="en-US" sz="4800" b="1" u="sng" dirty="0">
                <a:solidFill>
                  <a:schemeClr val="accent6">
                    <a:lumMod val="50000"/>
                  </a:schemeClr>
                </a:solidFill>
                <a:latin typeface="Bookman Old Style" panose="02050604050505020204" pitchFamily="18" charset="0"/>
              </a:rPr>
              <a:t>Flight Price Prediction</a:t>
            </a:r>
            <a:endParaRPr lang="en-IN" sz="4800" b="1" u="sng" dirty="0">
              <a:solidFill>
                <a:schemeClr val="accent6">
                  <a:lumMod val="50000"/>
                </a:schemeClr>
              </a:solidFill>
              <a:latin typeface="Bookman Old Style" panose="02050604050505020204" pitchFamily="18" charset="0"/>
            </a:endParaRPr>
          </a:p>
          <a:p>
            <a:pPr algn="ctr"/>
            <a:r>
              <a:rPr lang="en-US" sz="1800" b="1" dirty="0">
                <a:solidFill>
                  <a:srgbClr val="C00000"/>
                </a:solidFill>
                <a:latin typeface="Bookman Old Style" panose="02050604050505020204" pitchFamily="18" charset="0"/>
              </a:rPr>
              <a:t> </a:t>
            </a:r>
            <a:endParaRPr lang="en-US" sz="1800" b="1" dirty="0">
              <a:solidFill>
                <a:srgbClr val="C00000"/>
              </a:solidFill>
              <a:latin typeface="Bookman Old Style" panose="02050604050505020204" pitchFamily="18" charset="0"/>
            </a:endParaRPr>
          </a:p>
        </p:txBody>
      </p:sp>
      <p:sp>
        <p:nvSpPr>
          <p:cNvPr id="6" name="TextBox 5"/>
          <p:cNvSpPr txBox="1"/>
          <p:nvPr/>
        </p:nvSpPr>
        <p:spPr>
          <a:xfrm>
            <a:off x="3035300" y="5632450"/>
            <a:ext cx="6643370" cy="5835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a:solidFill>
                  <a:srgbClr val="FFFF00"/>
                </a:solidFill>
                <a:latin typeface="Bookman Old Style" panose="02050604050505020204" pitchFamily="18" charset="0"/>
              </a:rPr>
              <a:t>Presented By: </a:t>
            </a:r>
            <a:r>
              <a:rPr lang="en-IN" altLang="en-US" sz="3200" b="1" dirty="0">
                <a:solidFill>
                  <a:srgbClr val="FFFF00"/>
                </a:solidFill>
                <a:latin typeface="Bookman Old Style" panose="02050604050505020204" pitchFamily="18" charset="0"/>
              </a:rPr>
              <a:t>Ravisankar P K</a:t>
            </a:r>
            <a:endParaRPr lang="en-IN" altLang="en-US" sz="3200" b="1" dirty="0">
              <a:solidFill>
                <a:srgbClr val="FFFF00"/>
              </a:solidFill>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endParaRPr lang="en-US" b="0" i="0" dirty="0">
              <a:effectLst/>
              <a:latin typeface="Century" panose="02040604050505020304" pitchFamily="18" charset="0"/>
            </a:endParaRPr>
          </a:p>
          <a:p>
            <a:endParaRPr lang="en-IN" dirty="0"/>
          </a:p>
        </p:txBody>
      </p:sp>
      <p:sp>
        <p:nvSpPr>
          <p:cNvPr id="12" name="TextBox 11"/>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endParaRPr lang="en-US" b="0" i="0" dirty="0">
              <a:effectLst/>
              <a:latin typeface="Century" panose="02040604050505020304" pitchFamily="18" charset="0"/>
            </a:endParaRPr>
          </a:p>
        </p:txBody>
      </p:sp>
      <p:sp>
        <p:nvSpPr>
          <p:cNvPr id="14" name="TextBox 13"/>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endParaRPr lang="en-US" b="0" i="0" dirty="0">
              <a:effectLst/>
              <a:latin typeface="Century" panose="020406040505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endParaRPr lang="en-US" b="0" i="0" dirty="0">
              <a:effectLst/>
              <a:latin typeface="Century" panose="02040604050505020304" pitchFamily="18" charset="0"/>
            </a:endParaRPr>
          </a:p>
        </p:txBody>
      </p:sp>
      <p:sp>
        <p:nvSpPr>
          <p:cNvPr id="14" name="TextBox 13"/>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endParaRPr lang="en-US" b="0" i="0" dirty="0">
              <a:effectLst/>
              <a:latin typeface="Century" panose="020406040505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endParaRPr lang="en-US" b="0" i="0" dirty="0">
              <a:effectLst/>
              <a:latin typeface="Century" panose="020406040505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endParaRPr lang="en-US" b="0" i="0" dirty="0">
              <a:effectLst/>
              <a:latin typeface="Century" panose="02040604050505020304" pitchFamily="18" charset="0"/>
            </a:endParaRPr>
          </a:p>
        </p:txBody>
      </p:sp>
      <p:sp>
        <p:nvSpPr>
          <p:cNvPr id="13" name="TextBox 12"/>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endParaRPr lang="en-US" b="0" i="0" dirty="0">
              <a:effectLst/>
              <a:latin typeface="Century" panose="02040604050505020304" pitchFamily="18"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endParaRPr lang="en-US" b="0" i="0" dirty="0">
              <a:effectLst/>
              <a:latin typeface="Century" panose="0204060405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endParaRPr lang="en-US" b="0" i="0" dirty="0">
              <a:effectLst/>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endParaRPr lang="en-US" b="0" i="0" dirty="0">
              <a:effectLst/>
              <a:latin typeface="Century" panose="02040604050505020304" pitchFamily="18" charset="0"/>
            </a:endParaRPr>
          </a:p>
        </p:txBody>
      </p:sp>
      <p:sp>
        <p:nvSpPr>
          <p:cNvPr id="10" name="TextBox 9"/>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endParaRPr lang="en-US" b="0" i="0" dirty="0">
              <a:effectLst/>
              <a:latin typeface="Century" panose="020406040505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endParaRPr lang="en-US" b="0" i="0" dirty="0">
              <a:effectLst/>
              <a:latin typeface="Century" panose="02040604050505020304" pitchFamily="18" charset="0"/>
            </a:endParaRPr>
          </a:p>
        </p:txBody>
      </p:sp>
      <p:sp>
        <p:nvSpPr>
          <p:cNvPr id="10" name="TextBox 9"/>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endParaRPr lang="en-US" b="0" i="0" dirty="0">
              <a:effectLst/>
              <a:latin typeface="Century" panose="020406040505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endParaRPr lang="en-US" b="0" i="0" dirty="0">
              <a:effectLst/>
              <a:latin typeface="Century" panose="02040604050505020304" pitchFamily="18" charset="0"/>
            </a:endParaRP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endParaRPr lang="en-US" b="0" i="0" dirty="0">
              <a:effectLst/>
              <a:latin typeface="Century" panose="02040604050505020304" pitchFamily="18" charset="0"/>
            </a:endParaRP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endParaRPr lang="en-US" b="0" i="0" dirty="0">
              <a:effectLst/>
              <a:latin typeface="Century" panose="02040604050505020304" pitchFamily="18"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4204" y="369651"/>
            <a:ext cx="8577363" cy="707886"/>
          </a:xfrm>
          <a:prstGeom prst="rect">
            <a:avLst/>
          </a:prstGeom>
          <a:noFill/>
        </p:spPr>
        <p:txBody>
          <a:bodyPr wrap="square">
            <a:spAutoFit/>
          </a:bodyPr>
          <a:lstStyle/>
          <a:p>
            <a:r>
              <a:rPr lang="en-US" sz="4000" dirty="0">
                <a:ln w="0"/>
                <a:solidFill>
                  <a:srgbClr val="FFFF00"/>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rgbClr val="FFFF00"/>
              </a:solidFill>
              <a:effectLst>
                <a:reflection blurRad="6350" stA="53000" endA="300" endPos="35500" dir="5400000" sy="-90000" algn="bl" rotWithShape="0"/>
              </a:effectLst>
              <a:latin typeface="Bookman Old Style" panose="02050604050505020204" pitchFamily="18" charset="0"/>
            </a:endParaRPr>
          </a:p>
        </p:txBody>
      </p:sp>
      <p:sp>
        <p:nvSpPr>
          <p:cNvPr id="5" name="TextBox 4"/>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endParaRPr lang="en-US" dirty="0">
              <a:latin typeface="Century" panose="02040604050505020304" pitchFamily="18" charset="0"/>
            </a:endParaRP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endParaRPr lang="en-IN" sz="1800" dirty="0">
              <a:effectLst/>
              <a:latin typeface="Century" panose="02040604050505020304"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endPar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6906639" y="1007363"/>
            <a:ext cx="462035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52.49</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65011" y="1007363"/>
            <a:ext cx="5988707" cy="3039343"/>
          </a:xfrm>
          <a:prstGeom prst="rect">
            <a:avLst/>
          </a:prstGeom>
        </p:spPr>
      </p:pic>
      <p:pic>
        <p:nvPicPr>
          <p:cNvPr id="5" name="Picture 4"/>
          <p:cNvPicPr>
            <a:picLocks noChangeAspect="1"/>
          </p:cNvPicPr>
          <p:nvPr/>
        </p:nvPicPr>
        <p:blipFill>
          <a:blip r:embed="rId2"/>
          <a:stretch>
            <a:fillRect/>
          </a:stretch>
        </p:blipFill>
        <p:spPr>
          <a:xfrm>
            <a:off x="665010" y="4046706"/>
            <a:ext cx="6105441" cy="25291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endParaRPr lang="en-US" sz="3000" u="sng" dirty="0">
              <a:solidFill>
                <a:schemeClr val="accent6">
                  <a:lumMod val="50000"/>
                </a:schemeClr>
              </a:solidFill>
              <a:latin typeface="Century" panose="02040604050505020304" pitchFamily="18" charset="0"/>
            </a:endParaRPr>
          </a:p>
        </p:txBody>
      </p:sp>
      <p:sp>
        <p:nvSpPr>
          <p:cNvPr id="14" name="Flowchart: Alternate Process 13"/>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74.92%.</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709127" y="865894"/>
            <a:ext cx="6350434" cy="325382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743" y="4254744"/>
            <a:ext cx="6686638" cy="230337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76.54%.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093996" y="1106751"/>
            <a:ext cx="5432007" cy="2677309"/>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976" y="3922449"/>
            <a:ext cx="5939027" cy="31470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68.41%.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1"/>
          <a:srcRect l="17549" t="19854" r="26745" b="36419"/>
          <a:stretch>
            <a:fillRect/>
          </a:stretch>
        </p:blipFill>
        <p:spPr bwMode="auto">
          <a:xfrm>
            <a:off x="701033" y="1091768"/>
            <a:ext cx="5585460" cy="3066482"/>
          </a:xfrm>
          <a:prstGeom prst="rect">
            <a:avLst/>
          </a:prstGeom>
          <a:ln>
            <a:no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33" y="4158250"/>
            <a:ext cx="5585460" cy="29641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76.89</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rotWithShape="1">
          <a:blip r:embed="rId1"/>
          <a:srcRect l="18746" t="20800" r="26878" b="33347"/>
          <a:stretch>
            <a:fillRect/>
          </a:stretch>
        </p:blipFill>
        <p:spPr bwMode="auto">
          <a:xfrm>
            <a:off x="1020675" y="865894"/>
            <a:ext cx="5801656" cy="3215640"/>
          </a:xfrm>
          <a:prstGeom prst="rect">
            <a:avLst/>
          </a:prstGeom>
          <a:ln>
            <a:noFill/>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9066" y="4176732"/>
            <a:ext cx="5801657" cy="28041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72.73</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rotWithShape="1">
          <a:blip r:embed="rId1"/>
          <a:srcRect l="18081" t="22218" r="28208" b="32165"/>
          <a:stretch>
            <a:fillRect/>
          </a:stretch>
        </p:blipFill>
        <p:spPr bwMode="auto">
          <a:xfrm>
            <a:off x="904672" y="1124599"/>
            <a:ext cx="6293796" cy="2787623"/>
          </a:xfrm>
          <a:prstGeom prst="rect">
            <a:avLst/>
          </a:prstGeom>
          <a:ln>
            <a:noFill/>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048" y="4231532"/>
            <a:ext cx="5968420" cy="28582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endParaRPr lang="en-US" sz="3000" u="sng" dirty="0">
              <a:solidFill>
                <a:schemeClr val="accent6">
                  <a:lumMod val="50000"/>
                </a:schemeClr>
              </a:solidFill>
              <a:latin typeface="Bookman Old Style" panose="02050604050505020204" pitchFamily="18" charset="0"/>
            </a:endParaRPr>
          </a:p>
        </p:txBody>
      </p:sp>
      <p:sp>
        <p:nvSpPr>
          <p:cNvPr id="5" name="TextBox 4"/>
          <p:cNvSpPr txBox="1"/>
          <p:nvPr/>
        </p:nvSpPr>
        <p:spPr>
          <a:xfrm>
            <a:off x="625813" y="553999"/>
            <a:ext cx="10940376" cy="1677670"/>
          </a:xfrm>
          <a:prstGeom prst="rect">
            <a:avLst/>
          </a:prstGeom>
          <a:noFill/>
        </p:spPr>
        <p:txBody>
          <a:bodyPr wrap="square">
            <a:spAutoFit/>
          </a:bodyPr>
          <a:lstStyle/>
          <a:p>
            <a:pPr algn="just">
              <a:lnSpc>
                <a:spcPct val="107000"/>
              </a:lnSpc>
              <a:spcAft>
                <a:spcPts val="800"/>
              </a:spcAft>
            </a:pPr>
            <a:r>
              <a:rPr lang="en-IN" sz="1400" b="1" dirty="0">
                <a:effectLst/>
                <a:latin typeface="Century" panose="02040604050505020304" pitchFamily="18" charset="0"/>
                <a:ea typeface="Calibri" panose="020F0502020204030204" pitchFamily="34" charset="0"/>
                <a:cs typeface="Calibri" panose="020F0502020204030204" pitchFamily="34" charset="0"/>
                <a:sym typeface="+mn-ea"/>
              </a:rPr>
              <a:t>From the difference between R2 score and cross validation score we found “Extra Trees Regressor” having high R2 score compared to other models. So, we  concluded that “Extra Trees Regressor</a:t>
            </a:r>
            <a:r>
              <a:rPr lang="en-IN" sz="1400" b="1" dirty="0">
                <a:latin typeface="Century" panose="02040604050505020304" pitchFamily="18" charset="0"/>
                <a:ea typeface="Calibri" panose="020F0502020204030204" pitchFamily="34" charset="0"/>
                <a:cs typeface="Calibri" panose="020F0502020204030204" pitchFamily="34" charset="0"/>
                <a:sym typeface="+mn-ea"/>
              </a:rPr>
              <a:t>”</a:t>
            </a:r>
            <a:r>
              <a:rPr lang="en-IN" sz="1400" b="1" dirty="0">
                <a:effectLst/>
                <a:latin typeface="Century" panose="02040604050505020304" pitchFamily="18" charset="0"/>
                <a:ea typeface="Calibri" panose="020F0502020204030204" pitchFamily="34" charset="0"/>
                <a:cs typeface="Calibri" panose="020F0502020204030204" pitchFamily="34" charset="0"/>
                <a:sym typeface="+mn-ea"/>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Calibri" panose="020F0502020204030204" pitchFamily="34" charset="0"/>
            </a:endParaRPr>
          </a:p>
          <a:p>
            <a:pPr algn="just">
              <a:lnSpc>
                <a:spcPct val="107000"/>
              </a:lnSpc>
              <a:spcAft>
                <a:spcPts val="800"/>
              </a:spcAft>
            </a:pPr>
            <a:r>
              <a:rPr lang="en-IN" sz="1400" b="1" dirty="0">
                <a:effectLst/>
                <a:latin typeface="Century" panose="02040604050505020304" pitchFamily="18" charset="0"/>
                <a:ea typeface="Calibri" panose="020F0502020204030204" pitchFamily="34" charset="0"/>
                <a:cs typeface="Calibri" panose="020F0502020204030204" pitchFamily="34" charset="0"/>
                <a:sym typeface="+mn-ea"/>
              </a:rPr>
              <a:t>I have used </a:t>
            </a:r>
            <a:r>
              <a:rPr lang="en-IN" sz="1400" b="1" dirty="0" err="1">
                <a:effectLst/>
                <a:latin typeface="Century" panose="02040604050505020304" pitchFamily="18" charset="0"/>
                <a:ea typeface="Calibri" panose="020F0502020204030204" pitchFamily="34" charset="0"/>
                <a:cs typeface="Calibri" panose="020F0502020204030204" pitchFamily="34" charset="0"/>
                <a:sym typeface="+mn-ea"/>
              </a:rPr>
              <a:t>GridSearchCV</a:t>
            </a:r>
            <a:r>
              <a:rPr lang="en-IN" sz="1400" b="1" dirty="0">
                <a:effectLst/>
                <a:latin typeface="Century" panose="02040604050505020304" pitchFamily="18" charset="0"/>
                <a:ea typeface="Calibri" panose="020F0502020204030204" pitchFamily="34" charset="0"/>
                <a:cs typeface="Calibri" panose="020F0502020204030204" pitchFamily="34" charset="0"/>
                <a:sym typeface="+mn-ea"/>
              </a:rPr>
              <a:t> to get the best parameters of Extra Trees Regressor. And used all the obtained best parameters to create the accuracy of final model.</a:t>
            </a:r>
            <a:endParaRPr lang="en-IN" sz="14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gt the best parameters of Extra Tree Regressor</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7769" y="2324914"/>
            <a:ext cx="5730875" cy="2950845"/>
          </a:xfrm>
          <a:prstGeom prst="rect">
            <a:avLst/>
          </a:prstGeom>
          <a:noFill/>
          <a:ln>
            <a:noFill/>
          </a:ln>
        </p:spPr>
      </p:pic>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b="65926"/>
          <a:stretch>
            <a:fillRect/>
          </a:stretch>
        </p:blipFill>
        <p:spPr bwMode="auto">
          <a:xfrm>
            <a:off x="917769" y="5096393"/>
            <a:ext cx="5731510" cy="10926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endParaRPr lang="en-IN" dirty="0">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7811615" y="1341505"/>
            <a:ext cx="3656485" cy="282193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77.42% which is very good.</a:t>
            </a:r>
            <a:endPar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1"/>
          <a:srcRect l="17682" t="38054" r="24751" b="15147"/>
          <a:stretch>
            <a:fillRect/>
          </a:stretch>
        </p:blipFill>
        <p:spPr bwMode="auto">
          <a:xfrm>
            <a:off x="312206" y="1178912"/>
            <a:ext cx="6050280" cy="3343234"/>
          </a:xfrm>
          <a:prstGeom prst="rect">
            <a:avLst/>
          </a:prstGeom>
          <a:ln>
            <a:no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206" y="4522146"/>
            <a:ext cx="6050279" cy="2171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endParaRPr lang="en-IN" sz="1800" dirty="0">
              <a:effectLst/>
              <a:latin typeface="Century" panose="02040604050505020304" pitchFamily="18" charset="0"/>
              <a:ea typeface="Calibri" panose="020F0502020204030204" pitchFamily="34" charset="0"/>
            </a:endParaRP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endParaRPr lang="en-US" b="0" i="0" dirty="0">
              <a:effectLst/>
              <a:latin typeface="Century" panose="02040604050505020304" pitchFamily="18" charset="0"/>
            </a:endParaRP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12" name="Picture 11"/>
          <p:cNvPicPr>
            <a:picLocks noChangeAspect="1"/>
          </p:cNvPicPr>
          <p:nvPr/>
        </p:nvPicPr>
        <p:blipFill rotWithShape="1">
          <a:blip r:embed="rId1"/>
          <a:srcRect l="12497" t="20327" r="19698" b="28146"/>
          <a:stretch>
            <a:fillRect/>
          </a:stretch>
        </p:blipFill>
        <p:spPr bwMode="auto">
          <a:xfrm>
            <a:off x="215265" y="1601739"/>
            <a:ext cx="5775960" cy="2646707"/>
          </a:xfrm>
          <a:prstGeom prst="rect">
            <a:avLst/>
          </a:prstGeom>
          <a:ln>
            <a:noFill/>
          </a:ln>
        </p:spPr>
      </p:pic>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19144" t="20327" r="15046" b="19874"/>
          <a:stretch>
            <a:fillRect/>
          </a:stretch>
        </p:blipFill>
        <p:spPr bwMode="auto">
          <a:xfrm>
            <a:off x="175097" y="4248446"/>
            <a:ext cx="5816127" cy="2502144"/>
          </a:xfrm>
          <a:prstGeom prst="rect">
            <a:avLst/>
          </a:prstGeom>
          <a:ln>
            <a:no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117" y="684800"/>
            <a:ext cx="5731510" cy="307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p:cNvSpPr txBox="1"/>
          <p:nvPr/>
        </p:nvSpPr>
        <p:spPr>
          <a:xfrm>
            <a:off x="0" y="477521"/>
            <a:ext cx="12192000" cy="673925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effectLst/>
                <a:latin typeface="Century" panose="02040604050505020304" pitchFamily="18" charset="0"/>
                <a:sym typeface="+mn-ea"/>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dirty="0">
                <a:effectLst/>
                <a:latin typeface="Century" panose="02040604050505020304" pitchFamily="18" charset="0"/>
                <a:sym typeface="+mn-ea"/>
              </a:rPr>
              <a:t>First we collected the flights data from website yatra and it was done by using Web scraping. The framework used for web scraping was Selenium, which has an advantage of automating our process of collecting data. We collected almost </a:t>
            </a:r>
            <a:r>
              <a:rPr lang="en-IN" altLang="en-US" dirty="0">
                <a:effectLst/>
                <a:latin typeface="Century" panose="02040604050505020304" pitchFamily="18" charset="0"/>
                <a:sym typeface="+mn-ea"/>
              </a:rPr>
              <a:t>3627</a:t>
            </a:r>
            <a:r>
              <a:rPr lang="en-US" dirty="0">
                <a:effectLst/>
                <a:latin typeface="Century" panose="02040604050505020304" pitchFamily="18" charset="0"/>
                <a:sym typeface="+mn-ea"/>
              </a:rPr>
              <a:t> of data which contained the ticket price of the flights and other related features. Then, the scrapped data was saved in a excel file so that we can use further and analyze the data.</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dirty="0">
                <a:effectLst/>
                <a:latin typeface="Century" panose="02040604050505020304" pitchFamily="18" charset="0"/>
                <a:sym typeface="+mn-ea"/>
              </a:rPr>
              <a:t>Then we loaded the dataset and have done data cleaning, EDA process and pre-processing techniques like checking outliers, skewness, correlation, scaling data etc</a:t>
            </a:r>
            <a:r>
              <a:rPr lang="en-US" dirty="0">
                <a:latin typeface="Century" panose="02040604050505020304" pitchFamily="18" charset="0"/>
                <a:sym typeface="+mn-ea"/>
              </a:rPr>
              <a:t>.</a:t>
            </a:r>
            <a:r>
              <a:rPr lang="en-US" dirty="0">
                <a:effectLst/>
                <a:latin typeface="Century" panose="02040604050505020304" pitchFamily="18" charset="0"/>
                <a:sym typeface="+mn-ea"/>
              </a:rPr>
              <a:t> </a:t>
            </a:r>
            <a:r>
              <a:rPr lang="en-US" dirty="0">
                <a:latin typeface="Century" panose="02040604050505020304" pitchFamily="18" charset="0"/>
                <a:sym typeface="+mn-ea"/>
              </a:rPr>
              <a:t>A</a:t>
            </a:r>
            <a:r>
              <a:rPr lang="en-US" dirty="0">
                <a:effectLst/>
                <a:latin typeface="Century" panose="02040604050505020304" pitchFamily="18" charset="0"/>
                <a:sym typeface="+mn-ea"/>
              </a:rPr>
              <a:t>nd got better insights from data visualization.</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dirty="0">
                <a:effectLst/>
                <a:latin typeface="Century" panose="02040604050505020304" pitchFamily="18" charset="0"/>
                <a:sym typeface="+mn-ea"/>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dirty="0" err="1">
                <a:effectLst/>
                <a:latin typeface="Century" panose="02040604050505020304" pitchFamily="18" charset="0"/>
                <a:sym typeface="+mn-ea"/>
              </a:rPr>
              <a:t>Spicejet</a:t>
            </a:r>
            <a:r>
              <a:rPr lang="en-US" dirty="0">
                <a:effectLst/>
                <a:latin typeface="Century" panose="02040604050505020304" pitchFamily="18" charset="0"/>
                <a:sym typeface="+mn-ea"/>
              </a:rPr>
              <a:t> airways almost having same ticket fares. </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dirty="0">
                <a:effectLst/>
                <a:latin typeface="Century" panose="02040604050505020304" pitchFamily="18" charset="0"/>
                <a:sym typeface="+mn-ea"/>
              </a:rPr>
              <a:t>After separating our train and test data, we started running different ML regression algorithms to find out the best performing model on the basis of different metrics like R2 Score MAE, MSE, RMSE. We got </a:t>
            </a:r>
            <a:r>
              <a:rPr lang="en-US" dirty="0">
                <a:latin typeface="Century" panose="02040604050505020304" pitchFamily="18" charset="0"/>
                <a:sym typeface="+mn-ea"/>
              </a:rPr>
              <a:t>Extra Trees </a:t>
            </a:r>
            <a:r>
              <a:rPr lang="en-US" dirty="0">
                <a:effectLst/>
                <a:latin typeface="Century" panose="02040604050505020304" pitchFamily="18" charset="0"/>
                <a:sym typeface="+mn-ea"/>
              </a:rPr>
              <a:t>Regressor as the best model among all the models. On this basis we performed the Hyperparameter tuning to find out the best parameter and improving the scores. The R2 score increased after tuning </a:t>
            </a:r>
            <a:r>
              <a:rPr lang="en-US" dirty="0">
                <a:latin typeface="Century" panose="02040604050505020304" pitchFamily="18" charset="0"/>
                <a:sym typeface="+mn-ea"/>
              </a:rPr>
              <a:t>s</a:t>
            </a:r>
            <a:r>
              <a:rPr lang="en-US" dirty="0">
                <a:effectLst/>
                <a:latin typeface="Century" panose="02040604050505020304" pitchFamily="18" charset="0"/>
                <a:sym typeface="+mn-ea"/>
              </a:rPr>
              <a:t>o, we concluded that Extra Trees Regressor as the best model as it was giving high R2 score after tuning.</a:t>
            </a:r>
            <a:endParaRPr lang="en-US" b="0" i="0" dirty="0">
              <a:effectLst/>
              <a:latin typeface="Century" panose="02040604050505020304" pitchFamily="18" charset="0"/>
            </a:endParaRPr>
          </a:p>
          <a:p>
            <a:pPr indent="0" algn="just">
              <a:buFont typeface="Wingdings" panose="05000000000000000000" pitchFamily="2" charset="2"/>
              <a:buNone/>
            </a:pPr>
            <a:endParaRPr lang="en-US" b="0" i="0" dirty="0">
              <a:solidFill>
                <a:srgbClr val="000000"/>
              </a:solidFill>
              <a:effectLst/>
              <a:latin typeface="Century" panose="02040604050505020304" pitchFamily="18" charset="0"/>
            </a:endParaRP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p:spPr>
        <p:style>
          <a:lnRef idx="1">
            <a:schemeClr val="accent1"/>
          </a:lnRef>
          <a:fillRef idx="3">
            <a:schemeClr val="accent1"/>
          </a:fillRef>
          <a:effectRef idx="2">
            <a:schemeClr val="accent1"/>
          </a:effectRef>
          <a:fontRef idx="minor">
            <a:schemeClr val="lt1"/>
          </a:fontRef>
        </p:style>
        <p:txBody>
          <a:bodyPr wrap="square" lIns="91440" tIns="45720" rIns="91440" bIns="45720" anchor="ctr">
            <a:spAutoFit/>
          </a:bodyPr>
          <a:lstStyle/>
          <a:p>
            <a:pPr algn="ctr"/>
            <a:r>
              <a:rPr lang="en-US" sz="15000" dirty="0">
                <a:ln w="0"/>
                <a:solidFill>
                  <a:srgbClr val="FFFF00"/>
                </a:solidFill>
                <a:effectLst>
                  <a:reflection blurRad="6350" stA="53000" endA="300" endPos="35500" dir="5400000" sy="-90000" algn="bl" rotWithShape="0"/>
                </a:effectLst>
                <a:latin typeface="Monotype Corsiva" panose="03010101010201010101" pitchFamily="66" charset="0"/>
              </a:rPr>
              <a:t>Thank</a:t>
            </a: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 </a:t>
            </a:r>
            <a:r>
              <a:rPr lang="en-US" sz="15000" dirty="0">
                <a:ln w="0"/>
                <a:solidFill>
                  <a:srgbClr val="FFFF00"/>
                </a:solidFill>
                <a:effectLst>
                  <a:reflection blurRad="6350" stA="53000" endA="300" endPos="35500" dir="5400000" sy="-90000" algn="bl" rotWithShape="0"/>
                </a:effectLst>
                <a:latin typeface="Monotype Corsiva" panose="03010101010201010101" pitchFamily="66" charset="0"/>
              </a:rPr>
              <a:t>You</a:t>
            </a:r>
            <a:endParaRPr lang="en-US" sz="15000" dirty="0">
              <a:ln w="0"/>
              <a:solidFill>
                <a:srgbClr val="FFFF00"/>
              </a:solidFill>
              <a:effectLst>
                <a:reflection blurRad="6350" stA="53000" endA="300" endPos="35500" dir="5400000" sy="-90000" algn="bl" rotWithShape="0"/>
              </a:effectLst>
              <a:latin typeface="Monotype Corsiva" panose="03010101010201010101"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endParaRPr lang="en-IN" sz="1800" dirty="0">
              <a:effectLst/>
              <a:latin typeface="Century" panose="02040604050505020304" pitchFamily="18" charset="0"/>
              <a:ea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b="9929"/>
          <a:stretch>
            <a:fillRect/>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9" name="AutoShape 10" descr="Factors influencing airline ticket prices. "/>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Flowchart: Alternate Process 36"/>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accent4">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 name="Flowchart: Alternate Process 2"/>
          <p:cNvSpPr/>
          <p:nvPr/>
        </p:nvSpPr>
        <p:spPr>
          <a:xfrm>
            <a:off x="861747" y="841827"/>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 name="Flowchart: Alternate Process 3"/>
          <p:cNvSpPr/>
          <p:nvPr/>
        </p:nvSpPr>
        <p:spPr>
          <a:xfrm>
            <a:off x="4819170" y="841827"/>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5" name="Flowchart: Alternate Process 4"/>
          <p:cNvSpPr/>
          <p:nvPr/>
        </p:nvSpPr>
        <p:spPr>
          <a:xfrm>
            <a:off x="8837347" y="84182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6" name="Flowchart: Alternate Process 5"/>
          <p:cNvSpPr/>
          <p:nvPr/>
        </p:nvSpPr>
        <p:spPr>
          <a:xfrm>
            <a:off x="861747" y="2379438"/>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 name="Flowchart: Alternate Process 6"/>
          <p:cNvSpPr/>
          <p:nvPr/>
        </p:nvSpPr>
        <p:spPr>
          <a:xfrm>
            <a:off x="8833537" y="2417322"/>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 name="Flowchart: Alternate Process 7"/>
          <p:cNvSpPr/>
          <p:nvPr/>
        </p:nvSpPr>
        <p:spPr>
          <a:xfrm>
            <a:off x="4815360" y="2417322"/>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 name="Flowchart: Alternate Process 8"/>
          <p:cNvSpPr/>
          <p:nvPr/>
        </p:nvSpPr>
        <p:spPr>
          <a:xfrm>
            <a:off x="857937" y="3966037"/>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Flowchart: Alternate Process 9"/>
          <p:cNvSpPr/>
          <p:nvPr/>
        </p:nvSpPr>
        <p:spPr>
          <a:xfrm>
            <a:off x="4815360" y="3966037"/>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1" name="Flowchart: Alternate Process 10"/>
          <p:cNvSpPr/>
          <p:nvPr/>
        </p:nvSpPr>
        <p:spPr>
          <a:xfrm>
            <a:off x="8833537" y="3966037"/>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Flowchart: Alternate Process 11"/>
          <p:cNvSpPr/>
          <p:nvPr/>
        </p:nvSpPr>
        <p:spPr>
          <a:xfrm>
            <a:off x="4815360" y="5553071"/>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4" name="Flowchart: Alternate Process 13"/>
          <p:cNvSpPr/>
          <p:nvPr/>
        </p:nvSpPr>
        <p:spPr>
          <a:xfrm>
            <a:off x="857937" y="5553071"/>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p:cNvSpPr/>
          <p:nvPr/>
        </p:nvSpPr>
        <p:spPr>
          <a:xfrm>
            <a:off x="858572" y="841827"/>
            <a:ext cx="2123233"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p:cNvSpPr/>
          <p:nvPr/>
        </p:nvSpPr>
        <p:spPr>
          <a:xfrm>
            <a:off x="4815995" y="841827"/>
            <a:ext cx="2123233"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p:cNvSpPr/>
          <p:nvPr/>
        </p:nvSpPr>
        <p:spPr>
          <a:xfrm>
            <a:off x="8834172" y="841827"/>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p:cNvSpPr/>
          <p:nvPr/>
        </p:nvSpPr>
        <p:spPr>
          <a:xfrm>
            <a:off x="858572" y="2379438"/>
            <a:ext cx="2168848" cy="1065078"/>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endPar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endPar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endParaRPr lang="en-IN" sz="1800" dirty="0">
              <a:effectLst/>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endParaRPr lang="en-IN" sz="1800" dirty="0">
              <a:solidFill>
                <a:srgbClr val="000000"/>
              </a:solidFill>
              <a:effectLst/>
              <a:latin typeface="Century" panose="02040604050505020304" pitchFamily="18" charset="0"/>
              <a:ea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endParaRPr lang="en-US" b="0" i="0" dirty="0">
              <a:effectLst/>
              <a:latin typeface="Century" panose="02040604050505020304" pitchFamily="18" charset="0"/>
            </a:endParaRP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endParaRPr lang="en-US" b="0" i="0" dirty="0">
              <a:effectLst/>
              <a:latin typeface="Century" panose="02040604050505020304" pitchFamily="18" charset="0"/>
            </a:endParaRP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endParaRPr lang="en-US" b="0" i="0" dirty="0">
              <a:effectLst/>
              <a:latin typeface="Century" panose="02040604050505020304" pitchFamily="18" charset="0"/>
            </a:endParaRP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endParaRPr lang="en-US" b="0" i="0" dirty="0">
              <a:effectLst/>
              <a:latin typeface="Century" panose="02040604050505020304" pitchFamily="18" charset="0"/>
            </a:endParaRPr>
          </a:p>
        </p:txBody>
      </p:sp>
      <p:pic>
        <p:nvPicPr>
          <p:cNvPr id="3" name="Picture 2"/>
          <p:cNvPicPr>
            <a:picLocks noChangeAspect="1"/>
          </p:cNvPicPr>
          <p:nvPr/>
        </p:nvPicPr>
        <p:blipFill>
          <a:blip r:embed="rId1"/>
          <a:stretch>
            <a:fillRect/>
          </a:stretch>
        </p:blipFill>
        <p:spPr>
          <a:xfrm>
            <a:off x="5672274" y="1419225"/>
            <a:ext cx="6039828" cy="44870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21125</Words>
  <Application>WPS Presentation</Application>
  <PresentationFormat>Widescreen</PresentationFormat>
  <Paragraphs>295</Paragraphs>
  <Slides>33</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SimSun</vt:lpstr>
      <vt:lpstr>Wingdings</vt:lpstr>
      <vt:lpstr>Bookman Old Style</vt:lpstr>
      <vt:lpstr>Century</vt:lpstr>
      <vt:lpstr>Microsoft Sans Serif</vt:lpstr>
      <vt:lpstr>Calibri</vt:lpstr>
      <vt:lpstr>Times New Roman</vt:lpstr>
      <vt:lpstr>Microsoft YaHei</vt:lpstr>
      <vt:lpstr>Arial Unicode MS</vt:lpstr>
      <vt:lpstr>Calibri Light</vt:lpstr>
      <vt:lpstr>Helvetica Neue</vt:lpstr>
      <vt:lpstr>Symbol</vt:lpstr>
      <vt:lpstr>Monotype Corsiva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RAVISANKAR P K</cp:lastModifiedBy>
  <cp:revision>118</cp:revision>
  <dcterms:created xsi:type="dcterms:W3CDTF">2021-10-24T08:35:00Z</dcterms:created>
  <dcterms:modified xsi:type="dcterms:W3CDTF">2022-11-01T13:50:12Z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4C4CF5B77C1D44AA837C952648D4C16B</vt:lpwstr>
  </property>
  <property fmtid="{D5CDD505-2E9C-101B-9397-08002B2CF9AE}" pid="3" name="KSOProductBuildVer">
    <vt:lpwstr>1033-11.2.0.11214</vt:lpwstr>
  </property>
</Properties>
</file>