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307" r:id="rId3"/>
    <p:sldId id="308" r:id="rId4"/>
    <p:sldId id="337" r:id="rId5"/>
    <p:sldId id="257" r:id="rId6"/>
    <p:sldId id="258" r:id="rId7"/>
    <p:sldId id="259" r:id="rId8"/>
    <p:sldId id="260" r:id="rId9"/>
    <p:sldId id="261" r:id="rId10"/>
    <p:sldId id="262" r:id="rId11"/>
    <p:sldId id="263" r:id="rId12"/>
    <p:sldId id="264" r:id="rId13"/>
    <p:sldId id="266" r:id="rId14"/>
    <p:sldId id="268" r:id="rId15"/>
    <p:sldId id="267" r:id="rId16"/>
    <p:sldId id="28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5" d="100"/>
          <a:sy n="85" d="100"/>
        </p:scale>
        <p:origin x="1133" y="7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5779" y="4411663"/>
            <a:ext cx="2488552"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2974" y="2293938"/>
            <a:ext cx="9194522"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029" y="2133600"/>
            <a:ext cx="11228109"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324" y="3886200"/>
            <a:ext cx="8532178"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441"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DA0162D-451E-45DB-B6EC-D0F0DC791EB5}" type="datetime1">
              <a:rPr lang="en-US" smtClean="0"/>
            </a:fld>
            <a:endParaRPr lang="en-US"/>
          </a:p>
        </p:txBody>
      </p:sp>
      <p:sp>
        <p:nvSpPr>
          <p:cNvPr id="30" name="Rectangle 16"/>
          <p:cNvSpPr>
            <a:spLocks noGrp="1" noChangeArrowheads="1"/>
          </p:cNvSpPr>
          <p:nvPr>
            <p:ph type="ftr" sz="quarter" idx="3"/>
          </p:nvPr>
        </p:nvSpPr>
        <p:spPr bwMode="auto">
          <a:xfrm>
            <a:off x="4164515" y="6245225"/>
            <a:ext cx="385979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5325"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5FB97B7-09E5-4719-BAFF-3755EFF4A3CD}"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8"/>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8"/>
            <a:ext cx="802431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4AEC8F9-DBA9-4E5C-AB1B-3A3741661DE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93F2A96-4E47-430E-BBC6-65B60EC1438B}"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38"/>
            <a:ext cx="10512862"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634" y="4589463"/>
            <a:ext cx="1051286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02809DDF-0D66-4CA8-899C-82FF60573473}"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0"/>
            <a:ext cx="5383398"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5986" y="1600200"/>
            <a:ext cx="5383398"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F1BFF6-5026-456C-AA11-0F62228B2276}"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099" y="365125"/>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099" y="2505075"/>
            <a:ext cx="5156973"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593" y="2505075"/>
            <a:ext cx="518236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26753F12-29D9-4707-B992-E80E361DCBED}"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057A6F52-2CB6-4207-B3C0-5D7D112128A7}"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33C7D41-B0B1-41D5-996A-9DA88DA498B7}"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367"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1C73512-FAB1-467E-90A7-125A3AD1955D}"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367" y="987425"/>
            <a:ext cx="617059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A4939C8-C669-4A24-8199-38DEA9CC11B5}"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4923" y="4076700"/>
            <a:ext cx="1862182"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39827" y="4749800"/>
            <a:ext cx="9348998"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441" y="274638"/>
            <a:ext cx="10969943"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441" y="1600200"/>
            <a:ext cx="10969943"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1C74C4B-4D01-4627-9973-5EABAE44F6B4}" type="datetime1">
              <a:rPr lang="en-US" smtClean="0"/>
            </a:fld>
            <a:endParaRPr lang="en-US"/>
          </a:p>
        </p:txBody>
      </p:sp>
      <p:sp>
        <p:nvSpPr>
          <p:cNvPr id="3" name="Rectangle 16"/>
          <p:cNvSpPr>
            <a:spLocks noGrp="1"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F28FB93-0A08-4E7D-8E63-9EFA29F1E093}"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 </a:t>
            </a:r>
            <a:endParaRPr lang="en-US" sz="5400"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accent6">
                    <a:lumMod val="75000"/>
                  </a:schemeClr>
                </a:solidFill>
                <a:effectLst>
                  <a:outerShdw blurRad="38100" dist="38100" dir="2700000" algn="tl">
                    <a:srgbClr val="000000">
                      <a:alpha val="43137"/>
                    </a:srgbClr>
                  </a:outerShdw>
                </a:effectLst>
              </a:rPr>
              <a:t>Prepared by Ravisankar P K</a:t>
            </a:r>
            <a:endParaRPr lang="en-US" b="1" dirty="0">
              <a:solidFill>
                <a:schemeClr val="accent6">
                  <a:lumMod val="75000"/>
                </a:schemeClr>
              </a:solidFill>
              <a:effectLst>
                <a:outerShdw blurRad="38100" dist="38100" dir="2700000" algn="tl">
                  <a:srgbClr val="000000">
                    <a:alpha val="43137"/>
                  </a:srgbClr>
                </a:outerShdw>
              </a:effectLst>
            </a:endParaRPr>
          </a:p>
          <a:p>
            <a:r>
              <a:rPr lang="en-US" b="1" dirty="0">
                <a:solidFill>
                  <a:schemeClr val="accent6">
                    <a:lumMod val="75000"/>
                  </a:schemeClr>
                </a:solidFill>
                <a:effectLst>
                  <a:outerShdw blurRad="38100" dist="38100" dir="2700000" algn="tl">
                    <a:srgbClr val="000000">
                      <a:alpha val="43137"/>
                    </a:srgbClr>
                  </a:outerShdw>
                </a:effectLst>
              </a:rPr>
              <a:t>Flip Robo</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4"/>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57" y="368350"/>
            <a:ext cx="9267697" cy="958974"/>
          </a:xfrm>
        </p:spPr>
        <p:txBody>
          <a:bodyPr/>
          <a:lstStyle/>
          <a:p>
            <a:r>
              <a:rPr lang="en-IN" dirty="0"/>
              <a:t>vectorisation</a:t>
            </a:r>
            <a:endParaRPr lang="en-IN" dirty="0"/>
          </a:p>
        </p:txBody>
      </p:sp>
      <p:sp>
        <p:nvSpPr>
          <p:cNvPr id="3" name="Content Placeholder 2"/>
          <p:cNvSpPr>
            <a:spLocks noGrp="1"/>
          </p:cNvSpPr>
          <p:nvPr>
            <p:ph idx="1"/>
          </p:nvPr>
        </p:nvSpPr>
        <p:spPr>
          <a:xfrm>
            <a:off x="913556" y="1085340"/>
            <a:ext cx="10351066" cy="4705245"/>
          </a:xfrm>
        </p:spPr>
        <p:txBody>
          <a:bodyPr/>
          <a:lstStyle/>
          <a:p>
            <a:r>
              <a:rPr lang="en-IN" dirty="0"/>
              <a:t>Tf-idf vectorisation : </a:t>
            </a:r>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52026" y="1753559"/>
            <a:ext cx="6644179" cy="31716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181" y="198065"/>
            <a:ext cx="9321471" cy="869350"/>
          </a:xfrm>
        </p:spPr>
        <p:txBody>
          <a:bodyPr/>
          <a:lstStyle/>
          <a:p>
            <a:r>
              <a:rPr lang="en-IN" dirty="0"/>
              <a:t>visualisation</a:t>
            </a:r>
            <a:endParaRPr lang="en-IN" dirty="0"/>
          </a:p>
        </p:txBody>
      </p:sp>
      <p:sp>
        <p:nvSpPr>
          <p:cNvPr id="3" name="Content Placeholder 2"/>
          <p:cNvSpPr>
            <a:spLocks noGrp="1"/>
          </p:cNvSpPr>
          <p:nvPr>
            <p:ph idx="1"/>
          </p:nvPr>
        </p:nvSpPr>
        <p:spPr>
          <a:xfrm>
            <a:off x="913556" y="843356"/>
            <a:ext cx="10351066" cy="4947229"/>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98636" y="2209621"/>
            <a:ext cx="8914610" cy="429148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57" y="189103"/>
            <a:ext cx="9204960" cy="976899"/>
          </a:xfrm>
        </p:spPr>
        <p:txBody>
          <a:bodyPr/>
          <a:lstStyle/>
          <a:p>
            <a:r>
              <a:rPr lang="en-IN" dirty="0"/>
              <a:t>Model building</a:t>
            </a:r>
            <a:endParaRPr lang="en-IN" dirty="0"/>
          </a:p>
        </p:txBody>
      </p:sp>
      <p:pic>
        <p:nvPicPr>
          <p:cNvPr id="16" name="Content Placeholder 15"/>
          <p:cNvPicPr>
            <a:picLocks noGrp="1" noChangeAspect="1"/>
          </p:cNvPicPr>
          <p:nvPr>
            <p:ph idx="1"/>
          </p:nvPr>
        </p:nvPicPr>
        <p:blipFill>
          <a:blip r:embed="rId1"/>
          <a:stretch>
            <a:fillRect/>
          </a:stretch>
        </p:blipFill>
        <p:spPr>
          <a:xfrm>
            <a:off x="977976" y="5508963"/>
            <a:ext cx="3527447" cy="617112"/>
          </a:xfrm>
        </p:spPr>
      </p:pic>
      <p:sp>
        <p:nvSpPr>
          <p:cNvPr id="4" name="Rectangle 3"/>
          <p:cNvSpPr/>
          <p:nvPr/>
        </p:nvSpPr>
        <p:spPr>
          <a:xfrm>
            <a:off x="977976" y="1112227"/>
            <a:ext cx="3198489"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Logistic regression</a:t>
            </a:r>
            <a:endParaRPr lang="en-IN" sz="1800" dirty="0"/>
          </a:p>
        </p:txBody>
      </p:sp>
      <p:pic>
        <p:nvPicPr>
          <p:cNvPr id="6" name="Picture 5"/>
          <p:cNvPicPr>
            <a:picLocks noChangeAspect="1"/>
          </p:cNvPicPr>
          <p:nvPr/>
        </p:nvPicPr>
        <p:blipFill>
          <a:blip r:embed="rId2"/>
          <a:stretch>
            <a:fillRect/>
          </a:stretch>
        </p:blipFill>
        <p:spPr>
          <a:xfrm>
            <a:off x="977976" y="1526110"/>
            <a:ext cx="3527447" cy="579020"/>
          </a:xfrm>
          <a:prstGeom prst="rect">
            <a:avLst/>
          </a:prstGeom>
        </p:spPr>
      </p:pic>
      <p:sp>
        <p:nvSpPr>
          <p:cNvPr id="8" name="Rectangle 7"/>
          <p:cNvSpPr/>
          <p:nvPr/>
        </p:nvSpPr>
        <p:spPr>
          <a:xfrm>
            <a:off x="977976" y="2411157"/>
            <a:ext cx="3127867"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Ada boost</a:t>
            </a:r>
            <a:endParaRPr lang="en-IN" sz="1800" dirty="0"/>
          </a:p>
        </p:txBody>
      </p:sp>
      <p:pic>
        <p:nvPicPr>
          <p:cNvPr id="10" name="Picture 9"/>
          <p:cNvPicPr>
            <a:picLocks noChangeAspect="1"/>
          </p:cNvPicPr>
          <p:nvPr/>
        </p:nvPicPr>
        <p:blipFill>
          <a:blip r:embed="rId3"/>
          <a:stretch>
            <a:fillRect/>
          </a:stretch>
        </p:blipFill>
        <p:spPr>
          <a:xfrm>
            <a:off x="977976" y="2829160"/>
            <a:ext cx="3527447" cy="579019"/>
          </a:xfrm>
          <a:prstGeom prst="rect">
            <a:avLst/>
          </a:prstGeom>
        </p:spPr>
      </p:pic>
      <p:sp>
        <p:nvSpPr>
          <p:cNvPr id="11" name="Rectangle 10"/>
          <p:cNvSpPr/>
          <p:nvPr/>
        </p:nvSpPr>
        <p:spPr>
          <a:xfrm>
            <a:off x="977976" y="3747164"/>
            <a:ext cx="3253341" cy="2867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KNeighbours</a:t>
            </a:r>
            <a:endParaRPr lang="en-IN" sz="1800" dirty="0"/>
          </a:p>
        </p:txBody>
      </p:sp>
      <p:pic>
        <p:nvPicPr>
          <p:cNvPr id="13" name="Picture 12"/>
          <p:cNvPicPr>
            <a:picLocks noChangeAspect="1"/>
          </p:cNvPicPr>
          <p:nvPr/>
        </p:nvPicPr>
        <p:blipFill>
          <a:blip r:embed="rId4"/>
          <a:stretch>
            <a:fillRect/>
          </a:stretch>
        </p:blipFill>
        <p:spPr>
          <a:xfrm>
            <a:off x="977976" y="4132210"/>
            <a:ext cx="3527447" cy="586638"/>
          </a:xfrm>
          <a:prstGeom prst="rect">
            <a:avLst/>
          </a:prstGeom>
        </p:spPr>
      </p:pic>
      <p:sp>
        <p:nvSpPr>
          <p:cNvPr id="14" name="Rectangle 13"/>
          <p:cNvSpPr/>
          <p:nvPr/>
        </p:nvSpPr>
        <p:spPr>
          <a:xfrm>
            <a:off x="977976" y="5071339"/>
            <a:ext cx="3262303" cy="29414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MultinomialNB</a:t>
            </a:r>
            <a:endParaRPr lang="en-IN" sz="1800" dirty="0"/>
          </a:p>
        </p:txBody>
      </p:sp>
      <p:sp>
        <p:nvSpPr>
          <p:cNvPr id="17" name="Arrow: Right 16"/>
          <p:cNvSpPr/>
          <p:nvPr/>
        </p:nvSpPr>
        <p:spPr>
          <a:xfrm>
            <a:off x="4929304" y="2976400"/>
            <a:ext cx="932087" cy="10575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800"/>
          </a:p>
        </p:txBody>
      </p:sp>
      <p:sp>
        <p:nvSpPr>
          <p:cNvPr id="18" name="Rectangle 17"/>
          <p:cNvSpPr/>
          <p:nvPr/>
        </p:nvSpPr>
        <p:spPr>
          <a:xfrm>
            <a:off x="6094413" y="2322148"/>
            <a:ext cx="1588991" cy="50701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Best model</a:t>
            </a:r>
            <a:endParaRPr lang="en-IN" sz="1800" dirty="0"/>
          </a:p>
        </p:txBody>
      </p:sp>
      <p:sp>
        <p:nvSpPr>
          <p:cNvPr id="19" name="Rectangle 18"/>
          <p:cNvSpPr/>
          <p:nvPr/>
        </p:nvSpPr>
        <p:spPr>
          <a:xfrm>
            <a:off x="6094413" y="3155647"/>
            <a:ext cx="1588991" cy="12636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Logistic regression</a:t>
            </a:r>
            <a:endParaRPr lang="en-IN" sz="1800" dirty="0"/>
          </a:p>
        </p:txBody>
      </p:sp>
      <p:sp>
        <p:nvSpPr>
          <p:cNvPr id="20" name="Arrow: Right 19"/>
          <p:cNvSpPr/>
          <p:nvPr/>
        </p:nvSpPr>
        <p:spPr>
          <a:xfrm>
            <a:off x="7949623" y="3429000"/>
            <a:ext cx="681141" cy="4526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sz="1800"/>
          </a:p>
        </p:txBody>
      </p:sp>
      <p:sp>
        <p:nvSpPr>
          <p:cNvPr id="21" name="Rectangle 20"/>
          <p:cNvSpPr/>
          <p:nvPr/>
        </p:nvSpPr>
        <p:spPr>
          <a:xfrm>
            <a:off x="8630764" y="1721669"/>
            <a:ext cx="3423625" cy="44044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sz="1800"/>
          </a:p>
        </p:txBody>
      </p:sp>
      <p:pic>
        <p:nvPicPr>
          <p:cNvPr id="22" name="Picture 21"/>
          <p:cNvPicPr>
            <a:picLocks noChangeAspect="1"/>
          </p:cNvPicPr>
          <p:nvPr/>
        </p:nvPicPr>
        <p:blipFill>
          <a:blip r:embed="rId5"/>
          <a:stretch>
            <a:fillRect/>
          </a:stretch>
        </p:blipFill>
        <p:spPr>
          <a:xfrm>
            <a:off x="8631680" y="1721669"/>
            <a:ext cx="3422708" cy="4404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503" y="316350"/>
            <a:ext cx="7412329" cy="751065"/>
          </a:xfrm>
        </p:spPr>
        <p:txBody>
          <a:bodyPr/>
          <a:lstStyle/>
          <a:p>
            <a:r>
              <a:rPr lang="en-IN" dirty="0"/>
              <a:t>Metrics </a:t>
            </a:r>
            <a:endParaRPr lang="en-IN" dirty="0"/>
          </a:p>
        </p:txBody>
      </p:sp>
      <p:sp>
        <p:nvSpPr>
          <p:cNvPr id="3" name="Subtitle 2"/>
          <p:cNvSpPr>
            <a:spLocks noGrp="1"/>
          </p:cNvSpPr>
          <p:nvPr>
            <p:ph type="subTitle" idx="1"/>
          </p:nvPr>
        </p:nvSpPr>
        <p:spPr>
          <a:xfrm>
            <a:off x="80661" y="1192890"/>
            <a:ext cx="12108163" cy="5097814"/>
          </a:xfrm>
        </p:spPr>
        <p:txBody>
          <a:bodyPr/>
          <a:lstStyle/>
          <a:p>
            <a:pPr marL="457200" indent="-457200">
              <a:buAutoNum type="arabicPeriod"/>
            </a:pPr>
            <a:r>
              <a:rPr lang="en-IN" dirty="0"/>
              <a:t>Accuracy score</a:t>
            </a:r>
            <a:endParaRPr lang="en-IN" dirty="0"/>
          </a:p>
          <a:p>
            <a:pPr marL="457200" indent="-457200">
              <a:buAutoNum type="arabicPeriod"/>
            </a:pPr>
            <a:r>
              <a:rPr lang="en-IN" dirty="0"/>
              <a:t>Confusion matrix</a:t>
            </a:r>
            <a:endParaRPr lang="en-IN" dirty="0"/>
          </a:p>
          <a:p>
            <a:pPr marL="457200" indent="-457200">
              <a:buAutoNum type="arabicPeriod"/>
            </a:pPr>
            <a:r>
              <a:rPr lang="en-IN" dirty="0"/>
              <a:t>Recall</a:t>
            </a:r>
            <a:endParaRPr lang="en-IN" dirty="0"/>
          </a:p>
          <a:p>
            <a:pPr marL="457200" indent="-457200">
              <a:buAutoNum type="arabicPeriod"/>
            </a:pPr>
            <a:r>
              <a:rPr lang="en-IN" dirty="0"/>
              <a:t>Precision</a:t>
            </a:r>
            <a:endParaRPr lang="en-IN" dirty="0"/>
          </a:p>
          <a:p>
            <a:pPr marL="457200" indent="-457200">
              <a:buAutoNum type="arabicPeriod"/>
            </a:pPr>
            <a:r>
              <a:rPr lang="en-IN" dirty="0"/>
              <a:t>Logloss</a:t>
            </a:r>
            <a:endParaRPr lang="en-IN" dirty="0"/>
          </a:p>
          <a:p>
            <a:pPr marL="457200" indent="-457200">
              <a:buAutoNum type="arabicPeriod"/>
            </a:pPr>
            <a:r>
              <a:rPr lang="en-IN" dirty="0"/>
              <a:t>Auc roc curve</a:t>
            </a:r>
            <a:endParaRPr lang="en-IN" dirty="0"/>
          </a:p>
        </p:txBody>
      </p:sp>
      <p:pic>
        <p:nvPicPr>
          <p:cNvPr id="5" name="Picture 4"/>
          <p:cNvPicPr>
            <a:picLocks noChangeAspect="1"/>
          </p:cNvPicPr>
          <p:nvPr/>
        </p:nvPicPr>
        <p:blipFill>
          <a:blip r:embed="rId1"/>
          <a:stretch>
            <a:fillRect/>
          </a:stretch>
        </p:blipFill>
        <p:spPr>
          <a:xfrm>
            <a:off x="3713576" y="1250059"/>
            <a:ext cx="3097826" cy="2586729"/>
          </a:xfrm>
          <a:prstGeom prst="rect">
            <a:avLst/>
          </a:prstGeom>
        </p:spPr>
      </p:pic>
      <p:pic>
        <p:nvPicPr>
          <p:cNvPr id="7" name="Picture 6"/>
          <p:cNvPicPr>
            <a:picLocks noChangeAspect="1"/>
          </p:cNvPicPr>
          <p:nvPr/>
        </p:nvPicPr>
        <p:blipFill>
          <a:blip r:embed="rId2"/>
          <a:stretch>
            <a:fillRect/>
          </a:stretch>
        </p:blipFill>
        <p:spPr>
          <a:xfrm>
            <a:off x="3713576" y="3022249"/>
            <a:ext cx="3250186" cy="1942762"/>
          </a:xfrm>
          <a:prstGeom prst="rect">
            <a:avLst/>
          </a:prstGeom>
        </p:spPr>
      </p:pic>
      <p:pic>
        <p:nvPicPr>
          <p:cNvPr id="8" name="Picture 7"/>
          <p:cNvPicPr>
            <a:picLocks noChangeAspect="1"/>
          </p:cNvPicPr>
          <p:nvPr/>
        </p:nvPicPr>
        <p:blipFill>
          <a:blip r:embed="rId3"/>
          <a:stretch>
            <a:fillRect/>
          </a:stretch>
        </p:blipFill>
        <p:spPr>
          <a:xfrm>
            <a:off x="3713576" y="5318431"/>
            <a:ext cx="3250186" cy="57902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289" y="1377061"/>
            <a:ext cx="4713647" cy="3399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4853" y="544891"/>
            <a:ext cx="8999118" cy="804839"/>
          </a:xfrm>
        </p:spPr>
        <p:txBody>
          <a:bodyPr/>
          <a:lstStyle/>
          <a:p>
            <a:r>
              <a:rPr lang="en-IN" dirty="0"/>
              <a:t>conclusion</a:t>
            </a:r>
            <a:endParaRPr lang="en-IN" dirty="0"/>
          </a:p>
        </p:txBody>
      </p:sp>
      <p:sp>
        <p:nvSpPr>
          <p:cNvPr id="3" name="Subtitle 2"/>
          <p:cNvSpPr>
            <a:spLocks noGrp="1"/>
          </p:cNvSpPr>
          <p:nvPr>
            <p:ph type="subTitle" idx="1"/>
          </p:nvPr>
        </p:nvSpPr>
        <p:spPr>
          <a:xfrm>
            <a:off x="1594853" y="1443835"/>
            <a:ext cx="8999118" cy="4382599"/>
          </a:xfrm>
        </p:spPr>
        <p:txBody>
          <a:bodyPr>
            <a:normAutofit fontScale="85000" lnSpcReduction="10000"/>
          </a:bodyPr>
          <a:lstStyle/>
          <a:p>
            <a:pPr marL="73025" marR="160655">
              <a:lnSpc>
                <a:spcPct val="127000"/>
              </a:lnSpc>
            </a:pPr>
            <a:r>
              <a:rPr lang="en-US" sz="1800" dirty="0">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latin typeface="Calibri" panose="020F0502020204030204" pitchFamily="34" charset="0"/>
              <a:ea typeface="Calibri" panose="020F0502020204030204" pitchFamily="34" charset="0"/>
            </a:endParaRPr>
          </a:p>
          <a:p>
            <a:pPr algn="l"/>
            <a:r>
              <a:rPr lang="en-IN" sz="1800" dirty="0">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endParaRPr lang="en-US" dirty="0"/>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endParaRPr lang="en-US" dirty="0"/>
          </a:p>
          <a:p>
            <a:r>
              <a:rPr lang="en-US" dirty="0"/>
              <a:t>Problem Statement</a:t>
            </a:r>
            <a:endParaRPr lang="en-US" dirty="0"/>
          </a:p>
          <a:p>
            <a:r>
              <a:rPr lang="en-US" dirty="0"/>
              <a:t>Objective</a:t>
            </a:r>
            <a:endParaRPr lang="en-US" dirty="0"/>
          </a:p>
          <a:p>
            <a:r>
              <a:rPr lang="en-US" dirty="0"/>
              <a:t>Exploratory Data Analysis (EDA)</a:t>
            </a:r>
            <a:endParaRPr lang="en-US" dirty="0"/>
          </a:p>
          <a:p>
            <a:r>
              <a:rPr lang="en-US" dirty="0"/>
              <a:t>Visualization</a:t>
            </a:r>
            <a:endParaRPr lang="en-US" dirty="0"/>
          </a:p>
          <a:p>
            <a:r>
              <a:rPr lang="en-US" dirty="0"/>
              <a:t>Inference</a:t>
            </a:r>
            <a:endParaRPr lang="en-US" dirty="0"/>
          </a:p>
          <a:p>
            <a:r>
              <a:rPr lang="en-US" dirty="0"/>
              <a:t>Future Work</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endParaRPr lang="en-US" dirty="0">
              <a:solidFill>
                <a:schemeClr val="tx1"/>
              </a:solidFill>
            </a:endParaRPr>
          </a:p>
        </p:txBody>
      </p:sp>
      <p:sp>
        <p:nvSpPr>
          <p:cNvPr id="4" name="Content Placeholder 3"/>
          <p:cNvSpPr>
            <a:spLocks noGrp="1"/>
          </p:cNvSpPr>
          <p:nvPr>
            <p:ph idx="1"/>
          </p:nvPr>
        </p:nvSpPr>
        <p:spPr/>
        <p:txBody>
          <a:bodyPr/>
          <a:lstStyle/>
          <a:p>
            <a:pPr marL="0" indent="0" algn="just">
              <a:buNone/>
            </a:pPr>
            <a:r>
              <a:rPr lang="en-IN" sz="1800"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a:t>
            </a:r>
            <a:r>
              <a:rPr lang="en-US" sz="1800" dirty="0">
                <a:effectLst/>
                <a:latin typeface="Georgia" panose="02040502050405020303" pitchFamily="18" charset="0"/>
                <a:ea typeface="Georgia" panose="02040502050405020303" pitchFamily="18" charset="0"/>
                <a:cs typeface="Times New Roman" panose="02020603050405020304" pitchFamily="18" charset="0"/>
              </a:rPr>
              <a:t> All the required information and dataset are provided by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Flip Robo Technologies</a:t>
            </a:r>
            <a:r>
              <a:rPr lang="en-US" sz="1800" dirty="0">
                <a:effectLst/>
                <a:latin typeface="Georgia" panose="02040502050405020303" pitchFamily="18" charset="0"/>
                <a:ea typeface="Georgia" panose="02040502050405020303" pitchFamily="18" charset="0"/>
                <a:cs typeface="Times New Roman" panose="02020603050405020304" pitchFamily="18" charset="0"/>
              </a:rPr>
              <a:t> (Bangalore) that helped me to complete the project.</a:t>
            </a: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I want to thank my SME Kushboo Garg for giving the dataset and instructions to perform the complete case study process.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9380" y="406720"/>
            <a:ext cx="8999118" cy="952252"/>
          </a:xfrm>
        </p:spPr>
        <p:txBody>
          <a:bodyPr/>
          <a:lstStyle/>
          <a:p>
            <a:r>
              <a:rPr lang="en-IN" dirty="0"/>
              <a:t>Introduction</a:t>
            </a:r>
            <a:endParaRPr lang="en-IN" dirty="0"/>
          </a:p>
        </p:txBody>
      </p:sp>
      <p:sp>
        <p:nvSpPr>
          <p:cNvPr id="3" name="Subtitle 2"/>
          <p:cNvSpPr>
            <a:spLocks noGrp="1"/>
          </p:cNvSpPr>
          <p:nvPr>
            <p:ph type="subTitle" idx="1"/>
          </p:nvPr>
        </p:nvSpPr>
        <p:spPr>
          <a:xfrm>
            <a:off x="1594853" y="1273548"/>
            <a:ext cx="8999118" cy="4965155"/>
          </a:xfrm>
        </p:spPr>
        <p:txBody>
          <a:bodyPr>
            <a:normAutofit/>
          </a:bodyPr>
          <a:lstStyle/>
          <a:p>
            <a:pPr algn="l"/>
            <a:r>
              <a:rPr lang="en-IN" sz="1800" dirty="0">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latin typeface="Calibri" panose="020F0502020204030204" pitchFamily="34" charset="0"/>
                <a:ea typeface="Calibri" panose="020F0502020204030204" pitchFamily="34" charset="0"/>
                <a:cs typeface="Times New Roman" panose="02020603050405020304" pitchFamily="18" charset="0"/>
              </a:rPr>
              <a:t>Comments ca be classified as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Malignant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Non- malignant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Loathe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Rude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Abuse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Threat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4853" y="585222"/>
            <a:ext cx="8999118" cy="822764"/>
          </a:xfrm>
        </p:spPr>
        <p:txBody>
          <a:bodyPr/>
          <a:lstStyle/>
          <a:p>
            <a:r>
              <a:rPr lang="en-IN" dirty="0"/>
              <a:t>Objective</a:t>
            </a:r>
            <a:endParaRPr lang="en-IN" dirty="0"/>
          </a:p>
        </p:txBody>
      </p:sp>
      <p:sp>
        <p:nvSpPr>
          <p:cNvPr id="3" name="Subtitle 2"/>
          <p:cNvSpPr>
            <a:spLocks noGrp="1"/>
          </p:cNvSpPr>
          <p:nvPr>
            <p:ph type="subTitle" idx="1"/>
          </p:nvPr>
        </p:nvSpPr>
        <p:spPr>
          <a:xfrm>
            <a:off x="1581524" y="1600200"/>
            <a:ext cx="9025147" cy="3948477"/>
          </a:xfrm>
        </p:spPr>
        <p:txBody>
          <a:bodyPr/>
          <a:lstStyle/>
          <a:p>
            <a:pPr algn="l"/>
            <a:r>
              <a:rPr lang="en-IN" dirty="0"/>
              <a:t>The objective of comment classifier model is:</a:t>
            </a:r>
            <a:endParaRPr lang="en-IN" dirty="0"/>
          </a:p>
          <a:p>
            <a:pPr algn="l"/>
            <a:r>
              <a:rPr lang="en-IN" sz="1800" dirty="0">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342" y="477674"/>
            <a:ext cx="8999118" cy="858613"/>
          </a:xfrm>
        </p:spPr>
        <p:txBody>
          <a:bodyPr/>
          <a:lstStyle/>
          <a:p>
            <a:r>
              <a:rPr lang="en-IN" dirty="0"/>
              <a:t>Scope of this Project</a:t>
            </a:r>
            <a:endParaRPr lang="en-IN" dirty="0"/>
          </a:p>
        </p:txBody>
      </p:sp>
      <p:sp>
        <p:nvSpPr>
          <p:cNvPr id="3" name="Subtitle 2"/>
          <p:cNvSpPr>
            <a:spLocks noGrp="1"/>
          </p:cNvSpPr>
          <p:nvPr>
            <p:ph type="subTitle" idx="1"/>
          </p:nvPr>
        </p:nvSpPr>
        <p:spPr>
          <a:xfrm>
            <a:off x="1594853" y="1336288"/>
            <a:ext cx="8999118" cy="3929999"/>
          </a:xfrm>
        </p:spPr>
        <p:txBody>
          <a:bodyPr/>
          <a:lstStyle/>
          <a:p>
            <a:pPr marL="457200" indent="-457200">
              <a:buAutoNum type="arabicPeriod"/>
            </a:pPr>
            <a:r>
              <a:rPr lang="en-IN" dirty="0"/>
              <a:t>It reduces the memory storage.</a:t>
            </a:r>
            <a:endParaRPr lang="en-IN" dirty="0"/>
          </a:p>
          <a:p>
            <a:pPr marL="457200" indent="-457200">
              <a:buAutoNum type="arabicPeriod"/>
            </a:pPr>
            <a:r>
              <a:rPr lang="en-IN" dirty="0"/>
              <a:t>It increases security and controls.</a:t>
            </a:r>
            <a:endParaRPr lang="en-IN" dirty="0"/>
          </a:p>
          <a:p>
            <a:pPr marL="457200" indent="-457200">
              <a:buAutoNum type="arabicPeriod"/>
            </a:pPr>
            <a:r>
              <a:rPr lang="en-IN" dirty="0"/>
              <a:t>It helps in reducing cyberbullying and backlashes.</a:t>
            </a:r>
            <a:endParaRPr lang="en-IN" dirty="0"/>
          </a:p>
          <a:p>
            <a:pPr marL="457200" indent="-457200">
              <a:buAutoNum type="arabicPeriod"/>
            </a:pPr>
            <a:r>
              <a:rPr lang="en-IN" dirty="0"/>
              <a:t>It spreads positivity in the environment.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859" y="153254"/>
            <a:ext cx="10351065" cy="824538"/>
          </a:xfrm>
        </p:spPr>
        <p:txBody>
          <a:bodyPr/>
          <a:lstStyle/>
          <a:p>
            <a:r>
              <a:rPr lang="en-IN" dirty="0"/>
              <a:t>Dataset description</a:t>
            </a:r>
            <a:endParaRPr lang="en-IN" dirty="0"/>
          </a:p>
        </p:txBody>
      </p:sp>
      <p:sp>
        <p:nvSpPr>
          <p:cNvPr id="3" name="Content Placeholder 2"/>
          <p:cNvSpPr>
            <a:spLocks noGrp="1"/>
          </p:cNvSpPr>
          <p:nvPr>
            <p:ph idx="1"/>
          </p:nvPr>
        </p:nvSpPr>
        <p:spPr>
          <a:xfrm>
            <a:off x="918879" y="780619"/>
            <a:ext cx="10351066" cy="4570809"/>
          </a:xfrm>
        </p:spPr>
        <p:txBody>
          <a:bodyPr>
            <a:normAutofit/>
          </a:bodyPr>
          <a:lstStyle/>
          <a:p>
            <a:r>
              <a:rPr lang="en-IN" dirty="0"/>
              <a:t>1. id : person who have written the comment is generalised by id.</a:t>
            </a:r>
            <a:endParaRPr lang="en-IN" dirty="0"/>
          </a:p>
          <a:p>
            <a:r>
              <a:rPr lang="en-IN" dirty="0"/>
              <a:t>2.comment_text : thoughts of person.</a:t>
            </a:r>
            <a:endParaRPr lang="en-IN" dirty="0"/>
          </a:p>
          <a:p>
            <a:r>
              <a:rPr lang="en-IN" dirty="0"/>
              <a:t>3. malignant : binary label which contains 0/1.</a:t>
            </a:r>
            <a:endParaRPr lang="en-IN" dirty="0"/>
          </a:p>
          <a:p>
            <a:r>
              <a:rPr lang="en-IN" dirty="0"/>
              <a:t>4.highly-malignant: binary label which contains 0/1.</a:t>
            </a:r>
            <a:endParaRPr lang="en-IN" dirty="0"/>
          </a:p>
          <a:p>
            <a:r>
              <a:rPr lang="en-IN" dirty="0"/>
              <a:t>5. rude: binary label which contains 0/1.</a:t>
            </a:r>
            <a:endParaRPr lang="en-IN" dirty="0"/>
          </a:p>
          <a:p>
            <a:r>
              <a:rPr lang="en-IN" dirty="0"/>
              <a:t>6. loathe: binary label which contains 0/1.</a:t>
            </a:r>
            <a:endParaRPr lang="en-IN" dirty="0"/>
          </a:p>
          <a:p>
            <a:r>
              <a:rPr lang="en-IN" dirty="0"/>
              <a:t>7. abuse : binary label which contains 0/1.</a:t>
            </a:r>
            <a:endParaRPr lang="en-IN" dirty="0"/>
          </a:p>
          <a:p>
            <a:r>
              <a:rPr lang="en-IN" dirty="0"/>
              <a:t>8. threat : binary label which contains 0/1.</a:t>
            </a:r>
            <a:endParaRPr lang="en-IN" dirty="0"/>
          </a:p>
          <a:p>
            <a:endParaRPr lang="en-IN" dirty="0"/>
          </a:p>
        </p:txBody>
      </p:sp>
      <p:pic>
        <p:nvPicPr>
          <p:cNvPr id="5" name="Picture 4"/>
          <p:cNvPicPr>
            <a:picLocks noChangeAspect="1"/>
          </p:cNvPicPr>
          <p:nvPr/>
        </p:nvPicPr>
        <p:blipFill>
          <a:blip r:embed="rId1"/>
          <a:stretch>
            <a:fillRect/>
          </a:stretch>
        </p:blipFill>
        <p:spPr>
          <a:xfrm>
            <a:off x="2127032" y="4852935"/>
            <a:ext cx="6644179" cy="15650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56" y="278727"/>
            <a:ext cx="10351065" cy="878312"/>
          </a:xfrm>
        </p:spPr>
        <p:txBody>
          <a:bodyPr/>
          <a:lstStyle/>
          <a:p>
            <a:r>
              <a:rPr lang="en-IN" dirty="0"/>
              <a:t>Data pre-processing</a:t>
            </a:r>
            <a:endParaRPr lang="en-IN" dirty="0"/>
          </a:p>
        </p:txBody>
      </p:sp>
      <p:sp>
        <p:nvSpPr>
          <p:cNvPr id="3" name="Content Placeholder 2"/>
          <p:cNvSpPr>
            <a:spLocks noGrp="1"/>
          </p:cNvSpPr>
          <p:nvPr>
            <p:ph idx="1"/>
          </p:nvPr>
        </p:nvSpPr>
        <p:spPr>
          <a:xfrm>
            <a:off x="913556" y="1004679"/>
            <a:ext cx="10351066" cy="4785906"/>
          </a:xfrm>
        </p:spPr>
        <p:txBody>
          <a:bodyPr/>
          <a:lstStyle/>
          <a:p>
            <a:r>
              <a:rPr lang="en-IN" dirty="0"/>
              <a:t>Converting lower case to upper case:</a:t>
            </a:r>
            <a:endParaRPr lang="en-IN" dirty="0"/>
          </a:p>
          <a:p>
            <a:endParaRPr lang="en-IN" dirty="0"/>
          </a:p>
          <a:p>
            <a:r>
              <a:rPr lang="en-IN" dirty="0"/>
              <a:t>Text normalisation: it includes removing punctuation and symbols.</a:t>
            </a:r>
            <a:endParaRPr lang="en-IN" dirty="0"/>
          </a:p>
          <a:p>
            <a:endParaRPr lang="en-IN" dirty="0"/>
          </a:p>
          <a:p>
            <a:endParaRPr lang="en-IN" dirty="0"/>
          </a:p>
        </p:txBody>
      </p:sp>
      <p:pic>
        <p:nvPicPr>
          <p:cNvPr id="4" name="Picture 3"/>
          <p:cNvPicPr>
            <a:picLocks noChangeAspect="1"/>
          </p:cNvPicPr>
          <p:nvPr/>
        </p:nvPicPr>
        <p:blipFill>
          <a:blip r:embed="rId1"/>
          <a:stretch>
            <a:fillRect/>
          </a:stretch>
        </p:blipFill>
        <p:spPr>
          <a:xfrm>
            <a:off x="1247114" y="1372584"/>
            <a:ext cx="5500207" cy="510407"/>
          </a:xfrm>
          <a:prstGeom prst="rect">
            <a:avLst/>
          </a:prstGeom>
        </p:spPr>
      </p:pic>
      <p:pic>
        <p:nvPicPr>
          <p:cNvPr id="5" name="Picture 4"/>
          <p:cNvPicPr>
            <a:picLocks noChangeAspect="1"/>
          </p:cNvPicPr>
          <p:nvPr/>
        </p:nvPicPr>
        <p:blipFill>
          <a:blip r:embed="rId2"/>
          <a:stretch>
            <a:fillRect/>
          </a:stretch>
        </p:blipFill>
        <p:spPr>
          <a:xfrm>
            <a:off x="1338343" y="2463099"/>
            <a:ext cx="6644179" cy="30223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58" y="233915"/>
            <a:ext cx="10351065" cy="967936"/>
          </a:xfrm>
        </p:spPr>
        <p:txBody>
          <a:bodyPr/>
          <a:lstStyle/>
          <a:p>
            <a:r>
              <a:rPr lang="en-IN" dirty="0"/>
              <a:t>Stop words &amp; lemmatisation</a:t>
            </a:r>
            <a:endParaRPr lang="en-IN" dirty="0"/>
          </a:p>
        </p:txBody>
      </p:sp>
      <p:sp>
        <p:nvSpPr>
          <p:cNvPr id="3" name="Content Placeholder 2"/>
          <p:cNvSpPr>
            <a:spLocks noGrp="1"/>
          </p:cNvSpPr>
          <p:nvPr>
            <p:ph idx="1"/>
          </p:nvPr>
        </p:nvSpPr>
        <p:spPr>
          <a:xfrm>
            <a:off x="913556" y="986754"/>
            <a:ext cx="10351066" cy="4803831"/>
          </a:xfrm>
        </p:spPr>
        <p:txBody>
          <a:bodyPr/>
          <a:lstStyle/>
          <a:p>
            <a:r>
              <a:rPr lang="en-IN" dirty="0"/>
              <a:t>Stop words : Stop words are those words that are frequently used in both written and verbal communication and thereby do not have either a positive/negative impact on our statement.</a:t>
            </a:r>
            <a:endParaRPr lang="en-IN" dirty="0"/>
          </a:p>
          <a:p>
            <a:endParaRPr lang="en-IN" dirty="0"/>
          </a:p>
          <a:p>
            <a:endParaRPr lang="en-IN" dirty="0"/>
          </a:p>
          <a:p>
            <a:r>
              <a:rPr lang="en-IN" dirty="0"/>
              <a:t>Lemmatisation: lemmatisation is the process of grouping together of different inflated form words so they can be analysed as a single item.</a:t>
            </a:r>
            <a:endParaRPr lang="en-IN" dirty="0"/>
          </a:p>
          <a:p>
            <a:endParaRPr lang="en-IN" dirty="0"/>
          </a:p>
        </p:txBody>
      </p:sp>
      <p:pic>
        <p:nvPicPr>
          <p:cNvPr id="4" name="Picture 3"/>
          <p:cNvPicPr>
            <a:picLocks noChangeAspect="1"/>
          </p:cNvPicPr>
          <p:nvPr/>
        </p:nvPicPr>
        <p:blipFill>
          <a:blip r:embed="rId1"/>
          <a:stretch>
            <a:fillRect/>
          </a:stretch>
        </p:blipFill>
        <p:spPr>
          <a:xfrm>
            <a:off x="1218094" y="3048772"/>
            <a:ext cx="6644179" cy="679908"/>
          </a:xfrm>
          <a:prstGeom prst="rect">
            <a:avLst/>
          </a:prstGeom>
        </p:spPr>
      </p:pic>
      <p:pic>
        <p:nvPicPr>
          <p:cNvPr id="5" name="Picture 4"/>
          <p:cNvPicPr>
            <a:picLocks noChangeAspect="1"/>
          </p:cNvPicPr>
          <p:nvPr/>
        </p:nvPicPr>
        <p:blipFill>
          <a:blip r:embed="rId2"/>
          <a:stretch>
            <a:fillRect/>
          </a:stretch>
        </p:blipFill>
        <p:spPr>
          <a:xfrm>
            <a:off x="1230794" y="4065946"/>
            <a:ext cx="6079176" cy="70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4283</Words>
  <Application>WPS Presentation</Application>
  <PresentationFormat>Custom</PresentationFormat>
  <Paragraphs>118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3</vt:lpstr>
      <vt:lpstr>Arial</vt:lpstr>
      <vt:lpstr>Calibri</vt:lpstr>
      <vt:lpstr>Georgia</vt:lpstr>
      <vt:lpstr>Times New Roman</vt:lpstr>
      <vt:lpstr>Century Gothic</vt:lpstr>
      <vt:lpstr>Microsoft YaHei</vt:lpstr>
      <vt:lpstr>Arial Unicode MS</vt:lpstr>
      <vt:lpstr>Constantia</vt:lpstr>
      <vt:lpstr>Art_mountaineering</vt:lpstr>
      <vt:lpstr>MALIGNANT COMMENT CLASSIFIER PRESENTATION</vt:lpstr>
      <vt:lpstr>Agenda:</vt:lpstr>
      <vt:lpstr>ACKNOWLEDGMENT</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Ravi Sankar</cp:lastModifiedBy>
  <cp:revision>6</cp:revision>
  <dcterms:created xsi:type="dcterms:W3CDTF">2021-09-16T06:05:00Z</dcterms:created>
  <dcterms:modified xsi:type="dcterms:W3CDTF">2022-11-14T05:01:16Z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2FE3FBC6F72847ED9250379CAAB665D2</vt:lpwstr>
  </property>
  <property fmtid="{D5CDD505-2E9C-101B-9397-08002B2CF9AE}" pid="9" name="KSOProductBuildVer">
    <vt:lpwstr>1033-11.2.0.11214</vt:lpwstr>
  </property>
</Properties>
</file>