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25"/>
  </p:handout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78" r:id="rId15"/>
    <p:sldId id="281" r:id="rId17"/>
    <p:sldId id="294" r:id="rId18"/>
    <p:sldId id="295" r:id="rId19"/>
    <p:sldId id="291" r:id="rId20"/>
    <p:sldId id="288" r:id="rId21"/>
    <p:sldId id="290"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3B8124-6683-41B0-AAF9-862FE4D03957}"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83B8124-6683-41B0-AAF9-862FE4D03957}"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83B8124-6683-41B0-AAF9-862FE4D03957}"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3B8124-6683-41B0-AAF9-862FE4D03957}"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96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96000"/>
          </a:blip>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a:off x="58420" y="965295"/>
            <a:ext cx="12191999" cy="1445260"/>
          </a:xfrm>
          <a:prstGeom prst="rect">
            <a:avLst/>
          </a:prstGeom>
          <a:noFill/>
        </p:spPr>
        <p:txBody>
          <a:bodyPr wrap="square">
            <a:spAutoFit/>
          </a:bodyPr>
          <a:lstStyle/>
          <a:p>
            <a:pPr algn="ctr"/>
            <a:r>
              <a:rPr lang="en-US" sz="4000" b="1"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rPr>
              <a:t>Presentation on </a:t>
            </a:r>
            <a:endParaRPr lang="en-US" sz="4000" b="1"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endParaRPr>
          </a:p>
          <a:p>
            <a:pPr algn="ctr"/>
            <a:r>
              <a:rPr lang="en-US" sz="4800" b="1" u="sng"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rPr>
              <a:t>Ratings Prediction</a:t>
            </a:r>
            <a:endParaRPr lang="en-US" sz="4800" b="1" u="sng"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endParaRPr>
          </a:p>
        </p:txBody>
      </p:sp>
      <p:sp>
        <p:nvSpPr>
          <p:cNvPr id="20" name="TextBox 19"/>
          <p:cNvSpPr txBox="1"/>
          <p:nvPr/>
        </p:nvSpPr>
        <p:spPr>
          <a:xfrm>
            <a:off x="182245" y="5260975"/>
            <a:ext cx="6906895" cy="521970"/>
          </a:xfrm>
          <a:prstGeom prst="rect">
            <a:avLst/>
          </a:prstGeom>
          <a:noFill/>
        </p:spPr>
        <p:txBody>
          <a:bodyPr wrap="square">
            <a:spAutoFit/>
          </a:bodyPr>
          <a:lstStyle/>
          <a:p>
            <a:pPr algn="l"/>
            <a:r>
              <a:rPr lang="en-US" sz="2800" b="1"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rPr>
              <a:t>Presented By: </a:t>
            </a:r>
            <a:r>
              <a:rPr lang="en-IN" altLang="en-US" sz="2800" b="1"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rPr>
              <a:t>Ravisankar P K</a:t>
            </a:r>
            <a:endParaRPr lang="en-IN" altLang="en-US" sz="2800" b="1" spc="50" dirty="0">
              <a:solidFill>
                <a:srgbClr val="FFFF00"/>
              </a:solidFill>
              <a:effectLst>
                <a:innerShdw blurRad="63500" dist="50800" dir="13500000">
                  <a:srgbClr val="000000">
                    <a:alpha val="50000"/>
                  </a:srgbClr>
                </a:innerShdw>
              </a:effectLst>
              <a:highlight>
                <a:srgbClr val="000080"/>
              </a:highlight>
              <a:latin typeface="Bookman Old Style" panose="02050604050505020204" pitchFamily="18" charset="0"/>
            </a:endParaRPr>
          </a:p>
        </p:txBody>
      </p:sp>
      <p:sp>
        <p:nvSpPr>
          <p:cNvPr id="2" name="Text Box 1"/>
          <p:cNvSpPr txBox="1"/>
          <p:nvPr/>
        </p:nvSpPr>
        <p:spPr>
          <a:xfrm>
            <a:off x="337185" y="5902325"/>
            <a:ext cx="3488055" cy="521970"/>
          </a:xfrm>
          <a:prstGeom prst="rect">
            <a:avLst/>
          </a:prstGeom>
          <a:noFill/>
        </p:spPr>
        <p:txBody>
          <a:bodyPr wrap="square" rtlCol="0">
            <a:spAutoFit/>
            <a:scene3d>
              <a:camera prst="orthographicFront"/>
              <a:lightRig rig="threePt" dir="t"/>
            </a:scene3d>
          </a:bodyPr>
          <a:p>
            <a:r>
              <a:rPr lang="en-IN" altLang="en-US" sz="2800">
                <a:ln/>
                <a:solidFill>
                  <a:srgbClr val="FFFF00"/>
                </a:solidFill>
                <a:effectLst>
                  <a:outerShdw blurRad="38100" dist="25400" dir="5400000" algn="ctr" rotWithShape="0">
                    <a:srgbClr val="6E747A">
                      <a:alpha val="43000"/>
                    </a:srgbClr>
                  </a:outerShdw>
                </a:effectLst>
                <a:highlight>
                  <a:srgbClr val="000080"/>
                </a:highlight>
              </a:rPr>
              <a:t>Flip Robo                  </a:t>
            </a:r>
            <a:endParaRPr lang="en-IN" altLang="en-US" sz="2800">
              <a:ln/>
              <a:solidFill>
                <a:srgbClr val="FFFF00"/>
              </a:solidFill>
              <a:effectLst>
                <a:outerShdw blurRad="38100" dist="25400" dir="5400000" algn="ctr" rotWithShape="0">
                  <a:srgbClr val="6E747A">
                    <a:alpha val="43000"/>
                  </a:srgbClr>
                </a:outerShdw>
              </a:effectLst>
              <a:highlight>
                <a:srgbClr val="00008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00" y="149007"/>
            <a:ext cx="1126744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5" name="TextBox 14"/>
          <p:cNvSpPr txBox="1"/>
          <p:nvPr/>
        </p:nvSpPr>
        <p:spPr>
          <a:xfrm>
            <a:off x="782320" y="6062662"/>
            <a:ext cx="10678160"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reviews rated as 1 star and 2 stars.</a:t>
            </a:r>
            <a:endParaRPr lang="en-IN" dirty="0">
              <a:latin typeface="Century" panose="02040604050505020304" pitchFamily="18" charset="0"/>
            </a:endParaRPr>
          </a:p>
        </p:txBody>
      </p:sp>
      <p:sp>
        <p:nvSpPr>
          <p:cNvPr id="11" name="TextBox 10"/>
          <p:cNvSpPr txBox="1"/>
          <p:nvPr/>
        </p:nvSpPr>
        <p:spPr>
          <a:xfrm>
            <a:off x="0" y="733781"/>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1</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2</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445" y="1303336"/>
            <a:ext cx="5782312"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43" y="1303336"/>
            <a:ext cx="5782311" cy="4528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961" y="81281"/>
            <a:ext cx="11234264"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1" name="TextBox 10"/>
          <p:cNvSpPr txBox="1"/>
          <p:nvPr/>
        </p:nvSpPr>
        <p:spPr>
          <a:xfrm>
            <a:off x="995680" y="5962159"/>
            <a:ext cx="10678575" cy="646331"/>
          </a:xfrm>
          <a:prstGeom prst="rect">
            <a:avLst/>
          </a:prstGeom>
          <a:noFill/>
        </p:spPr>
        <p:txBody>
          <a:bodyPr wrap="square">
            <a:spAutoFit/>
          </a:bodyPr>
          <a:lstStyle/>
          <a:p>
            <a:pPr marL="285750" indent="-285750">
              <a:buFont typeface="Wingdings" panose="05000000000000000000" pitchFamily="2" charset="2"/>
              <a:buChar char="Ø"/>
            </a:pPr>
            <a:r>
              <a:rPr lang="en-US" dirty="0">
                <a:latin typeface="Century" panose="02040604050505020304" pitchFamily="18" charset="0"/>
              </a:rPr>
              <a:t>From the above plots we can clearly see the loud words which are occurred most frequently in the reviews rated as 3 stars and 4 stars.</a:t>
            </a:r>
            <a:endParaRPr lang="en-IN" dirty="0">
              <a:latin typeface="Century" panose="02040604050505020304" pitchFamily="18" charset="0"/>
            </a:endParaRPr>
          </a:p>
        </p:txBody>
      </p:sp>
      <p:sp>
        <p:nvSpPr>
          <p:cNvPr id="12" name="TextBox 11"/>
          <p:cNvSpPr txBox="1"/>
          <p:nvPr/>
        </p:nvSpPr>
        <p:spPr>
          <a:xfrm>
            <a:off x="0" y="740185"/>
            <a:ext cx="12192000" cy="523220"/>
          </a:xfrm>
          <a:prstGeom prst="rect">
            <a:avLst/>
          </a:prstGeom>
          <a:noFill/>
        </p:spPr>
        <p:txBody>
          <a:bodyPr wrap="square">
            <a:spAutoFit/>
          </a:bodyPr>
          <a:lstStyle/>
          <a:p>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3</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4</a:t>
            </a:r>
            <a:endParaRPr lang="en-IN" sz="2800"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443" y="1359528"/>
            <a:ext cx="6035675" cy="45285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254" y="1359528"/>
            <a:ext cx="5799302" cy="4528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9280" y="61556"/>
            <a:ext cx="11111308"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Visualizations:</a:t>
            </a:r>
            <a:endParaRPr lang="en-IN" sz="3200" u="sng" dirty="0">
              <a:solidFill>
                <a:schemeClr val="accent4">
                  <a:lumMod val="50000"/>
                </a:schemeClr>
              </a:solidFill>
              <a:latin typeface="Bookman Old Style" panose="02050604050505020204" pitchFamily="18" charset="0"/>
            </a:endParaRPr>
          </a:p>
        </p:txBody>
      </p:sp>
      <p:sp>
        <p:nvSpPr>
          <p:cNvPr id="12" name="TextBox 11"/>
          <p:cNvSpPr txBox="1"/>
          <p:nvPr/>
        </p:nvSpPr>
        <p:spPr>
          <a:xfrm>
            <a:off x="185977" y="5872480"/>
            <a:ext cx="6035675" cy="923330"/>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From the above plot we can clearly see the </a:t>
            </a:r>
            <a:r>
              <a:rPr lang="en-US" b="0" i="0" dirty="0">
                <a:effectLst/>
                <a:latin typeface="Century" panose="02040604050505020304" pitchFamily="18" charset="0"/>
              </a:rPr>
              <a:t>sense of words that are used more in the reviews which are rated as 5 stars.</a:t>
            </a:r>
            <a:endParaRPr lang="en-IN" dirty="0">
              <a:latin typeface="Century" panose="02040604050505020304" pitchFamily="18" charset="0"/>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7451" y="1578696"/>
            <a:ext cx="5238750" cy="293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5976" y="701040"/>
            <a:ext cx="6035676" cy="523220"/>
          </a:xfrm>
          <a:prstGeom prst="rect">
            <a:avLst/>
          </a:prstGeom>
          <a:noFill/>
        </p:spPr>
        <p:txBody>
          <a:bodyPr wrap="square" rtlCol="0">
            <a:spAutoFit/>
          </a:bodyPr>
          <a:lstStyle/>
          <a:p>
            <a:pPr algn="ctr"/>
            <a:r>
              <a:rPr lang="en-US" sz="2800" u="sng" dirty="0" err="1">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WordCloud</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for Ratings 5</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sp>
        <p:nvSpPr>
          <p:cNvPr id="13" name="TextBox 12"/>
          <p:cNvSpPr txBox="1"/>
          <p:nvPr/>
        </p:nvSpPr>
        <p:spPr>
          <a:xfrm>
            <a:off x="6959601" y="701040"/>
            <a:ext cx="5046422" cy="954107"/>
          </a:xfrm>
          <a:prstGeom prst="rect">
            <a:avLst/>
          </a:prstGeom>
          <a:noFill/>
        </p:spPr>
        <p:txBody>
          <a:bodyPr wrap="square">
            <a:spAutoFit/>
          </a:bodyPr>
          <a:lstStyle/>
          <a:p>
            <a:pPr algn="ct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Correlation between features     and label</a:t>
            </a:r>
            <a:endParaRPr lang="en-IN" sz="2800" u="sng" dirty="0"/>
          </a:p>
        </p:txBody>
      </p:sp>
      <p:sp>
        <p:nvSpPr>
          <p:cNvPr id="15" name="TextBox 14"/>
          <p:cNvSpPr txBox="1"/>
          <p:nvPr/>
        </p:nvSpPr>
        <p:spPr>
          <a:xfrm>
            <a:off x="6587450" y="4512396"/>
            <a:ext cx="5533430"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heat map gives the correlation between features and label. We can also observe the correlation between one feature to another.</a:t>
            </a: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map we can notice length of the words are correlated with each other. All the features are negatively correlated with the label "Ratings".</a:t>
            </a:r>
            <a:endParaRPr lang="en-US" b="0" i="0" dirty="0">
              <a:effectLst/>
              <a:latin typeface="Century" panose="02040604050505020304"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75" y="1290393"/>
            <a:ext cx="6035675" cy="45170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endParaRPr lang="en-IN" sz="1800" dirty="0">
              <a:effectLst/>
              <a:latin typeface="Century" panose="02040604050505020304" pitchFamily="18" charset="0"/>
              <a:ea typeface="Times New Roman" panose="02020603050405020304" pitchFamily="18" charset="0"/>
              <a:cs typeface="Calibri" panose="020F0502020204030204" pitchFamily="34"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endParaRPr lang="en-US" dirty="0">
              <a:latin typeface="Century" panose="02040604050505020304" pitchFamily="18" charset="0"/>
            </a:endParaRP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p:cNvSpPr txBox="1"/>
          <p:nvPr/>
        </p:nvSpPr>
        <p:spPr>
          <a:xfrm>
            <a:off x="419735" y="4257040"/>
            <a:ext cx="10735310" cy="922020"/>
          </a:xfrm>
          <a:prstGeom prst="rect">
            <a:avLst/>
          </a:prstGeom>
          <a:noFill/>
        </p:spPr>
        <p:txBody>
          <a:bodyPr wrap="square" rtlCol="0">
            <a:spAutoFit/>
          </a:bodyPr>
          <a:lstStyle/>
          <a:p>
            <a:pPr algn="just"/>
            <a:r>
              <a:rPr lang="en-IN" b="0" i="0" dirty="0">
                <a:effectLst/>
                <a:latin typeface="Century" panose="02040604050505020304" pitchFamily="18" charset="0"/>
              </a:rPr>
              <a:t>I have created 5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4" name="Picture 13" descr="C:\Users\RAVISANKAR P K\Pictures\model.jpgmodel"/>
          <p:cNvPicPr>
            <a:picLocks noChangeAspect="1"/>
          </p:cNvPicPr>
          <p:nvPr/>
        </p:nvPicPr>
        <p:blipFill>
          <a:blip r:embed="rId1"/>
          <a:srcRect/>
          <a:stretch>
            <a:fillRect/>
          </a:stretch>
        </p:blipFill>
        <p:spPr>
          <a:xfrm>
            <a:off x="465293" y="1132786"/>
            <a:ext cx="4723765" cy="23661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descr="C:\Users\RAVISANKAR P K\Pictures\model.jpgmodel"/>
          <p:cNvPicPr>
            <a:picLocks noChangeAspect="1"/>
          </p:cNvPicPr>
          <p:nvPr/>
        </p:nvPicPr>
        <p:blipFill>
          <a:blip r:embed="rId1"/>
          <a:srcRect/>
          <a:stretch>
            <a:fillRect/>
          </a:stretch>
        </p:blipFill>
        <p:spPr>
          <a:xfrm>
            <a:off x="3052811" y="1261884"/>
            <a:ext cx="5596667" cy="27793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endParaRPr lang="en-US" sz="3200" u="sng" dirty="0">
              <a:solidFill>
                <a:schemeClr val="accent4">
                  <a:lumMod val="50000"/>
                </a:schemeClr>
              </a:solidFill>
              <a:latin typeface="Bookman Old Style" panose="02050604050505020204" pitchFamily="18" charset="0"/>
            </a:endParaRPr>
          </a:p>
        </p:txBody>
      </p:sp>
      <p:sp>
        <p:nvSpPr>
          <p:cNvPr id="7" name="Flowchart: Alternate Process 6"/>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5022" y="1484009"/>
            <a:ext cx="6203218" cy="3375953"/>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4859962"/>
            <a:ext cx="6203218" cy="8763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endParaRPr lang="en-US" b="0" i="0" dirty="0">
              <a:solidFill>
                <a:schemeClr val="tx1"/>
              </a:solidFill>
              <a:effectLst/>
              <a:latin typeface="Century" panose="02040604050505020304" pitchFamily="18" charset="0"/>
            </a:endParaRP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072" y="736623"/>
            <a:ext cx="6805250" cy="5547841"/>
          </a:xfrm>
          <a:prstGeom prst="rect">
            <a:avLst/>
          </a:prstGeom>
        </p:spPr>
      </p:pic>
      <p:pic>
        <p:nvPicPr>
          <p:cNvPr id="4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5098" y="779328"/>
            <a:ext cx="5731510" cy="1348740"/>
          </a:xfrm>
          <a:prstGeom prst="rect">
            <a:avLst/>
          </a:prstGeom>
          <a:noFill/>
          <a:ln>
            <a:no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43017" y="779328"/>
            <a:ext cx="5731510" cy="4729932"/>
          </a:xfrm>
          <a:prstGeom prst="rect">
            <a:avLst/>
          </a:prstGeom>
          <a:noFill/>
          <a:ln>
            <a:noFill/>
          </a:ln>
        </p:spPr>
      </p:pic>
      <p:sp>
        <p:nvSpPr>
          <p:cNvPr id="12" name="TextBox 11"/>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b="44697"/>
          <a:stretch>
            <a:fillRect/>
          </a:stretch>
        </p:blipFill>
        <p:spPr bwMode="auto">
          <a:xfrm>
            <a:off x="6143016" y="5509260"/>
            <a:ext cx="5731509" cy="5562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Contents</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endParaRPr lang="en-US" sz="2000" dirty="0">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endParaRPr lang="en-US"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endParaRPr lang="en-US"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endParaRPr lang="en-US" b="0" i="0" dirty="0">
              <a:effectLst/>
              <a:latin typeface="Century" panose="020406040505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7030A0"/>
                </a:solidFill>
                <a:effectLst>
                  <a:reflection blurRad="6350" stA="53000" endA="300" endPos="35500" dir="5400000" sy="-90000" algn="bl" rotWithShape="0"/>
                </a:effectLst>
                <a:latin typeface="Monotype Corsiva" panose="03010101010201010101" pitchFamily="66" charset="0"/>
              </a:rPr>
              <a:t>Thank You</a:t>
            </a:r>
            <a:endParaRPr lang="en-US" sz="15000" dirty="0">
              <a:ln w="0"/>
              <a:solidFill>
                <a:srgbClr val="7030A0"/>
              </a:solidFill>
              <a:effectLst>
                <a:reflection blurRad="6350" stA="53000" endA="300" endPos="35500" dir="5400000" sy="-90000" algn="bl" rotWithShape="0"/>
              </a:effectLst>
              <a:latin typeface="Monotype Corsiva" panose="03010101010201010101"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endPar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endPar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2050" name="Picture 2" descr="C:\Users\RAVISANKAR P K\Pictures\rating1.jpgrating1"/>
          <p:cNvPicPr>
            <a:picLocks noChangeAspect="1" noChangeArrowheads="1"/>
          </p:cNvPicPr>
          <p:nvPr/>
        </p:nvPicPr>
        <p:blipFill>
          <a:blip r:embed="rId1"/>
          <a:srcRect/>
          <a:stretch>
            <a:fillRect/>
          </a:stretch>
        </p:blipFill>
        <p:spPr bwMode="auto">
          <a:xfrm>
            <a:off x="8046295" y="1604915"/>
            <a:ext cx="3694990" cy="2454910"/>
          </a:xfrm>
          <a:prstGeom prst="rect">
            <a:avLst/>
          </a:prstGeom>
          <a:noFill/>
          <a:scene3d>
            <a:camera prst="orthographicFront"/>
            <a:lightRig rig="threePt" dir="t"/>
          </a:scene3d>
          <a:sp3d>
            <a:bevelT/>
            <a:bevelB/>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pic>
        <p:nvPicPr>
          <p:cNvPr id="3074" name="Picture 2" descr="C:\Users\RAVISANKAR P K\Pictures\rating4.jpgrating4"/>
          <p:cNvPicPr>
            <a:picLocks noChangeAspect="1" noChangeArrowheads="1"/>
          </p:cNvPicPr>
          <p:nvPr/>
        </p:nvPicPr>
        <p:blipFill>
          <a:blip r:embed="rId1"/>
          <a:srcRect/>
          <a:stretch>
            <a:fillRect/>
          </a:stretch>
        </p:blipFill>
        <p:spPr bwMode="auto">
          <a:xfrm>
            <a:off x="6449438" y="1997135"/>
            <a:ext cx="4163440" cy="1861820"/>
          </a:xfrm>
          <a:prstGeom prst="rect">
            <a:avLst/>
          </a:prstGeom>
          <a:noFill/>
          <a:scene3d>
            <a:camera prst="orthographicFront"/>
            <a:lightRig rig="threePt" dir="t"/>
          </a:scene3d>
          <a:sp3d>
            <a:bevelT w="101600" prst="riblet"/>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p:cNvSpPr txBox="1"/>
          <p:nvPr/>
        </p:nvSpPr>
        <p:spPr>
          <a:xfrm>
            <a:off x="335903" y="970384"/>
            <a:ext cx="8164285" cy="6186309"/>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pic>
        <p:nvPicPr>
          <p:cNvPr id="11" name="Picture 10" descr="C:\Users\RAVISANKAR P K\Pictures\rating3.jpgrating3"/>
          <p:cNvPicPr>
            <a:picLocks noChangeAspect="1"/>
          </p:cNvPicPr>
          <p:nvPr/>
        </p:nvPicPr>
        <p:blipFill>
          <a:blip r:embed="rId1"/>
          <a:srcRect/>
          <a:stretch>
            <a:fillRect/>
          </a:stretch>
        </p:blipFill>
        <p:spPr>
          <a:xfrm>
            <a:off x="8500189" y="4052871"/>
            <a:ext cx="3691811" cy="2305050"/>
          </a:xfrm>
          <a:prstGeom prst="rect">
            <a:avLst/>
          </a:prstGeom>
        </p:spPr>
      </p:pic>
      <p:pic>
        <p:nvPicPr>
          <p:cNvPr id="4098" name="Picture 2" descr="C:\Users\RAVISANKAR P K\Pictures\rating2.jpgrating2"/>
          <p:cNvPicPr>
            <a:picLocks noChangeAspect="1" noChangeArrowheads="1"/>
          </p:cNvPicPr>
          <p:nvPr/>
        </p:nvPicPr>
        <p:blipFill>
          <a:blip r:embed="rId2"/>
          <a:srcRect/>
          <a:stretch>
            <a:fillRect/>
          </a:stretch>
        </p:blipFill>
        <p:spPr bwMode="auto">
          <a:xfrm>
            <a:off x="8500187" y="1351935"/>
            <a:ext cx="3691811" cy="2352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49324" y="1379013"/>
            <a:ext cx="5731510" cy="46081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p:cNvSpPr/>
          <p:nvPr/>
        </p:nvSpPr>
        <p:spPr>
          <a:xfrm>
            <a:off x="4124746" y="1069071"/>
            <a:ext cx="634482"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p:cNvSpPr/>
          <p:nvPr/>
        </p:nvSpPr>
        <p:spPr>
          <a:xfrm>
            <a:off x="7572879" y="1069071"/>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p:cNvSpPr/>
          <p:nvPr/>
        </p:nvSpPr>
        <p:spPr>
          <a:xfrm>
            <a:off x="4062538"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endPar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p:cNvSpPr/>
          <p:nvPr/>
        </p:nvSpPr>
        <p:spPr>
          <a:xfrm>
            <a:off x="7572878" y="2773208"/>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p:cNvSpPr/>
          <p:nvPr/>
        </p:nvSpPr>
        <p:spPr>
          <a:xfrm>
            <a:off x="4079128" y="2773208"/>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p:cNvSpPr/>
          <p:nvPr/>
        </p:nvSpPr>
        <p:spPr>
          <a:xfrm>
            <a:off x="2420376" y="3595846"/>
            <a:ext cx="458236" cy="457843"/>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p:cNvSpPr/>
          <p:nvPr/>
        </p:nvSpPr>
        <p:spPr>
          <a:xfrm>
            <a:off x="9511382" y="1909400"/>
            <a:ext cx="458236" cy="457880"/>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p:cNvSpPr/>
          <p:nvPr/>
        </p:nvSpPr>
        <p:spPr>
          <a:xfrm>
            <a:off x="7572877" y="4333306"/>
            <a:ext cx="667661" cy="457200"/>
          </a:xfrm>
          <a:prstGeom prs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p:cNvSpPr/>
          <p:nvPr/>
        </p:nvSpPr>
        <p:spPr>
          <a:xfrm>
            <a:off x="9441053" y="5272890"/>
            <a:ext cx="458236" cy="311234"/>
          </a:xfrm>
          <a:prstGeom prst="down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p:cNvSpPr/>
          <p:nvPr/>
        </p:nvSpPr>
        <p:spPr>
          <a:xfrm>
            <a:off x="7572877" y="6037443"/>
            <a:ext cx="667661"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p:cNvSpPr/>
          <p:nvPr/>
        </p:nvSpPr>
        <p:spPr>
          <a:xfrm>
            <a:off x="4008800" y="6037443"/>
            <a:ext cx="634482" cy="457200"/>
          </a:xfrm>
          <a:prstGeom prst="lef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endParaRPr lang="en-US" b="0" i="0" dirty="0">
              <a:effectLst/>
              <a:latin typeface="Century" panose="02040604050505020304" pitchFamily="18" charset="0"/>
            </a:endParaRP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endParaRPr lang="en-US" b="0" i="0" dirty="0">
              <a:effectLst/>
              <a:latin typeface="Century" panose="02040604050505020304" pitchFamily="18" charset="0"/>
            </a:endParaRPr>
          </a:p>
        </p:txBody>
      </p:sp>
      <p:sp>
        <p:nvSpPr>
          <p:cNvPr id="16" name="TextBox 15"/>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12918</Words>
  <Application>WPS Presentation</Application>
  <PresentationFormat>Widescreen</PresentationFormat>
  <Paragraphs>185</Paragraphs>
  <Slides>21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Bookman Old Style</vt:lpstr>
      <vt:lpstr>Century</vt:lpstr>
      <vt:lpstr>Microsoft Sans Serif</vt:lpstr>
      <vt:lpstr>Calibri</vt:lpstr>
      <vt:lpstr>Times New Roman</vt:lpstr>
      <vt:lpstr>Courier New</vt:lpstr>
      <vt:lpstr>Microsoft YaHei</vt:lpstr>
      <vt:lpstr>Arial Unicode MS</vt:lpstr>
      <vt:lpstr>Calibri Light</vt:lpstr>
      <vt:lpstr>Helvetica Neue</vt:lpstr>
      <vt:lpstr>Monotype Corsiva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Rekha Adak</dc:creator>
  <cp:lastModifiedBy>RAVISANKAR P K</cp:lastModifiedBy>
  <cp:revision>98</cp:revision>
  <dcterms:created xsi:type="dcterms:W3CDTF">2021-10-24T08:35:00Z</dcterms:created>
  <dcterms:modified xsi:type="dcterms:W3CDTF">2022-11-07T05:02:20Z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DDAE4262E66D44AB96889AF1966DBCEC</vt:lpwstr>
  </property>
  <property fmtid="{D5CDD505-2E9C-101B-9397-08002B2CF9AE}" pid="3" name="KSOProductBuildVer">
    <vt:lpwstr>1033-11.2.0.11214</vt:lpwstr>
  </property>
</Properties>
</file>