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5"/>
  </p:handoutMasterIdLst>
  <p:sldIdLst>
    <p:sldId id="256" r:id="rId3"/>
    <p:sldId id="257" r:id="rId4"/>
    <p:sldId id="258" r:id="rId5"/>
    <p:sldId id="259" r:id="rId6"/>
    <p:sldId id="260" r:id="rId7"/>
    <p:sldId id="261" r:id="rId8"/>
    <p:sldId id="262" r:id="rId9"/>
    <p:sldId id="294" r:id="rId10"/>
    <p:sldId id="295" r:id="rId11"/>
    <p:sldId id="264" r:id="rId12"/>
    <p:sldId id="265" r:id="rId13"/>
    <p:sldId id="275" r:id="rId14"/>
    <p:sldId id="274" r:id="rId15"/>
    <p:sldId id="278" r:id="rId16"/>
    <p:sldId id="280" r:id="rId17"/>
    <p:sldId id="281" r:id="rId18"/>
    <p:sldId id="291" r:id="rId19"/>
    <p:sldId id="288" r:id="rId20"/>
    <p:sldId id="290" r:id="rId21"/>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79" d="100"/>
          <a:sy n="79"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3B8124-6683-41B0-AAF9-862FE4D03957}" type="datetimeFigureOut">
              <a:rPr lang="en-IN" smtClean="0"/>
            </a:fld>
            <a:endParaRPr lang="en-IN" dirty="0"/>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dirty="0"/>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F2C6506-E204-4C7A-96CD-D9E64D3360BB}" type="slidenum">
              <a:rPr lang="en-IN" smtClean="0"/>
            </a:fld>
            <a:endParaRPr lang="en-I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p>
            <a:endParaRPr lang="en-IN" dirty="0"/>
          </a:p>
        </p:txBody>
      </p:sp>
      <p:sp>
        <p:nvSpPr>
          <p:cNvPr id="7" name="Slide Number Placeholder 6"/>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83B8124-6683-41B0-AAF9-862FE4D03957}" type="datetimeFigureOut">
              <a:rPr lang="en-IN" smtClean="0"/>
            </a:fld>
            <a:endParaRPr lang="en-IN" dirty="0"/>
          </a:p>
        </p:txBody>
      </p:sp>
      <p:sp>
        <p:nvSpPr>
          <p:cNvPr id="8" name="Footer Placeholder 7"/>
          <p:cNvSpPr>
            <a:spLocks noGrp="1"/>
          </p:cNvSpPr>
          <p:nvPr>
            <p:ph type="ftr" sz="quarter" idx="11"/>
          </p:nvPr>
        </p:nvSpPr>
        <p:spPr/>
        <p:txBody>
          <a:bodyPr/>
          <a:p>
            <a:endParaRPr lang="en-IN" dirty="0"/>
          </a:p>
        </p:txBody>
      </p:sp>
      <p:sp>
        <p:nvSpPr>
          <p:cNvPr id="9" name="Slide Number Placeholder 8"/>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83B8124-6683-41B0-AAF9-862FE4D03957}" type="datetimeFigureOut">
              <a:rPr lang="en-IN" smtClean="0"/>
            </a:fld>
            <a:endParaRPr lang="en-IN" dirty="0"/>
          </a:p>
        </p:txBody>
      </p:sp>
      <p:sp>
        <p:nvSpPr>
          <p:cNvPr id="4" name="Footer Placeholder 3"/>
          <p:cNvSpPr>
            <a:spLocks noGrp="1"/>
          </p:cNvSpPr>
          <p:nvPr>
            <p:ph type="ftr" sz="quarter" idx="11"/>
          </p:nvPr>
        </p:nvSpPr>
        <p:spPr/>
        <p:txBody>
          <a:bodyPr/>
          <a:p>
            <a:endParaRPr lang="en-IN" dirty="0"/>
          </a:p>
        </p:txBody>
      </p:sp>
      <p:sp>
        <p:nvSpPr>
          <p:cNvPr id="5" name="Slide Number Placeholder 4"/>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83B8124-6683-41B0-AAF9-862FE4D03957}" type="datetimeFigureOut">
              <a:rPr lang="en-IN" smtClean="0"/>
            </a:fld>
            <a:endParaRPr lang="en-IN" dirty="0"/>
          </a:p>
        </p:txBody>
      </p:sp>
      <p:sp>
        <p:nvSpPr>
          <p:cNvPr id="3" name="Footer Placeholder 2"/>
          <p:cNvSpPr>
            <a:spLocks noGrp="1"/>
          </p:cNvSpPr>
          <p:nvPr>
            <p:ph type="ftr" sz="quarter" idx="11"/>
          </p:nvPr>
        </p:nvSpPr>
        <p:spPr/>
        <p:txBody>
          <a:bodyPr/>
          <a:p>
            <a:endParaRPr lang="en-IN" dirty="0"/>
          </a:p>
        </p:txBody>
      </p:sp>
      <p:sp>
        <p:nvSpPr>
          <p:cNvPr id="4" name="Slide Number Placeholder 3"/>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p>
            <a:endParaRPr lang="en-IN" dirty="0"/>
          </a:p>
        </p:txBody>
      </p:sp>
      <p:sp>
        <p:nvSpPr>
          <p:cNvPr id="7" name="Slide Number Placeholder 6"/>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p>
            <a:endParaRPr lang="en-IN" dirty="0"/>
          </a:p>
        </p:txBody>
      </p:sp>
      <p:sp>
        <p:nvSpPr>
          <p:cNvPr id="7" name="Slide Number Placeholder 6"/>
          <p:cNvSpPr>
            <a:spLocks noGrp="1"/>
          </p:cNvSpPr>
          <p:nvPr>
            <p:ph type="sldNum" sz="quarter" idx="12"/>
          </p:nvPr>
        </p:nvSpPr>
        <p:spPr/>
        <p:txBody>
          <a:bodyPr/>
          <a:p>
            <a:fld id="{CF2C6506-E204-4C7A-96CD-D9E64D3360BB}" type="slidenum">
              <a:rPr lang="en-IN" smtClean="0"/>
            </a:fld>
            <a:endParaRPr lang="en-IN"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83B8124-6683-41B0-AAF9-862FE4D03957}" type="datetimeFigureOut">
              <a:rPr lang="en-IN" smtClean="0"/>
            </a:fld>
            <a:endParaRPr lang="en-IN" dirty="0"/>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dirty="0"/>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F2C6506-E204-4C7A-96CD-D9E64D3360BB}" type="slidenum">
              <a:rPr lang="en-IN" smtClean="0"/>
            </a:fld>
            <a:endParaRPr lang="en-I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hyperlink" Target="http://www.cardekho.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477" y="846178"/>
            <a:ext cx="9559046" cy="5741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11"/>
          <p:cNvSpPr/>
          <p:nvPr/>
        </p:nvSpPr>
        <p:spPr>
          <a:xfrm>
            <a:off x="1316477" y="-9833"/>
            <a:ext cx="9559046" cy="1061885"/>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1" fmla="*/ 0 w 9717932"/>
              <a:gd name="connsiteY0-2" fmla="*/ 0 h 797668"/>
              <a:gd name="connsiteX1-3" fmla="*/ 9717932 w 9717932"/>
              <a:gd name="connsiteY1-4" fmla="*/ 0 h 797668"/>
              <a:gd name="connsiteX2-5" fmla="*/ 9717932 w 9717932"/>
              <a:gd name="connsiteY2-6" fmla="*/ 797668 h 797668"/>
              <a:gd name="connsiteX3-7" fmla="*/ 0 w 9717932"/>
              <a:gd name="connsiteY3-8" fmla="*/ 797668 h 797668"/>
              <a:gd name="connsiteX4-9" fmla="*/ 0 w 9717932"/>
              <a:gd name="connsiteY4-10" fmla="*/ 0 h 797668"/>
              <a:gd name="connsiteX0-11" fmla="*/ 0 w 9717932"/>
              <a:gd name="connsiteY0-12" fmla="*/ 0 h 797668"/>
              <a:gd name="connsiteX1-13" fmla="*/ 9717932 w 9717932"/>
              <a:gd name="connsiteY1-14" fmla="*/ 0 h 797668"/>
              <a:gd name="connsiteX2-15" fmla="*/ 9717932 w 9717932"/>
              <a:gd name="connsiteY2-16" fmla="*/ 797668 h 797668"/>
              <a:gd name="connsiteX3-17" fmla="*/ 0 w 9717932"/>
              <a:gd name="connsiteY3-18" fmla="*/ 797668 h 797668"/>
              <a:gd name="connsiteX4-19" fmla="*/ 0 w 9717932"/>
              <a:gd name="connsiteY4-20" fmla="*/ 0 h 797668"/>
              <a:gd name="connsiteX0-21" fmla="*/ 0 w 9717932"/>
              <a:gd name="connsiteY0-22" fmla="*/ 0 h 943583"/>
              <a:gd name="connsiteX1-23" fmla="*/ 9717932 w 9717932"/>
              <a:gd name="connsiteY1-24" fmla="*/ 0 h 943583"/>
              <a:gd name="connsiteX2-25" fmla="*/ 9717932 w 9717932"/>
              <a:gd name="connsiteY2-26" fmla="*/ 943583 h 943583"/>
              <a:gd name="connsiteX3-27" fmla="*/ 0 w 9717932"/>
              <a:gd name="connsiteY3-28" fmla="*/ 797668 h 943583"/>
              <a:gd name="connsiteX4-29" fmla="*/ 0 w 9717932"/>
              <a:gd name="connsiteY4-30" fmla="*/ 0 h 943583"/>
              <a:gd name="connsiteX0-31" fmla="*/ 0 w 9717932"/>
              <a:gd name="connsiteY0-32" fmla="*/ 0 h 962669"/>
              <a:gd name="connsiteX1-33" fmla="*/ 9717932 w 9717932"/>
              <a:gd name="connsiteY1-34" fmla="*/ 0 h 962669"/>
              <a:gd name="connsiteX2-35" fmla="*/ 9717932 w 9717932"/>
              <a:gd name="connsiteY2-36" fmla="*/ 943583 h 962669"/>
              <a:gd name="connsiteX3-37" fmla="*/ 0 w 9717932"/>
              <a:gd name="connsiteY3-38" fmla="*/ 797668 h 962669"/>
              <a:gd name="connsiteX4-39" fmla="*/ 0 w 9717932"/>
              <a:gd name="connsiteY4-40" fmla="*/ 0 h 9626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653702" y="826851"/>
            <a:ext cx="9221821" cy="1600438"/>
          </a:xfrm>
          <a:prstGeom prst="rect">
            <a:avLst/>
          </a:prstGeom>
          <a:noFill/>
        </p:spPr>
        <p:txBody>
          <a:bodyPr wrap="square" rtlCol="0">
            <a:spAutoFit/>
          </a:bodyPr>
          <a:lstStyle/>
          <a:p>
            <a:pPr algn="ctr"/>
            <a:r>
              <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endParaRPr lang="en-US" sz="40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a:p>
            <a:pPr algn="ctr"/>
            <a:r>
              <a:rPr lang="en-US" sz="4000" b="1" spc="50" dirty="0">
                <a:ln w="0"/>
                <a:solidFill>
                  <a:srgbClr val="00B0F0"/>
                </a:solidFill>
                <a:effectLst>
                  <a:innerShdw blurRad="63500" dist="50800" dir="13500000">
                    <a:srgbClr val="000000">
                      <a:alpha val="50000"/>
                    </a:srgbClr>
                  </a:innerShdw>
                </a:effectLst>
                <a:latin typeface="Bookman Old Style" panose="02050604050505020204" pitchFamily="18" charset="0"/>
              </a:rPr>
              <a:t>Used Car Price Prediction</a:t>
            </a:r>
            <a:endParaRPr lang="en-IN" sz="4000" b="1" spc="50" dirty="0">
              <a:ln w="0"/>
              <a:solidFill>
                <a:srgbClr val="00B0F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p:cNvSpPr txBox="1"/>
          <p:nvPr/>
        </p:nvSpPr>
        <p:spPr>
          <a:xfrm>
            <a:off x="4350385" y="6031230"/>
            <a:ext cx="5902960" cy="52197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a:t>
            </a:r>
            <a:r>
              <a:rPr lang="en-IN" alt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Ravisankar P K</a:t>
            </a:r>
            <a:endParaRPr lang="en-IN" alt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6" name="Picture 2" descr="C:\Users\RAVISANKAR P K\Pictures\maxresdefault.jpgmaxresdefault"/>
          <p:cNvPicPr>
            <a:picLocks noChangeAspect="1" noChangeArrowheads="1"/>
          </p:cNvPicPr>
          <p:nvPr/>
        </p:nvPicPr>
        <p:blipFill>
          <a:blip r:embed="rId1"/>
          <a:srcRect/>
          <a:stretch>
            <a:fillRect/>
          </a:stretch>
        </p:blipFill>
        <p:spPr bwMode="auto">
          <a:xfrm>
            <a:off x="3431858" y="2917190"/>
            <a:ext cx="4408170" cy="247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490" y="83976"/>
            <a:ext cx="11066106"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a:t>
            </a:r>
            <a:r>
              <a:rPr lang="en-IN" sz="1800" dirty="0" err="1">
                <a:solidFill>
                  <a:srgbClr val="000000"/>
                </a:solidFill>
                <a:effectLst/>
                <a:latin typeface="Century" panose="02040604050505020304" pitchFamily="18" charset="0"/>
                <a:ea typeface="Calibri" panose="020F0502020204030204" pitchFamily="34" charset="0"/>
              </a:rPr>
              <a:t>Manufacturing_year</a:t>
            </a:r>
            <a:r>
              <a:rPr lang="en-IN" sz="1800" dirty="0">
                <a:solidFill>
                  <a:srgbClr val="000000"/>
                </a:solidFill>
                <a:effectLst/>
                <a:latin typeface="Century" panose="02040604050505020304" pitchFamily="18" charset="0"/>
                <a:ea typeface="Calibri" panose="020F0502020204030204" pitchFamily="34" charset="0"/>
              </a:rPr>
              <a:t> from the column </a:t>
            </a:r>
            <a:r>
              <a:rPr lang="en-IN" sz="1800" dirty="0" err="1">
                <a:solidFill>
                  <a:srgbClr val="000000"/>
                </a:solidFill>
                <a:effectLst/>
                <a:latin typeface="Century" panose="02040604050505020304" pitchFamily="18" charset="0"/>
                <a:ea typeface="Calibri" panose="020F0502020204030204" pitchFamily="34" charset="0"/>
              </a:rPr>
              <a:t>Car_Name</a:t>
            </a:r>
            <a:r>
              <a:rPr lang="en-IN" sz="1800" dirty="0">
                <a:solidFill>
                  <a:srgbClr val="000000"/>
                </a:solidFill>
                <a:effectLst/>
                <a:latin typeface="Century" panose="02040604050505020304" pitchFamily="18" charset="0"/>
                <a:ea typeface="Calibri" panose="020F0502020204030204" pitchFamily="34" charset="0"/>
              </a:rPr>
              <a:t> 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endParaRPr lang="en-IN" sz="1800" dirty="0">
              <a:solidFill>
                <a:srgbClr val="000000"/>
              </a:solidFill>
              <a:effectLst/>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endParaRPr lang="en-IN" sz="1800" dirty="0">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solidFill>
                  <a:srgbClr val="000000"/>
                </a:solidFill>
                <a:effectLst/>
                <a:latin typeface="Century" panose="02040604050505020304" pitchFamily="18" charset="0"/>
                <a:ea typeface="Times New Roman" panose="02020603050405020304" pitchFamily="18" charset="0"/>
              </a:rPr>
              <a:t>Zscore</a:t>
            </a:r>
            <a:r>
              <a:rPr lang="en-IN" sz="1800" dirty="0">
                <a:solidFill>
                  <a:srgbClr val="000000"/>
                </a:solidFill>
                <a:effectLst/>
                <a:latin typeface="Century" panose="02040604050505020304" pitchFamily="18" charset="0"/>
                <a:ea typeface="Times New Roman" panose="02020603050405020304" pitchFamily="18" charset="0"/>
              </a:rPr>
              <a:t>.</a:t>
            </a:r>
            <a:endParaRPr lang="en-IN" sz="1800" dirty="0">
              <a:solidFill>
                <a:srgbClr val="000000"/>
              </a:solidFill>
              <a:effectLst/>
              <a:latin typeface="Century" panose="02040604050505020304" pitchFamily="18" charset="0"/>
              <a:ea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endPar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959748" y="897618"/>
            <a:ext cx="5731510" cy="5699125"/>
          </a:xfrm>
          <a:prstGeom prst="rect">
            <a:avLst/>
          </a:prstGeom>
          <a:noFill/>
          <a:ln>
            <a:noFill/>
          </a:ln>
        </p:spPr>
      </p:pic>
      <p:sp>
        <p:nvSpPr>
          <p:cNvPr id="9" name="TextBox 8"/>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Car_age</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endParaRPr lang="en-US" b="0" i="0" dirty="0">
              <a:effectLst/>
              <a:latin typeface="Century" panose="02040604050505020304" pitchFamily="18" charset="0"/>
            </a:endParaRP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247" y="811450"/>
            <a:ext cx="6043223" cy="5958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586672"/>
            <a:ext cx="6624735" cy="43853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endParaRPr lang="en-US" b="0" i="0" dirty="0">
              <a:effectLst/>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735" y="772128"/>
            <a:ext cx="5567265" cy="3179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endParaRPr lang="en-US" dirty="0">
              <a:latin typeface="Century" panose="02040604050505020304" pitchFamily="18" charset="0"/>
            </a:endParaRP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r>
              <a:rPr lang="en-US" dirty="0">
                <a:latin typeface="Century" panose="02040604050505020304" pitchFamily="18" charset="0"/>
              </a:rPr>
              <a:t> </a:t>
            </a:r>
            <a:endParaRPr lang="en-IN" dirty="0">
              <a:latin typeface="Century" panose="0204060405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endParaRPr lang="en-IN" sz="1800" dirty="0">
              <a:effectLst/>
              <a:latin typeface="Georgia" panose="02040502050405020303" pitchFamily="18" charset="0"/>
              <a:ea typeface="Calibri" panose="020F0502020204030204" pitchFamily="34"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endParaRPr lang="en-US" sz="3000" u="sng" dirty="0">
              <a:solidFill>
                <a:schemeClr val="accent6">
                  <a:lumMod val="75000"/>
                </a:schemeClr>
              </a:solidFill>
              <a:latin typeface="Bookman Old Style" panose="02050604050505020204" pitchFamily="18" charset="0"/>
            </a:endParaRPr>
          </a:p>
        </p:txBody>
      </p:sp>
      <p:sp>
        <p:nvSpPr>
          <p:cNvPr id="5" name="TextBox 4"/>
          <p:cNvSpPr txBox="1"/>
          <p:nvPr/>
        </p:nvSpPr>
        <p:spPr>
          <a:xfrm>
            <a:off x="0" y="553999"/>
            <a:ext cx="12268200" cy="979805"/>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“Gradient Boosting Regressor” having least difference compared to other models. So, we  concluded that “</a:t>
            </a:r>
            <a:r>
              <a:rPr lang="en-IN"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sym typeface="+mn-ea"/>
              </a:rPr>
              <a:t>Gradient Boosting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p:cNvSpPr/>
          <p:nvPr/>
        </p:nvSpPr>
        <p:spPr>
          <a:xfrm>
            <a:off x="1307465" y="1675130"/>
            <a:ext cx="8921115" cy="4779645"/>
          </a:xfrm>
          <a:prstGeom prst="flowChartAlternateProcess">
            <a:avLst/>
          </a:prstGeom>
          <a:blipFill rotWithShape="1">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thebest parameters of Extreme Gradient Boosting Regressor (XGB Regressor).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91540" y="1912620"/>
            <a:ext cx="3582670" cy="2468880"/>
          </a:xfrm>
          <a:prstGeom prst="rect">
            <a:avLst/>
          </a:prstGeom>
          <a:noFill/>
          <a:ln>
            <a:noFill/>
          </a:ln>
        </p:spPr>
      </p:pic>
      <p:sp>
        <p:nvSpPr>
          <p:cNvPr id="14" name="Flowchart: Alternate Process 13"/>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Gradient Boosting Algorith by using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GridSearchCV</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the R2 score of the model has been increased after hyperparameter tuning and received the R2 score as 94.50%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endParaRPr lang="en-IN" sz="1800" dirty="0">
              <a:effectLst/>
              <a:latin typeface="Century" panose="02040604050505020304" pitchFamily="18" charset="0"/>
              <a:ea typeface="Calibri" panose="020F0502020204030204" pitchFamily="34" charset="0"/>
            </a:endParaRP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endParaRPr lang="en-US" sz="1800" dirty="0">
              <a:effectLst/>
              <a:latin typeface="Century" panose="02040604050505020304" pitchFamily="18" charset="0"/>
              <a:ea typeface="Calibri" panose="020F0502020204030204" pitchFamily="34" charset="0"/>
            </a:endParaRP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8081" y="902438"/>
            <a:ext cx="5731510" cy="3299460"/>
          </a:xfrm>
          <a:prstGeom prst="rect">
            <a:avLst/>
          </a:prstGeom>
          <a:noFill/>
          <a:ln>
            <a:noFill/>
          </a:ln>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81" y="4201898"/>
            <a:ext cx="5731510" cy="1501140"/>
          </a:xfrm>
          <a:prstGeom prst="rect">
            <a:avLst/>
          </a:prstGeom>
          <a:noFill/>
          <a:ln>
            <a:no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59591" y="748551"/>
            <a:ext cx="5731510" cy="25831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8" y="1"/>
            <a:ext cx="10914433"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p:cNvSpPr txBox="1"/>
          <p:nvPr/>
        </p:nvSpPr>
        <p:spPr>
          <a:xfrm>
            <a:off x="0" y="477521"/>
            <a:ext cx="12192000" cy="6462395"/>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endParaRPr lang="en-US"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1"/>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a:t>
            </a:r>
            <a:r>
              <a:rPr lang="en-IN" altLang="en-US" b="0" i="0" dirty="0">
                <a:solidFill>
                  <a:srgbClr val="000000"/>
                </a:solidFill>
                <a:effectLst/>
                <a:latin typeface="Century" panose="02040604050505020304" pitchFamily="18" charset="0"/>
              </a:rPr>
              <a:t>5690</a:t>
            </a:r>
            <a:r>
              <a:rPr lang="en-US" b="0" i="0" dirty="0">
                <a:solidFill>
                  <a:srgbClr val="000000"/>
                </a:solidFill>
                <a:effectLst/>
                <a:latin typeface="Century" panose="02040604050505020304" pitchFamily="18" charset="0"/>
              </a:rPr>
              <a:t> of data which contained the selling price of the used cars and other related features. Then, the scrapped data was saved in a excel file so that we can use further and analyze the data.</a:t>
            </a:r>
            <a:endParaRPr lang="en-US"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endParaRPr lang="en-US"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endParaRPr lang="en-US"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R2 score after tuning.</a:t>
            </a:r>
            <a:endParaRPr lang="en-US" b="0" i="0" dirty="0">
              <a:solidFill>
                <a:srgbClr val="000000"/>
              </a:solidFill>
              <a:effectLst/>
              <a:latin typeface="Century" panose="02040604050505020304"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6">
                    <a:lumMod val="75000"/>
                  </a:schemeClr>
                </a:solidFill>
                <a:effectLst>
                  <a:reflection blurRad="6350" stA="53000" endA="300" endPos="35500" dir="5400000" sy="-90000" algn="bl" rotWithShape="0"/>
                </a:effectLst>
                <a:latin typeface="Monotype Corsiva" panose="03010101010201010101" pitchFamily="66" charset="0"/>
              </a:rPr>
              <a:t>Thank You</a:t>
            </a:r>
            <a:endParaRPr lang="en-US" sz="15000" dirty="0">
              <a:ln w="0"/>
              <a:solidFill>
                <a:schemeClr val="accent6">
                  <a:lumMod val="75000"/>
                </a:schemeClr>
              </a:solidFill>
              <a:effectLst>
                <a:reflection blurRad="6350" stA="53000" endA="300" endPos="35500" dir="5400000" sy="-90000" algn="bl" rotWithShape="0"/>
              </a:effectLst>
              <a:latin typeface="Monotype Corsiva" panose="03010101010201010101"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1" y="38910"/>
            <a:ext cx="11118715"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Introduction</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endParaRPr lang="en-US" sz="1800" dirty="0"/>
          </a:p>
        </p:txBody>
      </p:sp>
      <p:pic>
        <p:nvPicPr>
          <p:cNvPr id="2050" name="Picture 2" descr="C:\Users\RAVISANKAR P K\Pictures\2998d5e95bbe0b1ce16b01b207d66a48.jpg2998d5e95bbe0b1ce16b01b207d66a48"/>
          <p:cNvPicPr>
            <a:picLocks noChangeAspect="1" noChangeArrowheads="1"/>
          </p:cNvPicPr>
          <p:nvPr/>
        </p:nvPicPr>
        <p:blipFill>
          <a:blip r:embed="rId1"/>
          <a:srcRect/>
          <a:stretch>
            <a:fillRect/>
          </a:stretch>
        </p:blipFill>
        <p:spPr bwMode="auto">
          <a:xfrm>
            <a:off x="7461115" y="1535538"/>
            <a:ext cx="4484451" cy="4484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Understanding</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97159" y="1527243"/>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074" name="Picture 2" descr="C:\Users\RAVISANKAR P K\Pictures\R.jpgR"/>
          <p:cNvPicPr>
            <a:picLocks noChangeAspect="1" noChangeArrowheads="1"/>
          </p:cNvPicPr>
          <p:nvPr/>
        </p:nvPicPr>
        <p:blipFill>
          <a:blip r:embed="rId1"/>
          <a:srcRect/>
          <a:stretch>
            <a:fillRect/>
          </a:stretch>
        </p:blipFill>
        <p:spPr bwMode="auto">
          <a:xfrm>
            <a:off x="7969892" y="2389519"/>
            <a:ext cx="3646720" cy="2049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671804" y="1215003"/>
            <a:ext cx="6867331" cy="5355312"/>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endParaRPr lang="en-US" b="0" i="0" dirty="0">
              <a:effectLst/>
              <a:latin typeface="Century" panose="02040604050505020304" pitchFamily="18" charset="0"/>
            </a:endParaRP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endParaRPr lang="en-US" b="0" i="0" dirty="0">
              <a:effectLst/>
              <a:latin typeface="Century" panose="02040604050505020304" pitchFamily="18" charset="0"/>
            </a:endParaRP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endParaRPr lang="en-US" b="0" i="0" dirty="0">
              <a:effectLst/>
              <a:latin typeface="Century" panose="02040604050505020304" pitchFamily="18" charset="0"/>
            </a:endParaRP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645940" y="1605064"/>
            <a:ext cx="4367720" cy="39105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64480" y="1168399"/>
            <a:ext cx="6827520" cy="4552118"/>
          </a:xfrm>
          <a:prstGeom prst="rect">
            <a:avLst/>
          </a:prstGeom>
        </p:spPr>
      </p:pic>
      <p:sp>
        <p:nvSpPr>
          <p:cNvPr id="8" name="TextBox 7"/>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Used Cars Have The Features That You Want</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Lower Insurance Rates</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Good Condition</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Falling Registration Fees</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Depreciation Advantages</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Vehicle History Reports Make Used Purchases Less Risky</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Used Cars Have Rich Aftermarket Communities</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The Ideal Starting Partner</a:t>
            </a:r>
            <a:endParaRPr lang="en-US" dirty="0">
              <a:latin typeface="Century" panose="02040604050505020304" pitchFamily="18" charset="0"/>
            </a:endParaRPr>
          </a:p>
          <a:p>
            <a:pPr marL="342900" indent="-342900">
              <a:buAutoNum type="arabicPeriod"/>
            </a:pPr>
            <a:r>
              <a:rPr lang="en-US" dirty="0">
                <a:latin typeface="Century" panose="02040604050505020304" pitchFamily="18" charset="0"/>
              </a:rPr>
              <a:t>Used Cars Are Just As Capable As New Cars</a:t>
            </a:r>
            <a:endParaRPr lang="en-US" dirty="0">
              <a:latin typeface="Century" panose="02040604050505020304" pitchFamily="18" charset="0"/>
            </a:endParaRPr>
          </a:p>
          <a:p>
            <a:endParaRPr lang="en-IN" dirty="0">
              <a:latin typeface="Century" panose="0204060405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endParaRPr lang="en-US" b="0" i="0" dirty="0">
              <a:effectLst/>
              <a:latin typeface="Century" panose="02040604050505020304" pitchFamily="18" charset="0"/>
            </a:endParaRPr>
          </a:p>
        </p:txBody>
      </p:sp>
      <p:pic>
        <p:nvPicPr>
          <p:cNvPr id="1026" name="Picture 2" descr="Purchase Used Cars in Hollywood F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endParaRPr lang="en-US" b="0" i="0" dirty="0">
              <a:effectLst/>
              <a:latin typeface="Century" panose="02040604050505020304" pitchFamily="18" charset="0"/>
            </a:endParaRP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Flowchart: Alternate Process 36"/>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17096</Words>
  <Application>WPS Presentation</Application>
  <PresentationFormat>Widescreen</PresentationFormat>
  <Paragraphs>207</Paragraphs>
  <Slides>21</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Bookman Old Style</vt:lpstr>
      <vt:lpstr>Century</vt:lpstr>
      <vt:lpstr>Microsoft Sans Serif</vt:lpstr>
      <vt:lpstr>Calibri</vt:lpstr>
      <vt:lpstr>Times New Roman</vt:lpstr>
      <vt:lpstr>Microsoft YaHei</vt:lpstr>
      <vt:lpstr>Arial Unicode MS</vt:lpstr>
      <vt:lpstr>Calibri Light</vt:lpstr>
      <vt:lpstr>Helvetica Neue</vt:lpstr>
      <vt:lpstr>Georgia</vt:lpstr>
      <vt:lpstr>Symbol</vt:lpstr>
      <vt:lpstr>Monotype Corsiva</vt:lpstr>
      <vt:lpstr>1_Art_mountaineering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RAVISANKAR P K</cp:lastModifiedBy>
  <cp:revision>95</cp:revision>
  <dcterms:created xsi:type="dcterms:W3CDTF">2021-10-24T08:35:00Z</dcterms:created>
  <dcterms:modified xsi:type="dcterms:W3CDTF">2022-09-01T17:36:19Z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6C731A0EEA1240129F6D11372C487D81</vt:lpwstr>
  </property>
  <property fmtid="{D5CDD505-2E9C-101B-9397-08002B2CF9AE}" pid="3" name="KSOProductBuildVer">
    <vt:lpwstr>1033-11.2.0.11210</vt:lpwstr>
  </property>
</Properties>
</file>