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28" r:id="rId1"/>
  </p:sldMasterIdLst>
  <p:notesMasterIdLst>
    <p:notesMasterId r:id="rId7"/>
  </p:notesMasterIdLst>
  <p:sldIdLst>
    <p:sldId id="259" r:id="rId2"/>
    <p:sldId id="268" r:id="rId3"/>
    <p:sldId id="269" r:id="rId4"/>
    <p:sldId id="272" r:id="rId5"/>
    <p:sldId id="271" r:id="rId6"/>
  </p:sldIdLst>
  <p:sldSz cx="38520688" cy="41400413"/>
  <p:notesSz cx="6858000" cy="9144000"/>
  <p:embeddedFontLst>
    <p:embeddedFont>
      <p:font typeface="Cambria Math" panose="02040503050406030204" pitchFamily="18" charset="0"/>
      <p:regular r:id="rId8"/>
    </p:embeddedFont>
    <p:embeddedFont>
      <p:font typeface="Century Gothic" panose="020B0502020202020204" pitchFamily="34" charset="0"/>
      <p:regular r:id="rId9"/>
      <p:bold r:id="rId10"/>
      <p:italic r:id="rId11"/>
      <p:boldItalic r:id="rId12"/>
    </p:embeddedFont>
    <p:embeddedFont>
      <p:font typeface="Wingdings 3" pitchFamily="2" charset="2"/>
      <p:regular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22DB460-6557-9C45-91A2-D1DD8E1F7EBD}">
          <p14:sldIdLst>
            <p14:sldId id="259"/>
            <p14:sldId id="268"/>
            <p14:sldId id="269"/>
            <p14:sldId id="272"/>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1F2068-273E-4A72-8B6A-8DA3D240534C}">
  <a:tblStyle styleId="{F51F2068-273E-4A72-8B6A-8DA3D24053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7"/>
    <p:restoredTop sz="94710"/>
  </p:normalViewPr>
  <p:slideViewPr>
    <p:cSldViewPr snapToGrid="0">
      <p:cViewPr>
        <p:scale>
          <a:sx n="22" d="100"/>
          <a:sy n="22" d="100"/>
        </p:scale>
        <p:origin x="2096" y="616"/>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835150" y="685800"/>
            <a:ext cx="3187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86"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5150" y="685800"/>
            <a:ext cx="31877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9586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1835150" y="685800"/>
            <a:ext cx="3187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433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1835150" y="685800"/>
            <a:ext cx="3187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1954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1835150" y="685800"/>
            <a:ext cx="3187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9238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1835150" y="685800"/>
            <a:ext cx="3187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921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50037" y="8740096"/>
            <a:ext cx="27891978" cy="20100033"/>
          </a:xfrm>
        </p:spPr>
        <p:txBody>
          <a:bodyPr anchor="b"/>
          <a:lstStyle>
            <a:lvl1pPr>
              <a:defRPr sz="30331"/>
            </a:lvl1pPr>
          </a:lstStyle>
          <a:p>
            <a:r>
              <a:rPr lang="en-US"/>
              <a:t>Click to edit Master title style</a:t>
            </a:r>
            <a:endParaRPr lang="en-US" dirty="0"/>
          </a:p>
        </p:txBody>
      </p:sp>
      <p:sp>
        <p:nvSpPr>
          <p:cNvPr id="3" name="Subtitle 2"/>
          <p:cNvSpPr>
            <a:spLocks noGrp="1"/>
          </p:cNvSpPr>
          <p:nvPr>
            <p:ph type="subTitle" idx="1"/>
          </p:nvPr>
        </p:nvSpPr>
        <p:spPr>
          <a:xfrm>
            <a:off x="3650037" y="28840115"/>
            <a:ext cx="27891978" cy="5200225"/>
          </a:xfrm>
        </p:spPr>
        <p:txBody>
          <a:bodyPr anchor="t"/>
          <a:lstStyle>
            <a:lvl1pPr marL="0" indent="0" algn="l">
              <a:buNone/>
              <a:defRPr cap="all">
                <a:solidFill>
                  <a:schemeClr val="bg2">
                    <a:lumMod val="40000"/>
                    <a:lumOff val="60000"/>
                  </a:schemeClr>
                </a:solidFill>
              </a:defRPr>
            </a:lvl1pPr>
            <a:lvl2pPr marL="1926046" indent="0" algn="ctr">
              <a:buNone/>
              <a:defRPr>
                <a:solidFill>
                  <a:schemeClr val="tx1">
                    <a:tint val="75000"/>
                  </a:schemeClr>
                </a:solidFill>
              </a:defRPr>
            </a:lvl2pPr>
            <a:lvl3pPr marL="3852093" indent="0" algn="ctr">
              <a:buNone/>
              <a:defRPr>
                <a:solidFill>
                  <a:schemeClr val="tx1">
                    <a:tint val="75000"/>
                  </a:schemeClr>
                </a:solidFill>
              </a:defRPr>
            </a:lvl3pPr>
            <a:lvl4pPr marL="5778139" indent="0" algn="ctr">
              <a:buNone/>
              <a:defRPr>
                <a:solidFill>
                  <a:schemeClr val="tx1">
                    <a:tint val="75000"/>
                  </a:schemeClr>
                </a:solidFill>
              </a:defRPr>
            </a:lvl4pPr>
            <a:lvl5pPr marL="7704186" indent="0" algn="ctr">
              <a:buNone/>
              <a:defRPr>
                <a:solidFill>
                  <a:schemeClr val="tx1">
                    <a:tint val="75000"/>
                  </a:schemeClr>
                </a:solidFill>
              </a:defRPr>
            </a:lvl5pPr>
            <a:lvl6pPr marL="9630232" indent="0" algn="ctr">
              <a:buNone/>
              <a:defRPr>
                <a:solidFill>
                  <a:schemeClr val="tx1">
                    <a:tint val="75000"/>
                  </a:schemeClr>
                </a:solidFill>
              </a:defRPr>
            </a:lvl6pPr>
            <a:lvl7pPr marL="11556279" indent="0" algn="ctr">
              <a:buNone/>
              <a:defRPr>
                <a:solidFill>
                  <a:schemeClr val="tx1">
                    <a:tint val="75000"/>
                  </a:schemeClr>
                </a:solidFill>
              </a:defRPr>
            </a:lvl7pPr>
            <a:lvl8pPr marL="13482325" indent="0" algn="ctr">
              <a:buNone/>
              <a:defRPr>
                <a:solidFill>
                  <a:schemeClr val="tx1">
                    <a:tint val="75000"/>
                  </a:schemeClr>
                </a:solidFill>
              </a:defRPr>
            </a:lvl8pPr>
            <a:lvl9pPr marL="154083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4942930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0044" y="28980211"/>
            <a:ext cx="27891973" cy="3421287"/>
          </a:xfrm>
        </p:spPr>
        <p:txBody>
          <a:bodyPr anchor="b">
            <a:normAutofit/>
          </a:bodyPr>
          <a:lstStyle>
            <a:lvl1pPr algn="l">
              <a:defRPr sz="1011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0037" y="4140041"/>
            <a:ext cx="27891978" cy="2197799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740"/>
            </a:lvl1pPr>
            <a:lvl2pPr marL="1926046" indent="0">
              <a:buNone/>
              <a:defRPr sz="6740"/>
            </a:lvl2pPr>
            <a:lvl3pPr marL="3852093" indent="0">
              <a:buNone/>
              <a:defRPr sz="6740"/>
            </a:lvl3pPr>
            <a:lvl4pPr marL="5778139" indent="0">
              <a:buNone/>
              <a:defRPr sz="6740"/>
            </a:lvl4pPr>
            <a:lvl5pPr marL="7704186" indent="0">
              <a:buNone/>
              <a:defRPr sz="6740"/>
            </a:lvl5pPr>
            <a:lvl6pPr marL="9630232" indent="0">
              <a:buNone/>
              <a:defRPr sz="6740"/>
            </a:lvl6pPr>
            <a:lvl7pPr marL="11556279" indent="0">
              <a:buNone/>
              <a:defRPr sz="6740"/>
            </a:lvl7pPr>
            <a:lvl8pPr marL="13482325" indent="0">
              <a:buNone/>
              <a:defRPr sz="6740"/>
            </a:lvl8pPr>
            <a:lvl9pPr marL="15408372" indent="0">
              <a:buNone/>
              <a:defRPr sz="6740"/>
            </a:lvl9pPr>
          </a:lstStyle>
          <a:p>
            <a:r>
              <a:rPr lang="en-US"/>
              <a:t>Click icon to add picture</a:t>
            </a:r>
            <a:endParaRPr lang="en-US" dirty="0"/>
          </a:p>
        </p:txBody>
      </p:sp>
      <p:sp>
        <p:nvSpPr>
          <p:cNvPr id="4" name="Text Placeholder 3"/>
          <p:cNvSpPr>
            <a:spLocks noGrp="1"/>
          </p:cNvSpPr>
          <p:nvPr>
            <p:ph type="body" sz="half" idx="2"/>
          </p:nvPr>
        </p:nvSpPr>
        <p:spPr>
          <a:xfrm>
            <a:off x="3650042" y="32401498"/>
            <a:ext cx="27891969" cy="2980443"/>
          </a:xfrm>
        </p:spPr>
        <p:txBody>
          <a:bodyPr>
            <a:normAutofit/>
          </a:bodyPr>
          <a:lstStyle>
            <a:lvl1pPr marL="0" indent="0">
              <a:buNone/>
              <a:defRPr sz="5055"/>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648915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650037" y="8740087"/>
            <a:ext cx="27891978" cy="11960119"/>
          </a:xfrm>
        </p:spPr>
        <p:txBody>
          <a:bodyPr/>
          <a:lstStyle>
            <a:lvl1pPr>
              <a:defRPr sz="20221"/>
            </a:lvl1pPr>
          </a:lstStyle>
          <a:p>
            <a:r>
              <a:rPr lang="en-US"/>
              <a:t>Click to edit Master title style</a:t>
            </a:r>
            <a:endParaRPr lang="en-US" dirty="0"/>
          </a:p>
        </p:txBody>
      </p:sp>
      <p:sp>
        <p:nvSpPr>
          <p:cNvPr id="8" name="Text Placeholder 3"/>
          <p:cNvSpPr>
            <a:spLocks noGrp="1"/>
          </p:cNvSpPr>
          <p:nvPr>
            <p:ph type="body" sz="half" idx="2"/>
          </p:nvPr>
        </p:nvSpPr>
        <p:spPr>
          <a:xfrm>
            <a:off x="3650037" y="22080220"/>
            <a:ext cx="27891978" cy="14260142"/>
          </a:xfrm>
        </p:spPr>
        <p:txBody>
          <a:bodyPr anchor="ctr">
            <a:normAutofit/>
          </a:bodyPr>
          <a:lstStyle>
            <a:lvl1pPr marL="0" indent="0">
              <a:buNone/>
              <a:defRPr sz="7583"/>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1118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6893" y="8740087"/>
            <a:ext cx="25280461" cy="14025757"/>
          </a:xfrm>
        </p:spPr>
        <p:txBody>
          <a:bodyPr/>
          <a:lstStyle>
            <a:lvl1pPr>
              <a:defRPr sz="20221"/>
            </a:lvl1pPr>
          </a:lstStyle>
          <a:p>
            <a:r>
              <a:rPr lang="en-US"/>
              <a:t>Click to edit Master title style</a:t>
            </a:r>
            <a:endParaRPr lang="en-US" dirty="0"/>
          </a:p>
        </p:txBody>
      </p:sp>
      <p:sp>
        <p:nvSpPr>
          <p:cNvPr id="11" name="Text Placeholder 3"/>
          <p:cNvSpPr>
            <a:spLocks noGrp="1"/>
          </p:cNvSpPr>
          <p:nvPr>
            <p:ph type="body" sz="half" idx="14"/>
          </p:nvPr>
        </p:nvSpPr>
        <p:spPr>
          <a:xfrm>
            <a:off x="6100699" y="22765844"/>
            <a:ext cx="23006081" cy="2065638"/>
          </a:xfrm>
        </p:spPr>
        <p:txBody>
          <a:bodyPr vert="horz" lIns="91440" tIns="45720" rIns="91440" bIns="45720" rtlCol="0" anchor="t">
            <a:normAutofit/>
          </a:bodyPr>
          <a:lstStyle>
            <a:lvl1pPr marL="0" indent="0">
              <a:buNone/>
              <a:defRPr lang="en-US" sz="5898" b="0" i="0" kern="1200" cap="small" dirty="0">
                <a:solidFill>
                  <a:schemeClr val="bg2">
                    <a:lumMod val="40000"/>
                    <a:lumOff val="60000"/>
                  </a:schemeClr>
                </a:solidFill>
                <a:latin typeface="+mj-lt"/>
                <a:ea typeface="+mj-ea"/>
                <a:cs typeface="+mj-cs"/>
              </a:defRPr>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marL="0" lvl="0" indent="0">
              <a:buNone/>
            </a:pPr>
            <a:r>
              <a:rPr lang="en-US"/>
              <a:t>Click to edit Master text styles</a:t>
            </a:r>
          </a:p>
        </p:txBody>
      </p:sp>
      <p:sp>
        <p:nvSpPr>
          <p:cNvPr id="10" name="Text Placeholder 3"/>
          <p:cNvSpPr>
            <a:spLocks noGrp="1"/>
          </p:cNvSpPr>
          <p:nvPr>
            <p:ph type="body" sz="half" idx="2"/>
          </p:nvPr>
        </p:nvSpPr>
        <p:spPr>
          <a:xfrm>
            <a:off x="3650037" y="26264071"/>
            <a:ext cx="27891978" cy="10120101"/>
          </a:xfrm>
        </p:spPr>
        <p:txBody>
          <a:bodyPr anchor="ctr">
            <a:normAutofit/>
          </a:bodyPr>
          <a:lstStyle>
            <a:lvl1pPr marL="0" indent="0">
              <a:buNone/>
              <a:defRPr sz="7583"/>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12" name="TextBox 11"/>
          <p:cNvSpPr txBox="1"/>
          <p:nvPr/>
        </p:nvSpPr>
        <p:spPr>
          <a:xfrm>
            <a:off x="2838910" y="5863269"/>
            <a:ext cx="2534307" cy="800142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51395" dirty="0"/>
              <a:t>“</a:t>
            </a:r>
          </a:p>
        </p:txBody>
      </p:sp>
      <p:sp>
        <p:nvSpPr>
          <p:cNvPr id="15" name="TextBox 14"/>
          <p:cNvSpPr txBox="1"/>
          <p:nvPr/>
        </p:nvSpPr>
        <p:spPr>
          <a:xfrm>
            <a:off x="29487412" y="15778927"/>
            <a:ext cx="2534307" cy="800142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51395" dirty="0"/>
              <a:t>”</a:t>
            </a:r>
          </a:p>
        </p:txBody>
      </p:sp>
    </p:spTree>
    <p:extLst>
      <p:ext uri="{BB962C8B-B14F-4D97-AF65-F5344CB8AC3E}">
        <p14:creationId xmlns:p14="http://schemas.microsoft.com/office/powerpoint/2010/main" val="28648947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650035" y="18860194"/>
            <a:ext cx="27891982" cy="9979926"/>
          </a:xfrm>
        </p:spPr>
        <p:txBody>
          <a:bodyPr anchor="b"/>
          <a:lstStyle>
            <a:lvl1pPr algn="l">
              <a:defRPr sz="16851" b="0" cap="none"/>
            </a:lvl1pPr>
          </a:lstStyle>
          <a:p>
            <a:r>
              <a:rPr lang="en-US"/>
              <a:t>Click to edit Master title style</a:t>
            </a:r>
            <a:endParaRPr lang="en-US" dirty="0"/>
          </a:p>
        </p:txBody>
      </p:sp>
      <p:sp>
        <p:nvSpPr>
          <p:cNvPr id="3" name="Text Placeholder 2"/>
          <p:cNvSpPr>
            <a:spLocks noGrp="1"/>
          </p:cNvSpPr>
          <p:nvPr>
            <p:ph type="body" idx="1"/>
          </p:nvPr>
        </p:nvSpPr>
        <p:spPr>
          <a:xfrm>
            <a:off x="3650037" y="28840120"/>
            <a:ext cx="27891978" cy="5194068"/>
          </a:xfrm>
        </p:spPr>
        <p:txBody>
          <a:bodyPr anchor="t"/>
          <a:lstStyle>
            <a:lvl1pPr marL="0" indent="0" algn="l">
              <a:buNone/>
              <a:defRPr sz="8425" cap="none">
                <a:solidFill>
                  <a:schemeClr val="bg2">
                    <a:lumMod val="40000"/>
                    <a:lumOff val="60000"/>
                  </a:schemeClr>
                </a:solidFill>
              </a:defRPr>
            </a:lvl1pPr>
            <a:lvl2pPr marL="1926046" indent="0">
              <a:buNone/>
              <a:defRPr sz="7583">
                <a:solidFill>
                  <a:schemeClr val="tx1">
                    <a:tint val="75000"/>
                  </a:schemeClr>
                </a:solidFill>
              </a:defRPr>
            </a:lvl2pPr>
            <a:lvl3pPr marL="3852093" indent="0">
              <a:buNone/>
              <a:defRPr sz="6740">
                <a:solidFill>
                  <a:schemeClr val="tx1">
                    <a:tint val="75000"/>
                  </a:schemeClr>
                </a:solidFill>
              </a:defRPr>
            </a:lvl3pPr>
            <a:lvl4pPr marL="5778139" indent="0">
              <a:buNone/>
              <a:defRPr sz="5898">
                <a:solidFill>
                  <a:schemeClr val="tx1">
                    <a:tint val="75000"/>
                  </a:schemeClr>
                </a:solidFill>
              </a:defRPr>
            </a:lvl4pPr>
            <a:lvl5pPr marL="7704186" indent="0">
              <a:buNone/>
              <a:defRPr sz="5898">
                <a:solidFill>
                  <a:schemeClr val="tx1">
                    <a:tint val="75000"/>
                  </a:schemeClr>
                </a:solidFill>
              </a:defRPr>
            </a:lvl5pPr>
            <a:lvl6pPr marL="9630232" indent="0">
              <a:buNone/>
              <a:defRPr sz="5898">
                <a:solidFill>
                  <a:schemeClr val="tx1">
                    <a:tint val="75000"/>
                  </a:schemeClr>
                </a:solidFill>
              </a:defRPr>
            </a:lvl6pPr>
            <a:lvl7pPr marL="11556279" indent="0">
              <a:buNone/>
              <a:defRPr sz="5898">
                <a:solidFill>
                  <a:schemeClr val="tx1">
                    <a:tint val="75000"/>
                  </a:schemeClr>
                </a:solidFill>
              </a:defRPr>
            </a:lvl7pPr>
            <a:lvl8pPr marL="13482325" indent="0">
              <a:buNone/>
              <a:defRPr sz="5898">
                <a:solidFill>
                  <a:schemeClr val="tx1">
                    <a:tint val="75000"/>
                  </a:schemeClr>
                </a:solidFill>
              </a:defRPr>
            </a:lvl8pPr>
            <a:lvl9pPr marL="15408372" indent="0">
              <a:buNone/>
              <a:defRPr sz="58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597524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93"/>
            </a:lvl1pPr>
          </a:lstStyle>
          <a:p>
            <a:r>
              <a:rPr lang="en-US"/>
              <a:t>Click to edit Master title style</a:t>
            </a:r>
            <a:endParaRPr lang="en-US" dirty="0"/>
          </a:p>
        </p:txBody>
      </p:sp>
      <p:sp>
        <p:nvSpPr>
          <p:cNvPr id="3" name="Text Placeholder 2"/>
          <p:cNvSpPr>
            <a:spLocks noGrp="1"/>
          </p:cNvSpPr>
          <p:nvPr>
            <p:ph type="body" idx="1"/>
          </p:nvPr>
        </p:nvSpPr>
        <p:spPr>
          <a:xfrm>
            <a:off x="2000323" y="11960119"/>
            <a:ext cx="9313063"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16" name="Text Placeholder 3"/>
          <p:cNvSpPr>
            <a:spLocks noGrp="1"/>
          </p:cNvSpPr>
          <p:nvPr>
            <p:ph type="body" sz="half" idx="15"/>
          </p:nvPr>
        </p:nvSpPr>
        <p:spPr>
          <a:xfrm>
            <a:off x="2061999" y="16100161"/>
            <a:ext cx="9251385" cy="21668136"/>
          </a:xfrm>
        </p:spPr>
        <p:txBody>
          <a:bodyPr anchor="t">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5" name="Text Placeholder 4"/>
          <p:cNvSpPr>
            <a:spLocks noGrp="1"/>
          </p:cNvSpPr>
          <p:nvPr>
            <p:ph type="body" sz="quarter" idx="3"/>
          </p:nvPr>
        </p:nvSpPr>
        <p:spPr>
          <a:xfrm>
            <a:off x="12273641" y="11960119"/>
            <a:ext cx="9279484"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19" name="Text Placeholder 3"/>
          <p:cNvSpPr>
            <a:spLocks noGrp="1"/>
          </p:cNvSpPr>
          <p:nvPr>
            <p:ph type="body" sz="half" idx="16"/>
          </p:nvPr>
        </p:nvSpPr>
        <p:spPr>
          <a:xfrm>
            <a:off x="12240287" y="16100161"/>
            <a:ext cx="9312836" cy="21668136"/>
          </a:xfrm>
        </p:spPr>
        <p:txBody>
          <a:bodyPr anchor="t">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14" name="Text Placeholder 4"/>
          <p:cNvSpPr>
            <a:spLocks noGrp="1"/>
          </p:cNvSpPr>
          <p:nvPr>
            <p:ph type="body" sz="quarter" idx="13"/>
          </p:nvPr>
        </p:nvSpPr>
        <p:spPr>
          <a:xfrm>
            <a:off x="22516391" y="11960119"/>
            <a:ext cx="9266441"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20" name="Text Placeholder 3"/>
          <p:cNvSpPr>
            <a:spLocks noGrp="1"/>
          </p:cNvSpPr>
          <p:nvPr>
            <p:ph type="body" sz="half" idx="17"/>
          </p:nvPr>
        </p:nvSpPr>
        <p:spPr>
          <a:xfrm>
            <a:off x="22516391" y="16100161"/>
            <a:ext cx="9266441" cy="21668136"/>
          </a:xfrm>
        </p:spPr>
        <p:txBody>
          <a:bodyPr anchor="t">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cxnSp>
        <p:nvCxnSpPr>
          <p:cNvPr id="17" name="Straight Connector 16"/>
          <p:cNvCxnSpPr/>
          <p:nvPr/>
        </p:nvCxnSpPr>
        <p:spPr>
          <a:xfrm>
            <a:off x="11775830" y="12880128"/>
            <a:ext cx="0" cy="2392023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2002921" y="12880128"/>
            <a:ext cx="0" cy="2394729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759523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93"/>
            </a:lvl1pPr>
          </a:lstStyle>
          <a:p>
            <a:r>
              <a:rPr lang="en-US"/>
              <a:t>Click to edit Master title style</a:t>
            </a:r>
            <a:endParaRPr lang="en-US" dirty="0"/>
          </a:p>
        </p:txBody>
      </p:sp>
      <p:sp>
        <p:nvSpPr>
          <p:cNvPr id="3" name="Text Placeholder 2"/>
          <p:cNvSpPr>
            <a:spLocks noGrp="1"/>
          </p:cNvSpPr>
          <p:nvPr>
            <p:ph type="body" idx="1"/>
          </p:nvPr>
        </p:nvSpPr>
        <p:spPr>
          <a:xfrm>
            <a:off x="2061998" y="25662153"/>
            <a:ext cx="9291524"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29" name="Picture Placeholder 2"/>
          <p:cNvSpPr>
            <a:spLocks noGrp="1" noChangeAspect="1"/>
          </p:cNvSpPr>
          <p:nvPr>
            <p:ph type="pic" idx="15"/>
          </p:nvPr>
        </p:nvSpPr>
        <p:spPr>
          <a:xfrm>
            <a:off x="2061998" y="13340133"/>
            <a:ext cx="9291524" cy="920009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740"/>
            </a:lvl1pPr>
            <a:lvl2pPr marL="1926046" indent="0">
              <a:buNone/>
              <a:defRPr sz="6740"/>
            </a:lvl2pPr>
            <a:lvl3pPr marL="3852093" indent="0">
              <a:buNone/>
              <a:defRPr sz="6740"/>
            </a:lvl3pPr>
            <a:lvl4pPr marL="5778139" indent="0">
              <a:buNone/>
              <a:defRPr sz="6740"/>
            </a:lvl4pPr>
            <a:lvl5pPr marL="7704186" indent="0">
              <a:buNone/>
              <a:defRPr sz="6740"/>
            </a:lvl5pPr>
            <a:lvl6pPr marL="9630232" indent="0">
              <a:buNone/>
              <a:defRPr sz="6740"/>
            </a:lvl6pPr>
            <a:lvl7pPr marL="11556279" indent="0">
              <a:buNone/>
              <a:defRPr sz="6740"/>
            </a:lvl7pPr>
            <a:lvl8pPr marL="13482325" indent="0">
              <a:buNone/>
              <a:defRPr sz="6740"/>
            </a:lvl8pPr>
            <a:lvl9pPr marL="15408372" indent="0">
              <a:buNone/>
              <a:defRPr sz="6740"/>
            </a:lvl9pPr>
          </a:lstStyle>
          <a:p>
            <a:r>
              <a:rPr lang="en-US"/>
              <a:t>Click icon to add picture</a:t>
            </a:r>
            <a:endParaRPr lang="en-US" dirty="0"/>
          </a:p>
        </p:txBody>
      </p:sp>
      <p:sp>
        <p:nvSpPr>
          <p:cNvPr id="22" name="Text Placeholder 3"/>
          <p:cNvSpPr>
            <a:spLocks noGrp="1"/>
          </p:cNvSpPr>
          <p:nvPr>
            <p:ph type="body" sz="half" idx="18"/>
          </p:nvPr>
        </p:nvSpPr>
        <p:spPr>
          <a:xfrm>
            <a:off x="2061998" y="29140944"/>
            <a:ext cx="9291524" cy="3979396"/>
          </a:xfrm>
        </p:spPr>
        <p:txBody>
          <a:bodyPr anchor="t">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5" name="Text Placeholder 4"/>
          <p:cNvSpPr>
            <a:spLocks noGrp="1"/>
          </p:cNvSpPr>
          <p:nvPr>
            <p:ph type="body" sz="quarter" idx="3"/>
          </p:nvPr>
        </p:nvSpPr>
        <p:spPr>
          <a:xfrm>
            <a:off x="12291705" y="25662153"/>
            <a:ext cx="9261420"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30" name="Picture Placeholder 2"/>
          <p:cNvSpPr>
            <a:spLocks noGrp="1" noChangeAspect="1"/>
          </p:cNvSpPr>
          <p:nvPr>
            <p:ph type="pic" idx="21"/>
          </p:nvPr>
        </p:nvSpPr>
        <p:spPr>
          <a:xfrm>
            <a:off x="12291701" y="13340133"/>
            <a:ext cx="9261420" cy="920009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740"/>
            </a:lvl1pPr>
            <a:lvl2pPr marL="1926046" indent="0">
              <a:buNone/>
              <a:defRPr sz="6740"/>
            </a:lvl2pPr>
            <a:lvl3pPr marL="3852093" indent="0">
              <a:buNone/>
              <a:defRPr sz="6740"/>
            </a:lvl3pPr>
            <a:lvl4pPr marL="5778139" indent="0">
              <a:buNone/>
              <a:defRPr sz="6740"/>
            </a:lvl4pPr>
            <a:lvl5pPr marL="7704186" indent="0">
              <a:buNone/>
              <a:defRPr sz="6740"/>
            </a:lvl5pPr>
            <a:lvl6pPr marL="9630232" indent="0">
              <a:buNone/>
              <a:defRPr sz="6740"/>
            </a:lvl6pPr>
            <a:lvl7pPr marL="11556279" indent="0">
              <a:buNone/>
              <a:defRPr sz="6740"/>
            </a:lvl7pPr>
            <a:lvl8pPr marL="13482325" indent="0">
              <a:buNone/>
              <a:defRPr sz="6740"/>
            </a:lvl8pPr>
            <a:lvl9pPr marL="15408372" indent="0">
              <a:buNone/>
              <a:defRPr sz="6740"/>
            </a:lvl9pPr>
          </a:lstStyle>
          <a:p>
            <a:r>
              <a:rPr lang="en-US"/>
              <a:t>Click icon to add picture</a:t>
            </a:r>
            <a:endParaRPr lang="en-US" dirty="0"/>
          </a:p>
        </p:txBody>
      </p:sp>
      <p:sp>
        <p:nvSpPr>
          <p:cNvPr id="23" name="Text Placeholder 3"/>
          <p:cNvSpPr>
            <a:spLocks noGrp="1"/>
          </p:cNvSpPr>
          <p:nvPr>
            <p:ph type="body" sz="half" idx="19"/>
          </p:nvPr>
        </p:nvSpPr>
        <p:spPr>
          <a:xfrm>
            <a:off x="12287426" y="29140937"/>
            <a:ext cx="9273687" cy="3979396"/>
          </a:xfrm>
        </p:spPr>
        <p:txBody>
          <a:bodyPr anchor="t">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14" name="Text Placeholder 4"/>
          <p:cNvSpPr>
            <a:spLocks noGrp="1"/>
          </p:cNvSpPr>
          <p:nvPr>
            <p:ph type="body" sz="quarter" idx="13"/>
          </p:nvPr>
        </p:nvSpPr>
        <p:spPr>
          <a:xfrm>
            <a:off x="22516391" y="25662153"/>
            <a:ext cx="9266441"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31" name="Picture Placeholder 2"/>
          <p:cNvSpPr>
            <a:spLocks noGrp="1" noChangeAspect="1"/>
          </p:cNvSpPr>
          <p:nvPr>
            <p:ph type="pic" idx="22"/>
          </p:nvPr>
        </p:nvSpPr>
        <p:spPr>
          <a:xfrm>
            <a:off x="22516387" y="13340133"/>
            <a:ext cx="9266441" cy="920009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740"/>
            </a:lvl1pPr>
            <a:lvl2pPr marL="1926046" indent="0">
              <a:buNone/>
              <a:defRPr sz="6740"/>
            </a:lvl2pPr>
            <a:lvl3pPr marL="3852093" indent="0">
              <a:buNone/>
              <a:defRPr sz="6740"/>
            </a:lvl3pPr>
            <a:lvl4pPr marL="5778139" indent="0">
              <a:buNone/>
              <a:defRPr sz="6740"/>
            </a:lvl4pPr>
            <a:lvl5pPr marL="7704186" indent="0">
              <a:buNone/>
              <a:defRPr sz="6740"/>
            </a:lvl5pPr>
            <a:lvl6pPr marL="9630232" indent="0">
              <a:buNone/>
              <a:defRPr sz="6740"/>
            </a:lvl6pPr>
            <a:lvl7pPr marL="11556279" indent="0">
              <a:buNone/>
              <a:defRPr sz="6740"/>
            </a:lvl7pPr>
            <a:lvl8pPr marL="13482325" indent="0">
              <a:buNone/>
              <a:defRPr sz="6740"/>
            </a:lvl8pPr>
            <a:lvl9pPr marL="15408372" indent="0">
              <a:buNone/>
              <a:defRPr sz="6740"/>
            </a:lvl9pPr>
          </a:lstStyle>
          <a:p>
            <a:r>
              <a:rPr lang="en-US"/>
              <a:t>Click icon to add picture</a:t>
            </a:r>
            <a:endParaRPr lang="en-US" dirty="0"/>
          </a:p>
        </p:txBody>
      </p:sp>
      <p:sp>
        <p:nvSpPr>
          <p:cNvPr id="24" name="Text Placeholder 3"/>
          <p:cNvSpPr>
            <a:spLocks noGrp="1"/>
          </p:cNvSpPr>
          <p:nvPr>
            <p:ph type="body" sz="half" idx="20"/>
          </p:nvPr>
        </p:nvSpPr>
        <p:spPr>
          <a:xfrm>
            <a:off x="22516001" y="29140925"/>
            <a:ext cx="9278713" cy="3979396"/>
          </a:xfrm>
        </p:spPr>
        <p:txBody>
          <a:bodyPr anchor="t">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cxnSp>
        <p:nvCxnSpPr>
          <p:cNvPr id="19" name="Straight Connector 18"/>
          <p:cNvCxnSpPr/>
          <p:nvPr/>
        </p:nvCxnSpPr>
        <p:spPr>
          <a:xfrm>
            <a:off x="11775830" y="12880128"/>
            <a:ext cx="0" cy="2392023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2002921" y="12880128"/>
            <a:ext cx="0" cy="2394729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48879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4959572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244041" y="2597121"/>
            <a:ext cx="5538794" cy="3517118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2061998" y="4667688"/>
            <a:ext cx="23459588" cy="331006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733197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927318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50044" y="17275735"/>
            <a:ext cx="27891973" cy="11564389"/>
          </a:xfrm>
        </p:spPr>
        <p:txBody>
          <a:bodyPr anchor="b"/>
          <a:lstStyle>
            <a:lvl1pPr algn="l">
              <a:defRPr sz="16851" b="0" cap="none"/>
            </a:lvl1pPr>
          </a:lstStyle>
          <a:p>
            <a:r>
              <a:rPr lang="en-US"/>
              <a:t>Click to edit Master title style</a:t>
            </a:r>
            <a:endParaRPr lang="en-US" dirty="0"/>
          </a:p>
        </p:txBody>
      </p:sp>
      <p:sp>
        <p:nvSpPr>
          <p:cNvPr id="3" name="Text Placeholder 2"/>
          <p:cNvSpPr>
            <a:spLocks noGrp="1"/>
          </p:cNvSpPr>
          <p:nvPr>
            <p:ph type="body" idx="1"/>
          </p:nvPr>
        </p:nvSpPr>
        <p:spPr>
          <a:xfrm>
            <a:off x="3650037" y="28840120"/>
            <a:ext cx="27891978" cy="5194068"/>
          </a:xfrm>
        </p:spPr>
        <p:txBody>
          <a:bodyPr anchor="t"/>
          <a:lstStyle>
            <a:lvl1pPr marL="0" indent="0" algn="l">
              <a:buNone/>
              <a:defRPr sz="8425" cap="all">
                <a:solidFill>
                  <a:schemeClr val="bg2">
                    <a:lumMod val="40000"/>
                    <a:lumOff val="60000"/>
                  </a:schemeClr>
                </a:solidFill>
              </a:defRPr>
            </a:lvl1pPr>
            <a:lvl2pPr marL="1926046" indent="0">
              <a:buNone/>
              <a:defRPr sz="7583">
                <a:solidFill>
                  <a:schemeClr val="tx1">
                    <a:tint val="75000"/>
                  </a:schemeClr>
                </a:solidFill>
              </a:defRPr>
            </a:lvl2pPr>
            <a:lvl3pPr marL="3852093" indent="0">
              <a:buNone/>
              <a:defRPr sz="6740">
                <a:solidFill>
                  <a:schemeClr val="tx1">
                    <a:tint val="75000"/>
                  </a:schemeClr>
                </a:solidFill>
              </a:defRPr>
            </a:lvl3pPr>
            <a:lvl4pPr marL="5778139" indent="0">
              <a:buNone/>
              <a:defRPr sz="5898">
                <a:solidFill>
                  <a:schemeClr val="tx1">
                    <a:tint val="75000"/>
                  </a:schemeClr>
                </a:solidFill>
              </a:defRPr>
            </a:lvl4pPr>
            <a:lvl5pPr marL="7704186" indent="0">
              <a:buNone/>
              <a:defRPr sz="5898">
                <a:solidFill>
                  <a:schemeClr val="tx1">
                    <a:tint val="75000"/>
                  </a:schemeClr>
                </a:solidFill>
              </a:defRPr>
            </a:lvl5pPr>
            <a:lvl6pPr marL="9630232" indent="0">
              <a:buNone/>
              <a:defRPr sz="5898">
                <a:solidFill>
                  <a:schemeClr val="tx1">
                    <a:tint val="75000"/>
                  </a:schemeClr>
                </a:solidFill>
              </a:defRPr>
            </a:lvl6pPr>
            <a:lvl7pPr marL="11556279" indent="0">
              <a:buNone/>
              <a:defRPr sz="5898">
                <a:solidFill>
                  <a:schemeClr val="tx1">
                    <a:tint val="75000"/>
                  </a:schemeClr>
                </a:solidFill>
              </a:defRPr>
            </a:lvl7pPr>
            <a:lvl8pPr marL="13482325" indent="0">
              <a:buNone/>
              <a:defRPr sz="5898">
                <a:solidFill>
                  <a:schemeClr val="tx1">
                    <a:tint val="75000"/>
                  </a:schemeClr>
                </a:solidFill>
              </a:defRPr>
            </a:lvl8pPr>
            <a:lvl9pPr marL="15408372" indent="0">
              <a:buNone/>
              <a:defRPr sz="58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312580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486832" y="12439300"/>
            <a:ext cx="13893874" cy="25329006"/>
          </a:xfrm>
        </p:spPr>
        <p:txBody>
          <a:bodyPr>
            <a:normAutofit/>
          </a:bodyPr>
          <a:lstStyle>
            <a:lvl1pPr>
              <a:defRPr sz="7583"/>
            </a:lvl1pPr>
            <a:lvl2pPr>
              <a:defRPr sz="6740"/>
            </a:lvl2pPr>
            <a:lvl3pPr>
              <a:defRPr sz="5898"/>
            </a:lvl3pPr>
            <a:lvl4pPr>
              <a:defRPr sz="5055"/>
            </a:lvl4pPr>
            <a:lvl5pPr>
              <a:defRPr sz="5055"/>
            </a:lvl5pPr>
            <a:lvl6pPr>
              <a:defRPr sz="5055"/>
            </a:lvl6pPr>
            <a:lvl7pPr>
              <a:defRPr sz="5055"/>
            </a:lvl7pPr>
            <a:lvl8pPr>
              <a:defRPr sz="5055"/>
            </a:lvl8pPr>
            <a:lvl9pPr>
              <a:defRPr sz="50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870059" y="12412237"/>
            <a:ext cx="13893882" cy="25356063"/>
          </a:xfrm>
        </p:spPr>
        <p:txBody>
          <a:bodyPr>
            <a:normAutofit/>
          </a:bodyPr>
          <a:lstStyle>
            <a:lvl1pPr>
              <a:defRPr sz="7583"/>
            </a:lvl1pPr>
            <a:lvl2pPr>
              <a:defRPr sz="6740"/>
            </a:lvl2pPr>
            <a:lvl3pPr>
              <a:defRPr sz="5898"/>
            </a:lvl3pPr>
            <a:lvl4pPr>
              <a:defRPr sz="5055"/>
            </a:lvl4pPr>
            <a:lvl5pPr>
              <a:defRPr sz="5055"/>
            </a:lvl5pPr>
            <a:lvl6pPr>
              <a:defRPr sz="5055"/>
            </a:lvl6pPr>
            <a:lvl7pPr>
              <a:defRPr sz="5055"/>
            </a:lvl7pPr>
            <a:lvl8pPr>
              <a:defRPr sz="5055"/>
            </a:lvl8pPr>
            <a:lvl9pPr>
              <a:defRPr sz="50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67862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486830" y="11500115"/>
            <a:ext cx="13893870"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4" name="Content Placeholder 3"/>
          <p:cNvSpPr>
            <a:spLocks noGrp="1"/>
          </p:cNvSpPr>
          <p:nvPr>
            <p:ph sz="half" idx="2"/>
          </p:nvPr>
        </p:nvSpPr>
        <p:spPr>
          <a:xfrm>
            <a:off x="3486832" y="15180151"/>
            <a:ext cx="13893874" cy="22588145"/>
          </a:xfrm>
        </p:spPr>
        <p:txBody>
          <a:bodyPr>
            <a:normAutofit/>
          </a:bodyPr>
          <a:lstStyle>
            <a:lvl1pPr>
              <a:defRPr sz="7583"/>
            </a:lvl1pPr>
            <a:lvl2pPr>
              <a:defRPr sz="6740"/>
            </a:lvl2pPr>
            <a:lvl3pPr>
              <a:defRPr sz="5898"/>
            </a:lvl3pPr>
            <a:lvl4pPr>
              <a:defRPr sz="5055"/>
            </a:lvl4pPr>
            <a:lvl5pPr>
              <a:defRPr sz="5055"/>
            </a:lvl5pPr>
            <a:lvl6pPr>
              <a:defRPr sz="5055"/>
            </a:lvl6pPr>
            <a:lvl7pPr>
              <a:defRPr sz="5055"/>
            </a:lvl7pPr>
            <a:lvl8pPr>
              <a:defRPr sz="5055"/>
            </a:lvl8pPr>
            <a:lvl9pPr>
              <a:defRPr sz="50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870063" y="11500115"/>
            <a:ext cx="13893874" cy="3478782"/>
          </a:xfrm>
        </p:spPr>
        <p:txBody>
          <a:bodyPr anchor="b">
            <a:noAutofit/>
          </a:bodyPr>
          <a:lstStyle>
            <a:lvl1pPr marL="0" indent="0">
              <a:buNone/>
              <a:defRPr sz="10110" b="0">
                <a:solidFill>
                  <a:schemeClr val="bg2">
                    <a:lumMod val="40000"/>
                    <a:lumOff val="60000"/>
                  </a:schemeClr>
                </a:solidFill>
              </a:defRPr>
            </a:lvl1pPr>
            <a:lvl2pPr marL="1926046" indent="0">
              <a:buNone/>
              <a:defRPr sz="8425" b="1"/>
            </a:lvl2pPr>
            <a:lvl3pPr marL="3852093" indent="0">
              <a:buNone/>
              <a:defRPr sz="7583" b="1"/>
            </a:lvl3pPr>
            <a:lvl4pPr marL="5778139" indent="0">
              <a:buNone/>
              <a:defRPr sz="6740" b="1"/>
            </a:lvl4pPr>
            <a:lvl5pPr marL="7704186" indent="0">
              <a:buNone/>
              <a:defRPr sz="6740" b="1"/>
            </a:lvl5pPr>
            <a:lvl6pPr marL="9630232" indent="0">
              <a:buNone/>
              <a:defRPr sz="6740" b="1"/>
            </a:lvl6pPr>
            <a:lvl7pPr marL="11556279" indent="0">
              <a:buNone/>
              <a:defRPr sz="6740" b="1"/>
            </a:lvl7pPr>
            <a:lvl8pPr marL="13482325" indent="0">
              <a:buNone/>
              <a:defRPr sz="6740" b="1"/>
            </a:lvl8pPr>
            <a:lvl9pPr marL="15408372" indent="0">
              <a:buNone/>
              <a:defRPr sz="6740" b="1"/>
            </a:lvl9pPr>
          </a:lstStyle>
          <a:p>
            <a:pPr lvl="0"/>
            <a:r>
              <a:rPr lang="en-US"/>
              <a:t>Click to edit Master text styles</a:t>
            </a:r>
          </a:p>
        </p:txBody>
      </p:sp>
      <p:sp>
        <p:nvSpPr>
          <p:cNvPr id="6" name="Content Placeholder 5"/>
          <p:cNvSpPr>
            <a:spLocks noGrp="1"/>
          </p:cNvSpPr>
          <p:nvPr>
            <p:ph sz="quarter" idx="4"/>
          </p:nvPr>
        </p:nvSpPr>
        <p:spPr>
          <a:xfrm>
            <a:off x="17870063" y="15180151"/>
            <a:ext cx="13893874" cy="22588145"/>
          </a:xfrm>
        </p:spPr>
        <p:txBody>
          <a:bodyPr>
            <a:normAutofit/>
          </a:bodyPr>
          <a:lstStyle>
            <a:lvl1pPr>
              <a:defRPr sz="7583"/>
            </a:lvl1pPr>
            <a:lvl2pPr>
              <a:defRPr sz="6740"/>
            </a:lvl2pPr>
            <a:lvl3pPr>
              <a:defRPr sz="5898"/>
            </a:lvl3pPr>
            <a:lvl4pPr>
              <a:defRPr sz="5055"/>
            </a:lvl4pPr>
            <a:lvl5pPr>
              <a:defRPr sz="5055"/>
            </a:lvl5pPr>
            <a:lvl6pPr>
              <a:defRPr sz="5055"/>
            </a:lvl6pPr>
            <a:lvl7pPr>
              <a:defRPr sz="5055"/>
            </a:lvl7pPr>
            <a:lvl8pPr>
              <a:defRPr sz="5055"/>
            </a:lvl8pPr>
            <a:lvl9pPr>
              <a:defRPr sz="50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1414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037C31-9E7A-4F99-8774-A0E530DE1A42}" type="datetimeFigureOut">
              <a:rPr lang="en-US" smtClean="0"/>
              <a:t>12/5/22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727935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78504F-A551-4DE0-9316-4DCD1D8CC752}" type="datetimeFigureOut">
              <a:rPr lang="en-US" smtClean="0"/>
              <a:t>12/5/22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334722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0033" y="8740087"/>
            <a:ext cx="10748477" cy="8740087"/>
          </a:xfrm>
        </p:spPr>
        <p:txBody>
          <a:bodyPr anchor="b"/>
          <a:lstStyle>
            <a:lvl1pPr algn="l">
              <a:defRPr sz="10110" b="0"/>
            </a:lvl1pPr>
          </a:lstStyle>
          <a:p>
            <a:r>
              <a:rPr lang="en-US"/>
              <a:t>Click to edit Master title style</a:t>
            </a:r>
            <a:endParaRPr lang="en-US" dirty="0"/>
          </a:p>
        </p:txBody>
      </p:sp>
      <p:sp>
        <p:nvSpPr>
          <p:cNvPr id="3" name="Content Placeholder 2"/>
          <p:cNvSpPr>
            <a:spLocks noGrp="1"/>
          </p:cNvSpPr>
          <p:nvPr>
            <p:ph idx="1"/>
          </p:nvPr>
        </p:nvSpPr>
        <p:spPr>
          <a:xfrm>
            <a:off x="15120960" y="8740087"/>
            <a:ext cx="16421057" cy="27600275"/>
          </a:xfrm>
        </p:spPr>
        <p:txBody>
          <a:bodyPr anchor="ctr">
            <a:normAutofit/>
          </a:bodyPr>
          <a:lstStyle>
            <a:lvl1pPr>
              <a:defRPr sz="8425"/>
            </a:lvl1pPr>
            <a:lvl2pPr>
              <a:defRPr sz="7583"/>
            </a:lvl2pPr>
            <a:lvl3pPr>
              <a:defRPr sz="6740"/>
            </a:lvl3pPr>
            <a:lvl4pPr>
              <a:defRPr sz="5898"/>
            </a:lvl4pPr>
            <a:lvl5pPr>
              <a:defRPr sz="5898"/>
            </a:lvl5pPr>
            <a:lvl6pPr>
              <a:defRPr sz="5898"/>
            </a:lvl6pPr>
            <a:lvl7pPr>
              <a:defRPr sz="5898"/>
            </a:lvl7pPr>
            <a:lvl8pPr>
              <a:defRPr sz="5898"/>
            </a:lvl8pPr>
            <a:lvl9pPr>
              <a:defRPr sz="58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650033" y="18890864"/>
            <a:ext cx="10748477" cy="17480168"/>
          </a:xfrm>
        </p:spPr>
        <p:txBody>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7" name="Date Placeholder 4"/>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251118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46726" y="11193397"/>
            <a:ext cx="16095253" cy="9506810"/>
          </a:xfrm>
        </p:spPr>
        <p:txBody>
          <a:bodyPr anchor="b">
            <a:normAutofit/>
          </a:bodyPr>
          <a:lstStyle>
            <a:lvl1pPr algn="l">
              <a:defRPr sz="1516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962848" y="6900069"/>
            <a:ext cx="10114314" cy="2760027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6740"/>
            </a:lvl1pPr>
            <a:lvl2pPr marL="1926046" indent="0">
              <a:buNone/>
              <a:defRPr sz="6740"/>
            </a:lvl2pPr>
            <a:lvl3pPr marL="3852093" indent="0">
              <a:buNone/>
              <a:defRPr sz="6740"/>
            </a:lvl3pPr>
            <a:lvl4pPr marL="5778139" indent="0">
              <a:buNone/>
              <a:defRPr sz="6740"/>
            </a:lvl4pPr>
            <a:lvl5pPr marL="7704186" indent="0">
              <a:buNone/>
              <a:defRPr sz="6740"/>
            </a:lvl5pPr>
            <a:lvl6pPr marL="9630232" indent="0">
              <a:buNone/>
              <a:defRPr sz="6740"/>
            </a:lvl6pPr>
            <a:lvl7pPr marL="11556279" indent="0">
              <a:buNone/>
              <a:defRPr sz="6740"/>
            </a:lvl7pPr>
            <a:lvl8pPr marL="13482325" indent="0">
              <a:buNone/>
              <a:defRPr sz="6740"/>
            </a:lvl8pPr>
            <a:lvl9pPr marL="15408372" indent="0">
              <a:buNone/>
              <a:defRPr sz="6740"/>
            </a:lvl9pPr>
          </a:lstStyle>
          <a:p>
            <a:r>
              <a:rPr lang="en-US"/>
              <a:t>Click icon to add picture</a:t>
            </a:r>
            <a:endParaRPr lang="en-US" dirty="0"/>
          </a:p>
        </p:txBody>
      </p:sp>
      <p:sp>
        <p:nvSpPr>
          <p:cNvPr id="4" name="Text Placeholder 3"/>
          <p:cNvSpPr>
            <a:spLocks noGrp="1"/>
          </p:cNvSpPr>
          <p:nvPr>
            <p:ph type="body" sz="half" idx="2"/>
          </p:nvPr>
        </p:nvSpPr>
        <p:spPr>
          <a:xfrm>
            <a:off x="3650033" y="22080220"/>
            <a:ext cx="16070204" cy="8280083"/>
          </a:xfrm>
        </p:spPr>
        <p:txBody>
          <a:bodyPr>
            <a:normAutofit/>
          </a:bodyPr>
          <a:lstStyle>
            <a:lvl1pPr marL="0" indent="0">
              <a:buNone/>
              <a:defRPr sz="5898"/>
            </a:lvl1pPr>
            <a:lvl2pPr marL="1926046" indent="0">
              <a:buNone/>
              <a:defRPr sz="5055"/>
            </a:lvl2pPr>
            <a:lvl3pPr marL="3852093" indent="0">
              <a:buNone/>
              <a:defRPr sz="4213"/>
            </a:lvl3pPr>
            <a:lvl4pPr marL="5778139" indent="0">
              <a:buNone/>
              <a:defRPr sz="3791"/>
            </a:lvl4pPr>
            <a:lvl5pPr marL="7704186" indent="0">
              <a:buNone/>
              <a:defRPr sz="3791"/>
            </a:lvl5pPr>
            <a:lvl6pPr marL="9630232" indent="0">
              <a:buNone/>
              <a:defRPr sz="3791"/>
            </a:lvl6pPr>
            <a:lvl7pPr marL="11556279" indent="0">
              <a:buNone/>
              <a:defRPr sz="3791"/>
            </a:lvl7pPr>
            <a:lvl8pPr marL="13482325" indent="0">
              <a:buNone/>
              <a:defRPr sz="3791"/>
            </a:lvl8pPr>
            <a:lvl9pPr marL="15408372" indent="0">
              <a:buNone/>
              <a:defRPr sz="3791"/>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454474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26537451" y="10120101"/>
            <a:ext cx="11877212" cy="1702017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23969406" y="-2760027"/>
            <a:ext cx="6741120" cy="9660096"/>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26537451" y="36800367"/>
            <a:ext cx="4173075" cy="598006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48701" y="16100161"/>
            <a:ext cx="17655315" cy="25300252"/>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3537753" y="17480175"/>
            <a:ext cx="9951178" cy="14260142"/>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32629870" y="0"/>
            <a:ext cx="2889052" cy="663721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041925" y="2732971"/>
            <a:ext cx="29722014" cy="8454727"/>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86830" y="12393112"/>
            <a:ext cx="28274008" cy="25327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30670453" y="11248490"/>
            <a:ext cx="5980054" cy="963266"/>
          </a:xfrm>
          <a:prstGeom prst="rect">
            <a:avLst/>
          </a:prstGeom>
        </p:spPr>
        <p:txBody>
          <a:bodyPr vert="horz" lIns="91440" tIns="45720" rIns="91440" bIns="45720" rtlCol="0" anchor="t"/>
          <a:lstStyle>
            <a:lvl1pPr algn="l">
              <a:defRPr sz="4634" b="0" i="0">
                <a:solidFill>
                  <a:schemeClr val="tx1">
                    <a:tint val="75000"/>
                    <a:alpha val="60000"/>
                  </a:schemeClr>
                </a:solidFill>
              </a:defRPr>
            </a:lvl1pPr>
          </a:lstStyle>
          <a:p>
            <a:fld id="{1160EA64-D806-43AC-9DF2-F8C432F32B4C}" type="datetimeFigureOut">
              <a:rPr lang="en-US" smtClean="0"/>
              <a:pPr/>
              <a:t>12/5/22</a:t>
            </a:fld>
            <a:endParaRPr lang="en-US" dirty="0"/>
          </a:p>
        </p:txBody>
      </p:sp>
      <p:sp>
        <p:nvSpPr>
          <p:cNvPr id="5" name="Footer Placeholder 4"/>
          <p:cNvSpPr>
            <a:spLocks noGrp="1"/>
          </p:cNvSpPr>
          <p:nvPr>
            <p:ph type="ftr" sz="quarter" idx="3"/>
          </p:nvPr>
        </p:nvSpPr>
        <p:spPr>
          <a:xfrm rot="5400000">
            <a:off x="22738621" y="19908889"/>
            <a:ext cx="23300832" cy="963270"/>
          </a:xfrm>
          <a:prstGeom prst="rect">
            <a:avLst/>
          </a:prstGeom>
        </p:spPr>
        <p:txBody>
          <a:bodyPr vert="horz" lIns="91440" tIns="45720" rIns="91440" bIns="45720" rtlCol="0" anchor="b"/>
          <a:lstStyle>
            <a:lvl1pPr algn="l">
              <a:defRPr sz="4634"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32717441" y="1785304"/>
            <a:ext cx="2648984" cy="4634377"/>
          </a:xfrm>
          <a:prstGeom prst="rect">
            <a:avLst/>
          </a:prstGeom>
        </p:spPr>
        <p:txBody>
          <a:bodyPr vert="horz" lIns="91440" tIns="45720" rIns="91440" bIns="45720" rtlCol="0" anchor="b"/>
          <a:lstStyle>
            <a:lvl1pPr algn="ctr">
              <a:defRPr sz="11800" b="0" i="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15508152"/>
      </p:ext>
    </p:extLst>
  </p:cSld>
  <p:clrMap bg1="dk1" tx1="lt1" bg2="dk2" tx2="lt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 id="2147484241" r:id="rId13"/>
    <p:sldLayoutId id="2147484242" r:id="rId14"/>
    <p:sldLayoutId id="2147484243" r:id="rId15"/>
    <p:sldLayoutId id="2147484244" r:id="rId16"/>
    <p:sldLayoutId id="2147484245" r:id="rId17"/>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txStyles>
    <p:titleStyle>
      <a:lvl1pPr algn="l" defTabSz="1926076" rtl="0" eaLnBrk="1" latinLnBrk="0" hangingPunct="1">
        <a:spcBef>
          <a:spcPct val="0"/>
        </a:spcBef>
        <a:buNone/>
        <a:defRPr sz="17693"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44560" indent="-144456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8425" b="0" i="0" kern="1200">
          <a:solidFill>
            <a:schemeClr val="tx1"/>
          </a:solidFill>
          <a:latin typeface="+mj-lt"/>
          <a:ea typeface="+mj-ea"/>
          <a:cs typeface="+mj-cs"/>
        </a:defRPr>
      </a:lvl1pPr>
      <a:lvl2pPr marL="3129876" indent="-120380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7583" b="0" i="0" kern="1200">
          <a:solidFill>
            <a:schemeClr val="tx1"/>
          </a:solidFill>
          <a:latin typeface="+mj-lt"/>
          <a:ea typeface="+mj-ea"/>
          <a:cs typeface="+mj-cs"/>
        </a:defRPr>
      </a:lvl2pPr>
      <a:lvl3pPr marL="4815200"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6740" b="0" i="0" kern="1200">
          <a:solidFill>
            <a:schemeClr val="tx1"/>
          </a:solidFill>
          <a:latin typeface="+mj-lt"/>
          <a:ea typeface="+mj-ea"/>
          <a:cs typeface="+mj-cs"/>
        </a:defRPr>
      </a:lvl3pPr>
      <a:lvl4pPr marL="6741276"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5898" b="0" i="0" kern="1200">
          <a:solidFill>
            <a:schemeClr val="tx1"/>
          </a:solidFill>
          <a:latin typeface="+mj-lt"/>
          <a:ea typeface="+mj-ea"/>
          <a:cs typeface="+mj-cs"/>
        </a:defRPr>
      </a:lvl4pPr>
      <a:lvl5pPr marL="8667352"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5898" b="0" i="0" kern="1200">
          <a:solidFill>
            <a:schemeClr val="tx1"/>
          </a:solidFill>
          <a:latin typeface="+mj-lt"/>
          <a:ea typeface="+mj-ea"/>
          <a:cs typeface="+mj-cs"/>
        </a:defRPr>
      </a:lvl5pPr>
      <a:lvl6pPr marL="10593432"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5898" b="0" i="0" kern="1200">
          <a:solidFill>
            <a:schemeClr val="tx1"/>
          </a:solidFill>
          <a:latin typeface="+mj-lt"/>
          <a:ea typeface="+mj-ea"/>
          <a:cs typeface="+mj-cs"/>
        </a:defRPr>
      </a:lvl6pPr>
      <a:lvl7pPr marL="12519508"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5898" b="0" i="0" kern="1200">
          <a:solidFill>
            <a:schemeClr val="tx1"/>
          </a:solidFill>
          <a:latin typeface="+mj-lt"/>
          <a:ea typeface="+mj-ea"/>
          <a:cs typeface="+mj-cs"/>
        </a:defRPr>
      </a:lvl7pPr>
      <a:lvl8pPr marL="14445588"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5898" b="0" i="0" kern="1200">
          <a:solidFill>
            <a:schemeClr val="tx1"/>
          </a:solidFill>
          <a:latin typeface="+mj-lt"/>
          <a:ea typeface="+mj-ea"/>
          <a:cs typeface="+mj-cs"/>
        </a:defRPr>
      </a:lvl8pPr>
      <a:lvl9pPr marL="16371664" indent="-963040" algn="l" defTabSz="1926076" rtl="0" eaLnBrk="1" latinLnBrk="0" hangingPunct="1">
        <a:spcBef>
          <a:spcPts val="4213"/>
        </a:spcBef>
        <a:spcAft>
          <a:spcPts val="0"/>
        </a:spcAft>
        <a:buClr>
          <a:schemeClr val="bg2">
            <a:lumMod val="40000"/>
            <a:lumOff val="60000"/>
          </a:schemeClr>
        </a:buClr>
        <a:buSzPct val="80000"/>
        <a:buFont typeface="Wingdings 3" charset="2"/>
        <a:buChar char=""/>
        <a:defRPr sz="5898" b="0" i="0" kern="1200">
          <a:solidFill>
            <a:schemeClr val="tx1"/>
          </a:solidFill>
          <a:latin typeface="+mj-lt"/>
          <a:ea typeface="+mj-ea"/>
          <a:cs typeface="+mj-cs"/>
        </a:defRPr>
      </a:lvl9pPr>
    </p:bodyStyle>
    <p:otherStyle>
      <a:defPPr>
        <a:defRPr lang="en-US"/>
      </a:defPPr>
      <a:lvl1pPr marL="0" algn="l" defTabSz="1926076" rtl="0" eaLnBrk="1" latinLnBrk="0" hangingPunct="1">
        <a:defRPr sz="7583" kern="1200">
          <a:solidFill>
            <a:schemeClr val="tx1"/>
          </a:solidFill>
          <a:latin typeface="+mn-lt"/>
          <a:ea typeface="+mn-ea"/>
          <a:cs typeface="+mn-cs"/>
        </a:defRPr>
      </a:lvl1pPr>
      <a:lvl2pPr marL="1926076" algn="l" defTabSz="1926076" rtl="0" eaLnBrk="1" latinLnBrk="0" hangingPunct="1">
        <a:defRPr sz="7583" kern="1200">
          <a:solidFill>
            <a:schemeClr val="tx1"/>
          </a:solidFill>
          <a:latin typeface="+mn-lt"/>
          <a:ea typeface="+mn-ea"/>
          <a:cs typeface="+mn-cs"/>
        </a:defRPr>
      </a:lvl2pPr>
      <a:lvl3pPr marL="3852156" algn="l" defTabSz="1926076" rtl="0" eaLnBrk="1" latinLnBrk="0" hangingPunct="1">
        <a:defRPr sz="7583" kern="1200">
          <a:solidFill>
            <a:schemeClr val="tx1"/>
          </a:solidFill>
          <a:latin typeface="+mn-lt"/>
          <a:ea typeface="+mn-ea"/>
          <a:cs typeface="+mn-cs"/>
        </a:defRPr>
      </a:lvl3pPr>
      <a:lvl4pPr marL="5778232" algn="l" defTabSz="1926076" rtl="0" eaLnBrk="1" latinLnBrk="0" hangingPunct="1">
        <a:defRPr sz="7583" kern="1200">
          <a:solidFill>
            <a:schemeClr val="tx1"/>
          </a:solidFill>
          <a:latin typeface="+mn-lt"/>
          <a:ea typeface="+mn-ea"/>
          <a:cs typeface="+mn-cs"/>
        </a:defRPr>
      </a:lvl4pPr>
      <a:lvl5pPr marL="7704316" algn="l" defTabSz="1926076" rtl="0" eaLnBrk="1" latinLnBrk="0" hangingPunct="1">
        <a:defRPr sz="7583" kern="1200">
          <a:solidFill>
            <a:schemeClr val="tx1"/>
          </a:solidFill>
          <a:latin typeface="+mn-lt"/>
          <a:ea typeface="+mn-ea"/>
          <a:cs typeface="+mn-cs"/>
        </a:defRPr>
      </a:lvl5pPr>
      <a:lvl6pPr marL="9630392" algn="l" defTabSz="1926076" rtl="0" eaLnBrk="1" latinLnBrk="0" hangingPunct="1">
        <a:defRPr sz="7583" kern="1200">
          <a:solidFill>
            <a:schemeClr val="tx1"/>
          </a:solidFill>
          <a:latin typeface="+mn-lt"/>
          <a:ea typeface="+mn-ea"/>
          <a:cs typeface="+mn-cs"/>
        </a:defRPr>
      </a:lvl6pPr>
      <a:lvl7pPr marL="11556472" algn="l" defTabSz="1926076" rtl="0" eaLnBrk="1" latinLnBrk="0" hangingPunct="1">
        <a:defRPr sz="7583" kern="1200">
          <a:solidFill>
            <a:schemeClr val="tx1"/>
          </a:solidFill>
          <a:latin typeface="+mn-lt"/>
          <a:ea typeface="+mn-ea"/>
          <a:cs typeface="+mn-cs"/>
        </a:defRPr>
      </a:lvl7pPr>
      <a:lvl8pPr marL="13482548" algn="l" defTabSz="1926076" rtl="0" eaLnBrk="1" latinLnBrk="0" hangingPunct="1">
        <a:defRPr sz="7583" kern="1200">
          <a:solidFill>
            <a:schemeClr val="tx1"/>
          </a:solidFill>
          <a:latin typeface="+mn-lt"/>
          <a:ea typeface="+mn-ea"/>
          <a:cs typeface="+mn-cs"/>
        </a:defRPr>
      </a:lvl8pPr>
      <a:lvl9pPr marL="15408628" algn="l" defTabSz="1926076" rtl="0" eaLnBrk="1" latinLnBrk="0" hangingPunct="1">
        <a:defRPr sz="758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8504-FB37-507C-07AB-750D8EEE0EAF}"/>
              </a:ext>
            </a:extLst>
          </p:cNvPr>
          <p:cNvSpPr>
            <a:spLocks noGrp="1"/>
          </p:cNvSpPr>
          <p:nvPr>
            <p:ph type="title"/>
          </p:nvPr>
        </p:nvSpPr>
        <p:spPr>
          <a:xfrm>
            <a:off x="0" y="14176329"/>
            <a:ext cx="38520688" cy="8155095"/>
          </a:xfrm>
        </p:spPr>
        <p:txBody>
          <a:bodyPr/>
          <a:lstStyle/>
          <a:p>
            <a:pPr algn="ctr"/>
            <a:r>
              <a:rPr lang="en-US" sz="13400" b="1" dirty="0">
                <a:ln w="12700" cmpd="sng">
                  <a:solidFill>
                    <a:schemeClr val="accent4"/>
                  </a:solidFill>
                  <a:prstDash val="solid"/>
                </a:ln>
                <a:latin typeface="Copperplate Gothic Bold" panose="020E0705020206020404" pitchFamily="34" charset="77"/>
              </a:rPr>
              <a:t>Analysis of Dividend Stocks Using PCA and LDA Methods</a:t>
            </a:r>
            <a:endParaRPr lang="en-US" dirty="0"/>
          </a:p>
        </p:txBody>
      </p:sp>
      <p:sp>
        <p:nvSpPr>
          <p:cNvPr id="6" name="TextBox 5">
            <a:extLst>
              <a:ext uri="{FF2B5EF4-FFF2-40B4-BE49-F238E27FC236}">
                <a16:creationId xmlns:a16="http://schemas.microsoft.com/office/drawing/2014/main" id="{63B014AA-A354-BE76-9B55-2C64DF8B4DBD}"/>
              </a:ext>
            </a:extLst>
          </p:cNvPr>
          <p:cNvSpPr txBox="1"/>
          <p:nvPr/>
        </p:nvSpPr>
        <p:spPr>
          <a:xfrm>
            <a:off x="8114549" y="24540473"/>
            <a:ext cx="21945600" cy="5632311"/>
          </a:xfrm>
          <a:prstGeom prst="rect">
            <a:avLst/>
          </a:prstGeom>
          <a:noFill/>
        </p:spPr>
        <p:txBody>
          <a:bodyPr wrap="square">
            <a:spAutoFit/>
          </a:bodyPr>
          <a:lstStyle/>
          <a:p>
            <a:pPr algn="ctr"/>
            <a:r>
              <a:rPr lang="en-US" sz="9000" b="1" i="1" spc="50" dirty="0">
                <a:ln w="9525" cmpd="sng">
                  <a:solidFill>
                    <a:schemeClr val="accent1"/>
                  </a:solidFill>
                  <a:prstDash val="solid"/>
                </a:ln>
                <a:solidFill>
                  <a:schemeClr val="accent6">
                    <a:lumMod val="60000"/>
                    <a:lumOff val="40000"/>
                  </a:schemeClr>
                </a:solidFill>
                <a:effectLst>
                  <a:glow rad="38100">
                    <a:schemeClr val="accent1">
                      <a:alpha val="40000"/>
                    </a:schemeClr>
                  </a:glow>
                </a:effectLst>
              </a:rPr>
              <a:t>Ravish Kamath, </a:t>
            </a:r>
          </a:p>
          <a:p>
            <a:pPr algn="ctr"/>
            <a:r>
              <a:rPr lang="en-US" sz="9000" b="1" i="1" spc="50" dirty="0">
                <a:ln w="9525" cmpd="sng">
                  <a:solidFill>
                    <a:schemeClr val="accent1"/>
                  </a:solidFill>
                  <a:prstDash val="solid"/>
                </a:ln>
                <a:solidFill>
                  <a:schemeClr val="accent6">
                    <a:lumMod val="60000"/>
                    <a:lumOff val="40000"/>
                  </a:schemeClr>
                </a:solidFill>
                <a:effectLst>
                  <a:glow rad="38100">
                    <a:schemeClr val="accent1">
                      <a:alpha val="40000"/>
                    </a:schemeClr>
                  </a:glow>
                </a:effectLst>
              </a:rPr>
              <a:t>Vi Nguyen</a:t>
            </a:r>
          </a:p>
          <a:p>
            <a:pPr algn="ctr"/>
            <a:r>
              <a:rPr lang="en-US" sz="9000" b="1" i="1" spc="50" dirty="0">
                <a:ln w="9525" cmpd="sng">
                  <a:solidFill>
                    <a:schemeClr val="accent1"/>
                  </a:solidFill>
                  <a:prstDash val="solid"/>
                </a:ln>
                <a:solidFill>
                  <a:schemeClr val="accent6">
                    <a:lumMod val="60000"/>
                    <a:lumOff val="40000"/>
                  </a:schemeClr>
                </a:solidFill>
                <a:effectLst>
                  <a:glow rad="38100">
                    <a:schemeClr val="accent1">
                      <a:alpha val="40000"/>
                    </a:schemeClr>
                  </a:glow>
                </a:effectLst>
              </a:rPr>
              <a:t>George Zhu</a:t>
            </a:r>
          </a:p>
          <a:p>
            <a:pPr algn="ctr"/>
            <a:r>
              <a:rPr lang="en-US" sz="9000" b="1" i="1" spc="50" dirty="0">
                <a:ln w="9525" cmpd="sng">
                  <a:solidFill>
                    <a:schemeClr val="accent1"/>
                  </a:solidFill>
                  <a:prstDash val="solid"/>
                </a:ln>
                <a:solidFill>
                  <a:schemeClr val="accent6">
                    <a:lumMod val="60000"/>
                    <a:lumOff val="40000"/>
                  </a:schemeClr>
                </a:solidFill>
                <a:effectLst>
                  <a:glow rad="38100">
                    <a:schemeClr val="accent1">
                      <a:alpha val="40000"/>
                    </a:schemeClr>
                  </a:glow>
                </a:effectLst>
              </a:rPr>
              <a:t> Yutong Pan</a:t>
            </a:r>
            <a:endParaRPr lang="en-US" sz="9000" b="1" spc="50" dirty="0">
              <a:ln w="9525" cmpd="sng">
                <a:solidFill>
                  <a:schemeClr val="accent1"/>
                </a:solidFill>
                <a:prstDash val="solid"/>
              </a:ln>
              <a:solidFill>
                <a:schemeClr val="accent6">
                  <a:lumMod val="60000"/>
                  <a:lumOff val="40000"/>
                </a:schemeClr>
              </a:solidFill>
              <a:effectLst>
                <a:glow rad="38100">
                  <a:schemeClr val="accent1">
                    <a:alpha val="40000"/>
                  </a:schemeClr>
                </a:glow>
              </a:effectLst>
            </a:endParaRPr>
          </a:p>
        </p:txBody>
      </p:sp>
      <p:sp>
        <p:nvSpPr>
          <p:cNvPr id="3" name="Rectangle 2">
            <a:extLst>
              <a:ext uri="{FF2B5EF4-FFF2-40B4-BE49-F238E27FC236}">
                <a16:creationId xmlns:a16="http://schemas.microsoft.com/office/drawing/2014/main" id="{1D21082D-F33E-91DB-4F5E-23BF0E6085A8}"/>
              </a:ext>
            </a:extLst>
          </p:cNvPr>
          <p:cNvSpPr/>
          <p:nvPr/>
        </p:nvSpPr>
        <p:spPr>
          <a:xfrm>
            <a:off x="14269754" y="22620340"/>
            <a:ext cx="9635190" cy="163121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0000" b="1" dirty="0">
                <a:ln/>
                <a:solidFill>
                  <a:schemeClr val="accent3"/>
                </a:solidFill>
                <a:latin typeface="Times New Roman" panose="02020603050405020304" pitchFamily="18" charset="0"/>
                <a:cs typeface="Times New Roman" panose="02020603050405020304" pitchFamily="18" charset="0"/>
              </a:rPr>
              <a:t>Presented By:</a:t>
            </a:r>
            <a:endParaRPr lang="en-US" sz="10000" b="1" dirty="0">
              <a:ln/>
              <a:solidFill>
                <a:schemeClr val="accent3"/>
              </a:solidFill>
            </a:endParaRPr>
          </a:p>
        </p:txBody>
      </p:sp>
    </p:spTree>
    <p:extLst>
      <p:ext uri="{BB962C8B-B14F-4D97-AF65-F5344CB8AC3E}">
        <p14:creationId xmlns:p14="http://schemas.microsoft.com/office/powerpoint/2010/main" val="4138810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8" name="TextBox 7">
            <a:extLst>
              <a:ext uri="{FF2B5EF4-FFF2-40B4-BE49-F238E27FC236}">
                <a16:creationId xmlns:a16="http://schemas.microsoft.com/office/drawing/2014/main" id="{4F0762B5-22DC-2AC7-C0ED-5E9B280BEF31}"/>
              </a:ext>
            </a:extLst>
          </p:cNvPr>
          <p:cNvSpPr txBox="1"/>
          <p:nvPr/>
        </p:nvSpPr>
        <p:spPr>
          <a:xfrm>
            <a:off x="106214" y="1806860"/>
            <a:ext cx="3533843" cy="617886"/>
          </a:xfrm>
          <a:prstGeom prst="rect">
            <a:avLst/>
          </a:prstGeom>
          <a:noFill/>
        </p:spPr>
        <p:txBody>
          <a:bodyPr wrap="square" rtlCol="0">
            <a:spAutoFit/>
          </a:bodyPr>
          <a:lstStyle/>
          <a:p>
            <a:r>
              <a:rPr lang="en-US" sz="3400" b="1" dirty="0"/>
              <a:t>Presented by:</a:t>
            </a:r>
            <a:endParaRPr lang="en-US" sz="3400" i="1" dirty="0"/>
          </a:p>
        </p:txBody>
      </p:sp>
      <p:sp>
        <p:nvSpPr>
          <p:cNvPr id="19" name="Rectangle 18">
            <a:extLst>
              <a:ext uri="{FF2B5EF4-FFF2-40B4-BE49-F238E27FC236}">
                <a16:creationId xmlns:a16="http://schemas.microsoft.com/office/drawing/2014/main" id="{8224CBFB-B81B-799B-403A-25C64D2D99BB}"/>
              </a:ext>
            </a:extLst>
          </p:cNvPr>
          <p:cNvSpPr/>
          <p:nvPr/>
        </p:nvSpPr>
        <p:spPr>
          <a:xfrm>
            <a:off x="44109" y="2729530"/>
            <a:ext cx="9361853" cy="164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Introduction</a:t>
            </a:r>
          </a:p>
        </p:txBody>
      </p:sp>
      <p:sp>
        <p:nvSpPr>
          <p:cNvPr id="20" name="Rectangle 19">
            <a:extLst>
              <a:ext uri="{FF2B5EF4-FFF2-40B4-BE49-F238E27FC236}">
                <a16:creationId xmlns:a16="http://schemas.microsoft.com/office/drawing/2014/main" id="{07D8E115-E406-EAF4-4896-568F82279040}"/>
              </a:ext>
            </a:extLst>
          </p:cNvPr>
          <p:cNvSpPr/>
          <p:nvPr/>
        </p:nvSpPr>
        <p:spPr>
          <a:xfrm>
            <a:off x="44109" y="15556405"/>
            <a:ext cx="930491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Method</a:t>
            </a:r>
          </a:p>
        </p:txBody>
      </p:sp>
      <p:sp>
        <p:nvSpPr>
          <p:cNvPr id="21" name="Rectangle 20">
            <a:extLst>
              <a:ext uri="{FF2B5EF4-FFF2-40B4-BE49-F238E27FC236}">
                <a16:creationId xmlns:a16="http://schemas.microsoft.com/office/drawing/2014/main" id="{5C8FB760-5CA4-BDAD-B6E9-C521D36F878F}"/>
              </a:ext>
            </a:extLst>
          </p:cNvPr>
          <p:cNvSpPr/>
          <p:nvPr/>
        </p:nvSpPr>
        <p:spPr>
          <a:xfrm>
            <a:off x="9495985" y="2711865"/>
            <a:ext cx="17642340" cy="166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Results</a:t>
            </a:r>
          </a:p>
        </p:txBody>
      </p:sp>
      <p:sp>
        <p:nvSpPr>
          <p:cNvPr id="22" name="Rectangle 21">
            <a:extLst>
              <a:ext uri="{FF2B5EF4-FFF2-40B4-BE49-F238E27FC236}">
                <a16:creationId xmlns:a16="http://schemas.microsoft.com/office/drawing/2014/main" id="{672E8190-4EC1-EFBE-E2D5-35E029352DBB}"/>
              </a:ext>
            </a:extLst>
          </p:cNvPr>
          <p:cNvSpPr/>
          <p:nvPr/>
        </p:nvSpPr>
        <p:spPr>
          <a:xfrm>
            <a:off x="27221205" y="14464304"/>
            <a:ext cx="1128407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Conclusion</a:t>
            </a:r>
          </a:p>
        </p:txBody>
      </p:sp>
      <p:sp>
        <p:nvSpPr>
          <p:cNvPr id="23" name="Rectangle 22">
            <a:extLst>
              <a:ext uri="{FF2B5EF4-FFF2-40B4-BE49-F238E27FC236}">
                <a16:creationId xmlns:a16="http://schemas.microsoft.com/office/drawing/2014/main" id="{CF59E48D-C7D3-EB7D-D51A-891D5AFC9D15}"/>
              </a:ext>
            </a:extLst>
          </p:cNvPr>
          <p:cNvSpPr/>
          <p:nvPr/>
        </p:nvSpPr>
        <p:spPr>
          <a:xfrm>
            <a:off x="27243758" y="19821150"/>
            <a:ext cx="11284074" cy="222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Strengths &amp; Limitations</a:t>
            </a:r>
          </a:p>
        </p:txBody>
      </p:sp>
      <p:sp>
        <p:nvSpPr>
          <p:cNvPr id="24" name="Rectangle 23">
            <a:extLst>
              <a:ext uri="{FF2B5EF4-FFF2-40B4-BE49-F238E27FC236}">
                <a16:creationId xmlns:a16="http://schemas.microsoft.com/office/drawing/2014/main" id="{1506D428-680E-02D6-3A25-F57F8B297E34}"/>
              </a:ext>
            </a:extLst>
          </p:cNvPr>
          <p:cNvSpPr/>
          <p:nvPr/>
        </p:nvSpPr>
        <p:spPr>
          <a:xfrm>
            <a:off x="27326637" y="32284599"/>
            <a:ext cx="1120119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References</a:t>
            </a:r>
          </a:p>
        </p:txBody>
      </p:sp>
      <p:cxnSp>
        <p:nvCxnSpPr>
          <p:cNvPr id="26" name="Straight Connector 25">
            <a:extLst>
              <a:ext uri="{FF2B5EF4-FFF2-40B4-BE49-F238E27FC236}">
                <a16:creationId xmlns:a16="http://schemas.microsoft.com/office/drawing/2014/main" id="{DBADB62B-2CB4-623A-D36D-A34A6AD7F22E}"/>
              </a:ext>
            </a:extLst>
          </p:cNvPr>
          <p:cNvCxnSpPr>
            <a:cxnSpLocks/>
          </p:cNvCxnSpPr>
          <p:nvPr/>
        </p:nvCxnSpPr>
        <p:spPr>
          <a:xfrm flipH="1">
            <a:off x="9349023" y="2734887"/>
            <a:ext cx="100480" cy="38424763"/>
          </a:xfrm>
          <a:prstGeom prst="line">
            <a:avLst/>
          </a:prstGeom>
          <a:ln w="762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E8325D2-68C0-EE90-0470-899E192FB488}"/>
              </a:ext>
            </a:extLst>
          </p:cNvPr>
          <p:cNvCxnSpPr>
            <a:cxnSpLocks/>
          </p:cNvCxnSpPr>
          <p:nvPr/>
        </p:nvCxnSpPr>
        <p:spPr>
          <a:xfrm>
            <a:off x="27168794" y="2729530"/>
            <a:ext cx="67820" cy="38670883"/>
          </a:xfrm>
          <a:prstGeom prst="line">
            <a:avLst/>
          </a:prstGeom>
          <a:ln w="762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0FA9869-0B0A-D6F0-89EF-A8351D3A94CD}"/>
              </a:ext>
            </a:extLst>
          </p:cNvPr>
          <p:cNvSpPr txBox="1"/>
          <p:nvPr/>
        </p:nvSpPr>
        <p:spPr>
          <a:xfrm>
            <a:off x="-2885767" y="240763"/>
            <a:ext cx="36723785" cy="1246495"/>
          </a:xfrm>
          <a:prstGeom prst="rect">
            <a:avLst/>
          </a:prstGeom>
          <a:noFill/>
        </p:spPr>
        <p:txBody>
          <a:bodyPr wrap="square">
            <a:spAutoFit/>
          </a:bodyPr>
          <a:lstStyle/>
          <a:p>
            <a:pPr algn="ctr"/>
            <a:r>
              <a:rPr lang="en-US" sz="7500" b="1" dirty="0">
                <a:ln w="12700" cmpd="sng">
                  <a:solidFill>
                    <a:schemeClr val="accent4"/>
                  </a:solidFill>
                  <a:prstDash val="solid"/>
                </a:ln>
                <a:latin typeface="Copperplate Gothic Bold" panose="020E0705020206020404" pitchFamily="34" charset="77"/>
              </a:rPr>
              <a:t>Analysis of Dividend Stocks Using PCA and LDA Methods</a:t>
            </a:r>
            <a:endParaRPr lang="en-US" sz="7500" b="1" dirty="0">
              <a:ln w="12700" cmpd="sng">
                <a:solidFill>
                  <a:schemeClr val="accent4"/>
                </a:solidFill>
                <a:prstDash val="solid"/>
              </a:ln>
            </a:endParaRPr>
          </a:p>
        </p:txBody>
      </p:sp>
      <p:sp>
        <p:nvSpPr>
          <p:cNvPr id="33" name="TextBox 32">
            <a:extLst>
              <a:ext uri="{FF2B5EF4-FFF2-40B4-BE49-F238E27FC236}">
                <a16:creationId xmlns:a16="http://schemas.microsoft.com/office/drawing/2014/main" id="{6735C232-6F13-98B9-A9AD-B92AFE0D2D75}"/>
              </a:ext>
            </a:extLst>
          </p:cNvPr>
          <p:cNvSpPr txBox="1"/>
          <p:nvPr/>
        </p:nvSpPr>
        <p:spPr>
          <a:xfrm>
            <a:off x="58933" y="4934782"/>
            <a:ext cx="8365375" cy="2862322"/>
          </a:xfrm>
          <a:prstGeom prst="rect">
            <a:avLst/>
          </a:prstGeom>
          <a:noFill/>
        </p:spPr>
        <p:txBody>
          <a:bodyPr wrap="square" rtlCol="0">
            <a:spAutoFit/>
          </a:bodyPr>
          <a:lstStyle/>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Data Set: </a:t>
            </a:r>
            <a:r>
              <a:rPr lang="en-US" sz="3000" dirty="0">
                <a:latin typeface="Times New Roman" panose="02020603050405020304" pitchFamily="18" charset="0"/>
                <a:cs typeface="Times New Roman" panose="02020603050405020304" pitchFamily="18" charset="0"/>
              </a:rPr>
              <a:t>200 stocks with </a:t>
            </a:r>
            <a:r>
              <a:rPr lang="en-US" sz="3000" b="1" dirty="0">
                <a:latin typeface="Times New Roman" panose="02020603050405020304" pitchFamily="18" charset="0"/>
                <a:cs typeface="Times New Roman" panose="02020603050405020304" pitchFamily="18" charset="0"/>
              </a:rPr>
              <a:t>6 continuous features</a:t>
            </a:r>
            <a:r>
              <a:rPr lang="en-US" sz="3000" dirty="0">
                <a:latin typeface="Times New Roman" panose="02020603050405020304" pitchFamily="18" charset="0"/>
                <a:cs typeface="Times New Roman" panose="02020603050405020304" pitchFamily="18" charset="0"/>
              </a:rPr>
              <a:t> and </a:t>
            </a:r>
            <a:r>
              <a:rPr lang="en-US" sz="3000" b="1" dirty="0">
                <a:latin typeface="Times New Roman" panose="02020603050405020304" pitchFamily="18" charset="0"/>
                <a:cs typeface="Times New Roman" panose="02020603050405020304" pitchFamily="18" charset="0"/>
              </a:rPr>
              <a:t>1 binary </a:t>
            </a:r>
            <a:r>
              <a:rPr lang="en-US" sz="3000" dirty="0">
                <a:latin typeface="Times New Roman" panose="02020603050405020304" pitchFamily="18" charset="0"/>
                <a:cs typeface="Times New Roman" panose="02020603050405020304" pitchFamily="18" charset="0"/>
              </a:rPr>
              <a:t>variable of interest</a:t>
            </a: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Objective: </a:t>
            </a:r>
            <a:r>
              <a:rPr lang="en-US" sz="3000" dirty="0">
                <a:latin typeface="Times New Roman" panose="02020603050405020304" pitchFamily="18" charset="0"/>
                <a:cs typeface="Times New Roman" panose="02020603050405020304" pitchFamily="18" charset="0"/>
              </a:rPr>
              <a:t>We want to </a:t>
            </a:r>
            <a:r>
              <a:rPr lang="en-US" sz="3000" b="1" dirty="0">
                <a:latin typeface="Times New Roman" panose="02020603050405020304" pitchFamily="18" charset="0"/>
                <a:cs typeface="Times New Roman" panose="02020603050405020304" pitchFamily="18" charset="0"/>
              </a:rPr>
              <a:t>classify</a:t>
            </a:r>
            <a:r>
              <a:rPr lang="en-US" sz="3000" dirty="0">
                <a:latin typeface="Times New Roman" panose="02020603050405020304" pitchFamily="18" charset="0"/>
                <a:cs typeface="Times New Roman" panose="02020603050405020304" pitchFamily="18" charset="0"/>
              </a:rPr>
              <a:t> whether a stock </a:t>
            </a:r>
            <a:r>
              <a:rPr lang="en-US" sz="3000" b="1" dirty="0">
                <a:latin typeface="Times New Roman" panose="02020603050405020304" pitchFamily="18" charset="0"/>
                <a:cs typeface="Times New Roman" panose="02020603050405020304" pitchFamily="18" charset="0"/>
              </a:rPr>
              <a:t>pays dividend</a:t>
            </a:r>
            <a:r>
              <a:rPr lang="en-US" sz="3000" dirty="0">
                <a:latin typeface="Times New Roman" panose="02020603050405020304" pitchFamily="18" charset="0"/>
                <a:cs typeface="Times New Roman" panose="02020603050405020304" pitchFamily="18" charset="0"/>
              </a:rPr>
              <a:t> or </a:t>
            </a:r>
            <a:r>
              <a:rPr lang="en-US" sz="3000" b="1" dirty="0">
                <a:latin typeface="Times New Roman" panose="02020603050405020304" pitchFamily="18" charset="0"/>
                <a:cs typeface="Times New Roman" panose="02020603050405020304" pitchFamily="18" charset="0"/>
              </a:rPr>
              <a:t>not</a:t>
            </a:r>
            <a:r>
              <a:rPr lang="en-US" sz="3000" dirty="0">
                <a:latin typeface="Times New Roman" panose="02020603050405020304" pitchFamily="18" charset="0"/>
                <a:cs typeface="Times New Roman" panose="02020603050405020304" pitchFamily="18" charset="0"/>
              </a:rPr>
              <a:t>. </a:t>
            </a:r>
            <a:endParaRPr lang="en-US" sz="3000" b="1" dirty="0">
              <a:latin typeface="Times New Roman" panose="02020603050405020304" pitchFamily="18" charset="0"/>
              <a:cs typeface="Times New Roman" panose="02020603050405020304" pitchFamily="18" charset="0"/>
            </a:endParaRPr>
          </a:p>
          <a:p>
            <a:pPr marL="457200" lvl="7"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50A7AA-88AF-D8F6-18C0-FC868C25F292}"/>
              </a:ext>
            </a:extLst>
          </p:cNvPr>
          <p:cNvSpPr/>
          <p:nvPr/>
        </p:nvSpPr>
        <p:spPr>
          <a:xfrm>
            <a:off x="-426432" y="4367050"/>
            <a:ext cx="9565828" cy="101566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a:solidFill>
                  <a:schemeClr val="accent6">
                    <a:lumMod val="60000"/>
                    <a:lumOff val="40000"/>
                  </a:schemeClr>
                </a:solidFill>
              </a:rPr>
              <a:t>Objective and Data Set</a:t>
            </a:r>
          </a:p>
        </p:txBody>
      </p:sp>
      <p:sp>
        <p:nvSpPr>
          <p:cNvPr id="39" name="Rectangle 38">
            <a:extLst>
              <a:ext uri="{FF2B5EF4-FFF2-40B4-BE49-F238E27FC236}">
                <a16:creationId xmlns:a16="http://schemas.microsoft.com/office/drawing/2014/main" id="{9FB5FA34-F498-CB9D-7763-5F99C22E93D9}"/>
              </a:ext>
            </a:extLst>
          </p:cNvPr>
          <p:cNvSpPr/>
          <p:nvPr/>
        </p:nvSpPr>
        <p:spPr>
          <a:xfrm>
            <a:off x="72567" y="7229417"/>
            <a:ext cx="6843541"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Feature Details:</a:t>
            </a:r>
          </a:p>
        </p:txBody>
      </p:sp>
      <p:sp>
        <p:nvSpPr>
          <p:cNvPr id="40" name="TextBox 39">
            <a:extLst>
              <a:ext uri="{FF2B5EF4-FFF2-40B4-BE49-F238E27FC236}">
                <a16:creationId xmlns:a16="http://schemas.microsoft.com/office/drawing/2014/main" id="{B3A4EB41-D2E0-6991-118A-A00E4BD2F4E4}"/>
              </a:ext>
            </a:extLst>
          </p:cNvPr>
          <p:cNvSpPr txBox="1"/>
          <p:nvPr/>
        </p:nvSpPr>
        <p:spPr>
          <a:xfrm>
            <a:off x="28361" y="8314785"/>
            <a:ext cx="9473553" cy="7478970"/>
          </a:xfrm>
          <a:prstGeom prst="rect">
            <a:avLst/>
          </a:prstGeom>
          <a:noFill/>
        </p:spPr>
        <p:txBody>
          <a:bodyPr wrap="square" rtlCol="0">
            <a:spAutoFit/>
          </a:bodyPr>
          <a:lstStyle/>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Dividend: </a:t>
            </a:r>
            <a:r>
              <a:rPr lang="en-US" sz="3000" dirty="0">
                <a:latin typeface="Times New Roman" panose="02020603050405020304" pitchFamily="18" charset="0"/>
                <a:cs typeface="Times New Roman" panose="02020603050405020304" pitchFamily="18" charset="0"/>
              </a:rPr>
              <a:t>0 for dividend; 1 for no dividend</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Fcfps (Free cash flow per share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Useful to gauge the return a shareholder receives after buying a stock.</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Earnings Growth (year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Change in an entity’s reported net income.</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Debt to Equity Ratio: </a:t>
            </a:r>
            <a:r>
              <a:rPr lang="en-US" sz="3000" dirty="0">
                <a:latin typeface="Times New Roman" panose="02020603050405020304" pitchFamily="18" charset="0"/>
                <a:cs typeface="Times New Roman" panose="02020603050405020304" pitchFamily="18" charset="0"/>
              </a:rPr>
              <a:t>Measure of the extent to which a co5mpany covers its debt. </a:t>
            </a: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Market Cap: </a:t>
            </a:r>
            <a:r>
              <a:rPr lang="en-US" sz="3000" dirty="0">
                <a:latin typeface="Times New Roman" panose="02020603050405020304" pitchFamily="18" charset="0"/>
                <a:cs typeface="Times New Roman" panose="02020603050405020304" pitchFamily="18" charset="0"/>
              </a:rPr>
              <a:t>Measure worthiness of a company in stock market.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Current Ratio: </a:t>
            </a:r>
            <a:r>
              <a:rPr lang="en-US" sz="3000" dirty="0">
                <a:latin typeface="Times New Roman" panose="02020603050405020304" pitchFamily="18" charset="0"/>
                <a:cs typeface="Times New Roman" panose="02020603050405020304" pitchFamily="18" charset="0"/>
              </a:rPr>
              <a:t>Measures company’s ability to pay its short-term obligation.</a:t>
            </a:r>
            <a:endParaRPr lang="en-US" sz="3000" b="1"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1E927F7-FBB4-38F4-C0B4-BB29A59F8144}"/>
              </a:ext>
            </a:extLst>
          </p:cNvPr>
          <p:cNvSpPr txBox="1"/>
          <p:nvPr/>
        </p:nvSpPr>
        <p:spPr>
          <a:xfrm>
            <a:off x="31725" y="17409662"/>
            <a:ext cx="3109697" cy="477054"/>
          </a:xfrm>
          <a:prstGeom prst="rect">
            <a:avLst/>
          </a:prstGeom>
          <a:noFill/>
        </p:spPr>
        <p:txBody>
          <a:bodyPr wrap="none" rtlCol="0">
            <a:spAutoFit/>
          </a:bodyPr>
          <a:lstStyle/>
          <a:p>
            <a:r>
              <a:rPr lang="en-US" sz="2500" b="1" i="1" dirty="0"/>
              <a:t>Statistical Software: R</a:t>
            </a:r>
          </a:p>
        </p:txBody>
      </p:sp>
      <p:sp>
        <p:nvSpPr>
          <p:cNvPr id="45" name="Rectangle 44">
            <a:extLst>
              <a:ext uri="{FF2B5EF4-FFF2-40B4-BE49-F238E27FC236}">
                <a16:creationId xmlns:a16="http://schemas.microsoft.com/office/drawing/2014/main" id="{9FAF63E9-F99F-C9E2-8E3A-65F91554DBB9}"/>
              </a:ext>
            </a:extLst>
          </p:cNvPr>
          <p:cNvSpPr/>
          <p:nvPr/>
        </p:nvSpPr>
        <p:spPr>
          <a:xfrm>
            <a:off x="-871679" y="17829102"/>
            <a:ext cx="11021843" cy="116955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790E1168-5118-C0A4-5369-3DA9FBBFCD52}"/>
                  </a:ext>
                </a:extLst>
              </p:cNvPr>
              <p:cNvSpPr txBox="1"/>
              <p:nvPr/>
            </p:nvSpPr>
            <p:spPr>
              <a:xfrm>
                <a:off x="-28221" y="18928757"/>
                <a:ext cx="9363610" cy="9279463"/>
              </a:xfrm>
              <a:prstGeom prst="rect">
                <a:avLst/>
              </a:prstGeom>
              <a:noFill/>
            </p:spPr>
            <p:txBody>
              <a:bodyPr wrap="square" rtlCol="0">
                <a:spAutoFit/>
              </a:bodyPr>
              <a:lstStyle/>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Goal: Reduce the dimension</a:t>
                </a:r>
                <a:r>
                  <a:rPr lang="en-US" sz="3000" dirty="0">
                    <a:latin typeface="Times New Roman" panose="02020603050405020304" pitchFamily="18" charset="0"/>
                    <a:cs typeface="Times New Roman" panose="02020603050405020304" pitchFamily="18" charset="0"/>
                  </a:rPr>
                  <a:t> of our explainable features.</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Process: Eigendecomposition</a:t>
                </a:r>
                <a:r>
                  <a:rPr lang="en-US" sz="3000" dirty="0">
                    <a:latin typeface="Times New Roman" panose="02020603050405020304" pitchFamily="18" charset="0"/>
                    <a:cs typeface="Times New Roman" panose="02020603050405020304" pitchFamily="18" charset="0"/>
                  </a:rPr>
                  <a:t> on the </a:t>
                </a:r>
                <a:r>
                  <a:rPr lang="en-US" sz="3000" b="1" dirty="0">
                    <a:latin typeface="Times New Roman" panose="02020603050405020304" pitchFamily="18" charset="0"/>
                    <a:cs typeface="Times New Roman" panose="02020603050405020304" pitchFamily="18" charset="0"/>
                  </a:rPr>
                  <a:t>scaled</a:t>
                </a:r>
                <a:r>
                  <a:rPr lang="en-US" sz="3000" dirty="0">
                    <a:latin typeface="Times New Roman" panose="02020603050405020304" pitchFamily="18" charset="0"/>
                    <a:cs typeface="Times New Roman" panose="02020603050405020304" pitchFamily="18" charset="0"/>
                  </a:rPr>
                  <a:t> explanatory variables. The </a:t>
                </a:r>
                <a:r>
                  <a:rPr lang="en-US" sz="3000" b="1" dirty="0">
                    <a:latin typeface="Times New Roman" panose="02020603050405020304" pitchFamily="18" charset="0"/>
                    <a:cs typeface="Times New Roman" panose="02020603050405020304" pitchFamily="18" charset="0"/>
                  </a:rPr>
                  <a:t>eigen</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vectors</a:t>
                </a:r>
                <a:r>
                  <a:rPr lang="en-US" sz="3000" dirty="0">
                    <a:latin typeface="Times New Roman" panose="02020603050405020304" pitchFamily="18" charset="0"/>
                    <a:cs typeface="Times New Roman" panose="02020603050405020304" pitchFamily="18" charset="0"/>
                  </a:rPr>
                  <a:t> will be our</a:t>
                </a:r>
                <a:r>
                  <a:rPr lang="en-US" sz="3000" b="1" dirty="0">
                    <a:latin typeface="Times New Roman" panose="02020603050405020304" pitchFamily="18" charset="0"/>
                    <a:cs typeface="Times New Roman" panose="02020603050405020304" pitchFamily="18" charset="0"/>
                  </a:rPr>
                  <a:t> principal components</a:t>
                </a:r>
                <a:r>
                  <a:rPr lang="en-US" sz="3000" dirty="0">
                    <a:latin typeface="Times New Roman" panose="02020603050405020304" pitchFamily="18" charset="0"/>
                    <a:cs typeface="Times New Roman" panose="02020603050405020304" pitchFamily="18" charset="0"/>
                  </a:rPr>
                  <a:t>, which is a </a:t>
                </a:r>
                <a:r>
                  <a:rPr lang="en-US" sz="3000" b="1" dirty="0">
                    <a:latin typeface="Times New Roman" panose="02020603050405020304" pitchFamily="18" charset="0"/>
                    <a:cs typeface="Times New Roman" panose="02020603050405020304" pitchFamily="18" charset="0"/>
                  </a:rPr>
                  <a:t>linear combination</a:t>
                </a:r>
                <a:r>
                  <a:rPr lang="en-US" sz="3000" dirty="0">
                    <a:latin typeface="Times New Roman" panose="02020603050405020304" pitchFamily="18" charset="0"/>
                    <a:cs typeface="Times New Roman" panose="02020603050405020304" pitchFamily="18" charset="0"/>
                  </a:rPr>
                  <a:t> of our explanatory variables. We will </a:t>
                </a:r>
                <a:r>
                  <a:rPr lang="en-US" sz="3000" b="1" dirty="0">
                    <a:latin typeface="Times New Roman" panose="02020603050405020304" pitchFamily="18" charset="0"/>
                    <a:cs typeface="Times New Roman" panose="02020603050405020304" pitchFamily="18" charset="0"/>
                  </a:rPr>
                  <a:t>choose the component</a:t>
                </a:r>
                <a:r>
                  <a:rPr lang="en-US" sz="3000" b="1" u="sng"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that best explains the variation in our data through a </a:t>
                </a:r>
                <a:r>
                  <a:rPr lang="en-US" sz="3000" b="1" dirty="0">
                    <a:latin typeface="Times New Roman" panose="02020603050405020304" pitchFamily="18" charset="0"/>
                    <a:cs typeface="Times New Roman" panose="02020603050405020304" pitchFamily="18" charset="0"/>
                  </a:rPr>
                  <a:t>Scree plot </a:t>
                </a:r>
                <a:r>
                  <a:rPr lang="en-US" sz="3000" dirty="0">
                    <a:latin typeface="Times New Roman" panose="02020603050405020304" pitchFamily="18" charset="0"/>
                    <a:cs typeface="Times New Roman" panose="02020603050405020304" pitchFamily="18" charset="0"/>
                  </a:rPr>
                  <a:t>and the </a:t>
                </a:r>
                <a:r>
                  <a:rPr lang="en-US" sz="3000" b="1" dirty="0">
                    <a:latin typeface="Times New Roman" panose="02020603050405020304" pitchFamily="18" charset="0"/>
                    <a:cs typeface="Times New Roman" panose="02020603050405020304" pitchFamily="18" charset="0"/>
                  </a:rPr>
                  <a:t>cumulative variation proportion</a:t>
                </a:r>
                <a:r>
                  <a:rPr lang="en-US" sz="3000" dirty="0">
                    <a:latin typeface="Times New Roman" panose="02020603050405020304" pitchFamily="18" charset="0"/>
                    <a:cs typeface="Times New Roman" panose="02020603050405020304" pitchFamily="18" charset="0"/>
                  </a:rPr>
                  <a: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Equations:</a:t>
                </a:r>
              </a:p>
              <a:p>
                <a:r>
                  <a:rPr lang="en-CA" sz="3000" b="1" dirty="0">
                    <a:ea typeface="Cambria Math" panose="02040503050406030204" pitchFamily="18" charset="0"/>
                  </a:rPr>
                  <a:t>    </a:t>
                </a:r>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𝟏</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𝟏𝟏</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𝟐𝟏</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𝟑𝟏</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𝟒𝟏</m:t>
                        </m:r>
                      </m:sub>
                    </m:sSub>
                    <m:r>
                      <a:rPr lang="en-CA" sz="2300" b="1" i="1">
                        <a:latin typeface="Cambria Math" panose="02040503050406030204" pitchFamily="18" charset="0"/>
                        <a:ea typeface="Cambria Math" panose="02040503050406030204" pitchFamily="18" charset="0"/>
                      </a:rPr>
                      <m:t>𝑴𝒓𝒌𝒕</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𝟓𝟏</m:t>
                        </m:r>
                      </m:sub>
                    </m:sSub>
                    <m:r>
                      <a:rPr lang="en-CA" sz="2300" b="1" i="1">
                        <a:latin typeface="Cambria Math" panose="02040503050406030204" pitchFamily="18" charset="0"/>
                        <a:ea typeface="Cambria Math" panose="02040503050406030204" pitchFamily="18" charset="0"/>
                      </a:rPr>
                      <m:t>𝑪𝑹</m:t>
                    </m:r>
                  </m:oMath>
                </a14:m>
                <a:endParaRPr lang="en-CA" sz="2300" b="1" i="1" dirty="0">
                  <a:latin typeface="Cambria Math" panose="02040503050406030204" pitchFamily="18" charset="0"/>
                  <a:ea typeface="Cambria Math" panose="02040503050406030204" pitchFamily="18" charset="0"/>
                </a:endParaRPr>
              </a:p>
              <a:p>
                <a:endParaRPr lang="en-CA" sz="23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𝟐</m:t>
                          </m:r>
                        </m:sub>
                      </m:sSub>
                      <m:r>
                        <a:rPr lang="en-CA" sz="2300">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𝟏𝟐</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𝟐𝟐</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𝟑𝟐</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𝟒𝟐</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𝟓𝟐</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      </m:t>
                        </m:r>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𝟑</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𝟏𝟑</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𝟐𝟑</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𝟑𝟑</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𝟒𝟑</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𝟓𝟑</m:t>
                        </m:r>
                      </m:sub>
                    </m:sSub>
                    <m:r>
                      <a:rPr lang="en-CA" sz="2300" b="1" i="1">
                        <a:latin typeface="Cambria Math" panose="02040503050406030204" pitchFamily="18" charset="0"/>
                        <a:ea typeface="Cambria Math" panose="02040503050406030204" pitchFamily="18" charset="0"/>
                      </a:rPr>
                      <m:t>𝑪𝑹</m:t>
                    </m:r>
                  </m:oMath>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𝟒</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𝟏𝟒</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𝟐𝟒</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𝟑𝟒</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𝟒𝟒</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𝟓𝟒</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𝟓</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𝟏𝟓</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𝟐𝟓</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𝟑𝟓</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𝟒𝟓</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𝟓𝟓</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p:txBody>
          </p:sp>
        </mc:Choice>
        <mc:Fallback>
          <p:sp>
            <p:nvSpPr>
              <p:cNvPr id="46" name="TextBox 45">
                <a:extLst>
                  <a:ext uri="{FF2B5EF4-FFF2-40B4-BE49-F238E27FC236}">
                    <a16:creationId xmlns:a16="http://schemas.microsoft.com/office/drawing/2014/main" id="{790E1168-5118-C0A4-5369-3DA9FBBFCD52}"/>
                  </a:ext>
                </a:extLst>
              </p:cNvPr>
              <p:cNvSpPr txBox="1">
                <a:spLocks noRot="1" noChangeAspect="1" noMove="1" noResize="1" noEditPoints="1" noAdjustHandles="1" noChangeArrowheads="1" noChangeShapeType="1" noTextEdit="1"/>
              </p:cNvSpPr>
              <p:nvPr/>
            </p:nvSpPr>
            <p:spPr>
              <a:xfrm>
                <a:off x="-28221" y="18928757"/>
                <a:ext cx="9363610" cy="9279463"/>
              </a:xfrm>
              <a:prstGeom prst="rect">
                <a:avLst/>
              </a:prstGeom>
              <a:blipFill>
                <a:blip r:embed="rId3"/>
                <a:stretch>
                  <a:fillRect l="-1220" t="-821"/>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F53404-0F79-DE06-1B7F-97A22D28E2B7}"/>
              </a:ext>
            </a:extLst>
          </p:cNvPr>
          <p:cNvSpPr/>
          <p:nvPr/>
        </p:nvSpPr>
        <p:spPr>
          <a:xfrm>
            <a:off x="45791" y="27777168"/>
            <a:ext cx="8348760"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a:t>
            </a:r>
          </a:p>
        </p:txBody>
      </p:sp>
      <p:sp>
        <p:nvSpPr>
          <p:cNvPr id="55" name="TextBox 54">
            <a:extLst>
              <a:ext uri="{FF2B5EF4-FFF2-40B4-BE49-F238E27FC236}">
                <a16:creationId xmlns:a16="http://schemas.microsoft.com/office/drawing/2014/main" id="{B3288162-023C-9C66-C921-08C35E00490A}"/>
              </a:ext>
            </a:extLst>
          </p:cNvPr>
          <p:cNvSpPr txBox="1"/>
          <p:nvPr/>
        </p:nvSpPr>
        <p:spPr>
          <a:xfrm>
            <a:off x="78607" y="29026988"/>
            <a:ext cx="9121272" cy="4247317"/>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Purpose: Classification and dimension reduction</a:t>
            </a:r>
            <a:r>
              <a:rPr lang="en-US" sz="3000" dirty="0">
                <a:latin typeface="Times New Roman" panose="02020603050405020304" pitchFamily="18" charset="0"/>
                <a:cs typeface="Times New Roman" panose="02020603050405020304" pitchFamily="18" charset="0"/>
              </a:rPr>
              <a:t>. Calculates a linear combination of independent features to classify data into classes by </a:t>
            </a:r>
            <a:r>
              <a:rPr lang="en-US" sz="3000" b="1" dirty="0">
                <a:latin typeface="Times New Roman" panose="02020603050405020304" pitchFamily="18" charset="0"/>
                <a:cs typeface="Times New Roman" panose="02020603050405020304" pitchFamily="18" charset="0"/>
              </a:rPr>
              <a:t>maximizing separation between projected samples</a:t>
            </a:r>
            <a:r>
              <a:rPr lang="en-US" sz="30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Requirement:  </a:t>
            </a:r>
          </a:p>
          <a:p>
            <a:r>
              <a:rPr lang="en-US" sz="3000" b="1" dirty="0">
                <a:latin typeface="Times New Roman" panose="02020603050405020304" pitchFamily="18" charset="0"/>
                <a:cs typeface="Times New Roman" panose="02020603050405020304" pitchFamily="18" charset="0"/>
              </a:rPr>
              <a:t>1) </a:t>
            </a:r>
            <a:r>
              <a:rPr lang="en-US" sz="3000" dirty="0">
                <a:latin typeface="Times New Roman" panose="02020603050405020304" pitchFamily="18" charset="0"/>
                <a:cs typeface="Times New Roman" panose="02020603050405020304" pitchFamily="18" charset="0"/>
              </a:rPr>
              <a:t>Data set must be </a:t>
            </a:r>
            <a:r>
              <a:rPr lang="en-US" sz="3000" b="1" dirty="0">
                <a:latin typeface="Times New Roman" panose="02020603050405020304" pitchFamily="18" charset="0"/>
                <a:cs typeface="Times New Roman" panose="02020603050405020304" pitchFamily="18" charset="0"/>
              </a:rPr>
              <a:t>continuous</a:t>
            </a:r>
            <a:r>
              <a:rPr lang="en-US" sz="3000" dirty="0">
                <a:latin typeface="Times New Roman" panose="02020603050405020304" pitchFamily="18" charset="0"/>
                <a:cs typeface="Times New Roman" panose="02020603050405020304" pitchFamily="18" charset="0"/>
              </a:rPr>
              <a:t>.</a:t>
            </a:r>
          </a:p>
          <a:p>
            <a:r>
              <a:rPr lang="en-US" sz="3000" b="1" dirty="0">
                <a:latin typeface="Times New Roman" panose="02020603050405020304" pitchFamily="18" charset="0"/>
                <a:cs typeface="Times New Roman" panose="02020603050405020304" pitchFamily="18" charset="0"/>
              </a:rPr>
              <a:t>2) Distance</a:t>
            </a:r>
            <a:r>
              <a:rPr lang="en-US" sz="3000" dirty="0">
                <a:latin typeface="Times New Roman" panose="02020603050405020304" pitchFamily="18" charset="0"/>
                <a:cs typeface="Times New Roman" panose="02020603050405020304" pitchFamily="18" charset="0"/>
              </a:rPr>
              <a:t> between 2 projected classes must be </a:t>
            </a:r>
            <a:r>
              <a:rPr lang="en-US" sz="3000" b="1" dirty="0">
                <a:latin typeface="Times New Roman" panose="02020603050405020304" pitchFamily="18" charset="0"/>
                <a:cs typeface="Times New Roman" panose="02020603050405020304" pitchFamily="18" charset="0"/>
              </a:rPr>
              <a:t>large</a:t>
            </a:r>
            <a:r>
              <a:rPr lang="en-US" sz="3000" dirty="0">
                <a:latin typeface="Times New Roman" panose="02020603050405020304" pitchFamily="18" charset="0"/>
                <a:cs typeface="Times New Roman" panose="02020603050405020304" pitchFamily="18" charset="0"/>
              </a:rPr>
              <a:t>. Projection </a:t>
            </a:r>
            <a:r>
              <a:rPr lang="en-US" sz="3000" b="1" dirty="0">
                <a:latin typeface="Times New Roman" panose="02020603050405020304" pitchFamily="18" charset="0"/>
                <a:cs typeface="Times New Roman" panose="02020603050405020304" pitchFamily="18" charset="0"/>
              </a:rPr>
              <a:t>variance </a:t>
            </a:r>
            <a:r>
              <a:rPr lang="en-US" sz="3000" dirty="0">
                <a:latin typeface="Times New Roman" panose="02020603050405020304" pitchFamily="18" charset="0"/>
                <a:cs typeface="Times New Roman" panose="02020603050405020304" pitchFamily="18" charset="0"/>
              </a:rPr>
              <a:t>is </a:t>
            </a:r>
            <a:r>
              <a:rPr lang="en-US" sz="3000" b="1" dirty="0">
                <a:latin typeface="Times New Roman" panose="02020603050405020304" pitchFamily="18" charset="0"/>
                <a:cs typeface="Times New Roman" panose="02020603050405020304" pitchFamily="18" charset="0"/>
              </a:rPr>
              <a:t>small</a:t>
            </a:r>
            <a:r>
              <a:rPr lang="en-US" sz="3000" dirty="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937AA484-2DB4-DA22-FC2B-B229AC124E3E}"/>
                  </a:ext>
                </a:extLst>
              </p:cNvPr>
              <p:cNvSpPr txBox="1"/>
              <p:nvPr/>
            </p:nvSpPr>
            <p:spPr>
              <a:xfrm>
                <a:off x="32690" y="33680508"/>
                <a:ext cx="9213106" cy="7017306"/>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Process: </a:t>
                </a:r>
                <a:r>
                  <a:rPr lang="en-US" sz="3000" dirty="0">
                    <a:latin typeface="Times New Roman" panose="02020603050405020304" pitchFamily="18" charset="0"/>
                    <a:cs typeface="Times New Roman" panose="02020603050405020304" pitchFamily="18" charset="0"/>
                  </a:rPr>
                  <a:t>Given the requirement above, it projects the observations into 2 classes on a </a:t>
                </a:r>
                <a:r>
                  <a:rPr lang="en-US" sz="3000" b="1" dirty="0">
                    <a:latin typeface="Times New Roman" panose="02020603050405020304" pitchFamily="18" charset="0"/>
                    <a:cs typeface="Times New Roman" panose="02020603050405020304" pitchFamily="18" charset="0"/>
                  </a:rPr>
                  <a:t>line</a:t>
                </a:r>
                <a:r>
                  <a:rPr lang="en-US" sz="3000" dirty="0">
                    <a:latin typeface="Times New Roman" panose="02020603050405020304" pitchFamily="18" charset="0"/>
                    <a:cs typeface="Times New Roman" panose="02020603050405020304" pitchFamily="18" charset="0"/>
                  </a:rPr>
                  <a:t>.	</a:t>
                </a:r>
              </a:p>
              <a:p>
                <a:pPr marL="514350" indent="-514350">
                  <a:buAutoNum type="arabicParenR"/>
                </a:pPr>
                <a:r>
                  <a:rPr lang="en-US" sz="3000" dirty="0">
                    <a:latin typeface="Times New Roman" panose="02020603050405020304" pitchFamily="18" charset="0"/>
                    <a:cs typeface="Times New Roman" panose="02020603050405020304" pitchFamily="18" charset="0"/>
                  </a:rPr>
                  <a:t>Calculate the </a:t>
                </a:r>
                <a:r>
                  <a:rPr lang="en-US" sz="3000" b="1" dirty="0">
                    <a:latin typeface="Times New Roman" panose="02020603050405020304" pitchFamily="18" charset="0"/>
                    <a:cs typeface="Times New Roman" panose="02020603050405020304" pitchFamily="18" charset="0"/>
                  </a:rPr>
                  <a:t>means</a:t>
                </a:r>
                <a:r>
                  <a:rPr lang="en-US" sz="3000" dirty="0">
                    <a:latin typeface="Times New Roman" panose="02020603050405020304" pitchFamily="18" charset="0"/>
                    <a:cs typeface="Times New Roman" panose="02020603050405020304" pitchFamily="18" charset="0"/>
                  </a:rPr>
                  <a:t> of the 2 classes’ projections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oMath>
                </a14:m>
                <a:endParaRPr lang="en-CA" sz="3000" b="1" dirty="0">
                  <a:latin typeface="Times New Roman" panose="02020603050405020304" pitchFamily="18" charset="0"/>
                  <a:ea typeface="Cambria Math" panose="02040503050406030204" pitchFamily="18" charset="0"/>
                </a:endParaRPr>
              </a:p>
              <a:p>
                <a:pPr marL="514350" indent="-514350">
                  <a:buFontTx/>
                  <a:buAutoNum type="arabicParenR"/>
                </a:pPr>
                <a:r>
                  <a:rPr lang="en-US" sz="3000" dirty="0">
                    <a:latin typeface="Times New Roman" panose="02020603050405020304" pitchFamily="18" charset="0"/>
                    <a:cs typeface="Times New Roman" panose="02020603050405020304" pitchFamily="18" charset="0"/>
                  </a:rPr>
                  <a:t>Calculate </a:t>
                </a:r>
                <a:r>
                  <a:rPr lang="en-US" sz="3000" b="1" dirty="0">
                    <a:latin typeface="Times New Roman" panose="02020603050405020304" pitchFamily="18" charset="0"/>
                    <a:cs typeface="Times New Roman" panose="02020603050405020304" pitchFamily="18" charset="0"/>
                  </a:rPr>
                  <a:t>average of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r>
                      <a:rPr lang="en-CA" sz="3000" b="1">
                        <a:latin typeface="Cambria Math" panose="02040503050406030204" pitchFamily="18" charset="0"/>
                        <a:ea typeface="Cambria Math" panose="02040503050406030204" pitchFamily="18" charset="0"/>
                      </a:rPr>
                      <m:t> </m:t>
                    </m:r>
                  </m:oMath>
                </a14:m>
                <a:r>
                  <a:rPr lang="en-US" sz="3000" dirty="0">
                    <a:latin typeface="Times New Roman" panose="02020603050405020304" pitchFamily="18" charset="0"/>
                    <a:cs typeface="Times New Roman" panose="02020603050405020304" pitchFamily="18" charset="0"/>
                  </a:rPr>
                  <a:t>which is the </a:t>
                </a:r>
                <a:r>
                  <a:rPr lang="en-US" sz="3000" b="1" dirty="0">
                    <a:latin typeface="Times New Roman" panose="02020603050405020304" pitchFamily="18" charset="0"/>
                    <a:cs typeface="Times New Roman" panose="02020603050405020304" pitchFamily="18" charset="0"/>
                  </a:rPr>
                  <a:t>cut-off value</a:t>
                </a:r>
                <a:r>
                  <a:rPr lang="en-US" sz="3000" dirty="0">
                    <a:latin typeface="Times New Roman" panose="02020603050405020304" pitchFamily="18" charset="0"/>
                    <a:cs typeface="Times New Roman" panose="02020603050405020304" pitchFamily="18" charset="0"/>
                  </a:rPr>
                  <a:t>. This is the linear boundary which is perpendicular to the projection line, separating the classes.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Projected sample can be classified by </a:t>
                </a:r>
                <a:r>
                  <a:rPr lang="en-US" sz="3000" b="1" dirty="0">
                    <a:latin typeface="Times New Roman" panose="02020603050405020304" pitchFamily="18" charset="0"/>
                    <a:cs typeface="Times New Roman" panose="02020603050405020304" pitchFamily="18" charset="0"/>
                  </a:rPr>
                  <a:t>observing which side of the line it falls in</a:t>
                </a:r>
                <a:r>
                  <a:rPr lang="en-US" sz="3000" dirty="0">
                    <a:latin typeface="Times New Roman" panose="02020603050405020304" pitchFamily="18" charset="0"/>
                    <a:cs typeface="Times New Roman" panose="02020603050405020304" pitchFamily="18" charset="0"/>
                  </a:rPr>
                  <a:t>.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a:t>
                </a:r>
                <a:r>
                  <a:rPr lang="en-US" sz="3000" b="1" dirty="0">
                    <a:latin typeface="Times New Roman" panose="02020603050405020304" pitchFamily="18" charset="0"/>
                    <a:cs typeface="Times New Roman" panose="02020603050405020304" pitchFamily="18" charset="0"/>
                  </a:rPr>
                  <a:t>1000-fold cross-validation </a:t>
                </a:r>
                <a:r>
                  <a:rPr lang="en-US" sz="3000" dirty="0">
                    <a:latin typeface="Times New Roman" panose="02020603050405020304" pitchFamily="18" charset="0"/>
                    <a:cs typeface="Times New Roman" panose="02020603050405020304" pitchFamily="18" charset="0"/>
                  </a:rPr>
                  <a:t>with 80% data in training. Want to identify misclassification rate.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real life data classification</a:t>
                </a:r>
              </a:p>
              <a:p>
                <a:pPr marL="514350" indent="-514350">
                  <a:buAutoNum type="arabicParenR"/>
                </a:pPr>
                <a:endParaRPr lang="en-US" sz="3000" b="1" dirty="0">
                  <a:latin typeface="Times New Roman" panose="02020603050405020304" pitchFamily="18" charset="0"/>
                  <a:cs typeface="Times New Roman" panose="02020603050405020304" pitchFamily="18" charset="0"/>
                </a:endParaRPr>
              </a:p>
              <a:p>
                <a:pPr marL="3714750" lvl="7" indent="-514350">
                  <a:buFontTx/>
                  <a:buAutoNum type="arabicParenR"/>
                </a:pPr>
                <a:endParaRPr lang="en-US" sz="3000" dirty="0">
                  <a:latin typeface="Times New Roman" panose="02020603050405020304" pitchFamily="18" charset="0"/>
                  <a:cs typeface="Times New Roman" panose="02020603050405020304" pitchFamily="18" charset="0"/>
                </a:endParaRPr>
              </a:p>
            </p:txBody>
          </p:sp>
        </mc:Choice>
        <mc:Fallback>
          <p:sp>
            <p:nvSpPr>
              <p:cNvPr id="56" name="TextBox 55">
                <a:extLst>
                  <a:ext uri="{FF2B5EF4-FFF2-40B4-BE49-F238E27FC236}">
                    <a16:creationId xmlns:a16="http://schemas.microsoft.com/office/drawing/2014/main" id="{937AA484-2DB4-DA22-FC2B-B229AC124E3E}"/>
                  </a:ext>
                </a:extLst>
              </p:cNvPr>
              <p:cNvSpPr txBox="1">
                <a:spLocks noRot="1" noChangeAspect="1" noMove="1" noResize="1" noEditPoints="1" noAdjustHandles="1" noChangeArrowheads="1" noChangeShapeType="1" noTextEdit="1"/>
              </p:cNvSpPr>
              <p:nvPr/>
            </p:nvSpPr>
            <p:spPr>
              <a:xfrm>
                <a:off x="32690" y="33680508"/>
                <a:ext cx="9213106" cy="7017306"/>
              </a:xfrm>
              <a:prstGeom prst="rect">
                <a:avLst/>
              </a:prstGeom>
              <a:blipFill>
                <a:blip r:embed="rId4"/>
                <a:stretch>
                  <a:fillRect l="-1376" t="-1085" r="-1926"/>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34378510-8502-3F54-5F93-423A07295407}"/>
              </a:ext>
            </a:extLst>
          </p:cNvPr>
          <p:cNvSpPr/>
          <p:nvPr/>
        </p:nvSpPr>
        <p:spPr>
          <a:xfrm>
            <a:off x="11536510" y="4401834"/>
            <a:ext cx="13160975"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 Analysis</a:t>
            </a:r>
          </a:p>
        </p:txBody>
      </p:sp>
      <p:graphicFrame>
        <p:nvGraphicFramePr>
          <p:cNvPr id="62" name="Table 62">
            <a:extLst>
              <a:ext uri="{FF2B5EF4-FFF2-40B4-BE49-F238E27FC236}">
                <a16:creationId xmlns:a16="http://schemas.microsoft.com/office/drawing/2014/main" id="{508A3256-AD16-5ED3-911C-6F6BF38BCC07}"/>
              </a:ext>
            </a:extLst>
          </p:cNvPr>
          <p:cNvGraphicFramePr>
            <a:graphicFrameLocks noGrp="1"/>
          </p:cNvGraphicFramePr>
          <p:nvPr>
            <p:extLst>
              <p:ext uri="{D42A27DB-BD31-4B8C-83A1-F6EECF244321}">
                <p14:modId xmlns:p14="http://schemas.microsoft.com/office/powerpoint/2010/main" val="4195026377"/>
              </p:ext>
            </p:extLst>
          </p:nvPr>
        </p:nvGraphicFramePr>
        <p:xfrm>
          <a:off x="9588513" y="6365823"/>
          <a:ext cx="8401233" cy="6564071"/>
        </p:xfrm>
        <a:graphic>
          <a:graphicData uri="http://schemas.openxmlformats.org/drawingml/2006/table">
            <a:tbl>
              <a:tblPr firstRow="1" bandRow="1">
                <a:tableStyleId>{AF606853-7671-496A-8E4F-DF71F8EC918B}</a:tableStyleId>
              </a:tblPr>
              <a:tblGrid>
                <a:gridCol w="1369267">
                  <a:extLst>
                    <a:ext uri="{9D8B030D-6E8A-4147-A177-3AD203B41FA5}">
                      <a16:colId xmlns:a16="http://schemas.microsoft.com/office/drawing/2014/main" val="627098196"/>
                    </a:ext>
                  </a:extLst>
                </a:gridCol>
                <a:gridCol w="1442550">
                  <a:extLst>
                    <a:ext uri="{9D8B030D-6E8A-4147-A177-3AD203B41FA5}">
                      <a16:colId xmlns:a16="http://schemas.microsoft.com/office/drawing/2014/main" val="2001600126"/>
                    </a:ext>
                  </a:extLst>
                </a:gridCol>
                <a:gridCol w="1442550">
                  <a:extLst>
                    <a:ext uri="{9D8B030D-6E8A-4147-A177-3AD203B41FA5}">
                      <a16:colId xmlns:a16="http://schemas.microsoft.com/office/drawing/2014/main" val="3475179369"/>
                    </a:ext>
                  </a:extLst>
                </a:gridCol>
                <a:gridCol w="1442550">
                  <a:extLst>
                    <a:ext uri="{9D8B030D-6E8A-4147-A177-3AD203B41FA5}">
                      <a16:colId xmlns:a16="http://schemas.microsoft.com/office/drawing/2014/main" val="2622073756"/>
                    </a:ext>
                  </a:extLst>
                </a:gridCol>
                <a:gridCol w="1261766">
                  <a:extLst>
                    <a:ext uri="{9D8B030D-6E8A-4147-A177-3AD203B41FA5}">
                      <a16:colId xmlns:a16="http://schemas.microsoft.com/office/drawing/2014/main" val="4112454910"/>
                    </a:ext>
                  </a:extLst>
                </a:gridCol>
                <a:gridCol w="1442550">
                  <a:extLst>
                    <a:ext uri="{9D8B030D-6E8A-4147-A177-3AD203B41FA5}">
                      <a16:colId xmlns:a16="http://schemas.microsoft.com/office/drawing/2014/main" val="2563819552"/>
                    </a:ext>
                  </a:extLst>
                </a:gridCol>
              </a:tblGrid>
              <a:tr h="1012196">
                <a:tc>
                  <a:txBody>
                    <a:bodyPr/>
                    <a:lstStyle/>
                    <a:p>
                      <a:pPr algn="ctr"/>
                      <a:endParaRPr lang="en-US" sz="25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959407"/>
                  </a:ext>
                </a:extLst>
              </a:tr>
              <a:tr h="913605">
                <a:tc>
                  <a:txBody>
                    <a:bodyPr/>
                    <a:lstStyle/>
                    <a:p>
                      <a:pPr algn="ctr"/>
                      <a:r>
                        <a:rPr lang="en-US" sz="2500" dirty="0"/>
                        <a:t>Fcfps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-0.4910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129173"/>
                  </a:ext>
                </a:extLst>
              </a:tr>
              <a:tr h="913605">
                <a:tc>
                  <a:txBody>
                    <a:bodyPr/>
                    <a:lstStyle/>
                    <a:p>
                      <a:pPr algn="ctr"/>
                      <a:r>
                        <a:rPr lang="en-US" sz="2500" dirty="0"/>
                        <a:t>Earn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-0.2747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-0.9110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058180"/>
                  </a:ext>
                </a:extLst>
              </a:tr>
              <a:tr h="906275">
                <a:tc>
                  <a:txBody>
                    <a:bodyPr/>
                    <a:lstStyle/>
                    <a:p>
                      <a:pPr algn="ctr"/>
                      <a:r>
                        <a:rPr lang="en-US" sz="25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-0.7960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38787"/>
                  </a:ext>
                </a:extLst>
              </a:tr>
              <a:tr h="906275">
                <a:tc>
                  <a:txBody>
                    <a:bodyPr/>
                    <a:lstStyle/>
                    <a:p>
                      <a:pPr algn="ctr"/>
                      <a:r>
                        <a:rPr lang="en-US" sz="2500" dirty="0"/>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-0.5342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-0.2363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00131"/>
                  </a:ext>
                </a:extLst>
              </a:tr>
              <a:tr h="906275">
                <a:tc>
                  <a:txBody>
                    <a:bodyPr/>
                    <a:lstStyle/>
                    <a:p>
                      <a:pPr algn="ctr"/>
                      <a:r>
                        <a:rPr lang="en-US" sz="2500" dirty="0"/>
                        <a:t>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0.0930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0.5944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674982"/>
                  </a:ext>
                </a:extLst>
              </a:tr>
              <a:tr h="906275">
                <a:tc>
                  <a:txBody>
                    <a:bodyPr/>
                    <a:lstStyle/>
                    <a:p>
                      <a:pPr algn="ctr"/>
                      <a:r>
                        <a:rPr lang="en-US" sz="2000" dirty="0"/>
                        <a:t>Cum.</a:t>
                      </a:r>
                    </a:p>
                    <a:p>
                      <a:pPr algn="ctr"/>
                      <a:r>
                        <a:rPr lang="en-US" sz="2000" dirty="0"/>
                        <a:t>proportion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0.6129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0.8943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373252"/>
                  </a:ext>
                </a:extLst>
              </a:tr>
            </a:tbl>
          </a:graphicData>
        </a:graphic>
      </p:graphicFrame>
      <p:sp>
        <p:nvSpPr>
          <p:cNvPr id="588" name="Rectangle 587">
            <a:extLst>
              <a:ext uri="{FF2B5EF4-FFF2-40B4-BE49-F238E27FC236}">
                <a16:creationId xmlns:a16="http://schemas.microsoft.com/office/drawing/2014/main" id="{BFC28C9B-A180-5F0C-AB26-06E1C2167404}"/>
              </a:ext>
            </a:extLst>
          </p:cNvPr>
          <p:cNvSpPr/>
          <p:nvPr/>
        </p:nvSpPr>
        <p:spPr>
          <a:xfrm>
            <a:off x="4082581" y="1761048"/>
            <a:ext cx="11837150" cy="707886"/>
          </a:xfrm>
          <a:prstGeom prst="rect">
            <a:avLst/>
          </a:prstGeom>
          <a:noFill/>
        </p:spPr>
        <p:txBody>
          <a:bodyPr wrap="none" lIns="91440" tIns="45720" rIns="91440" bIns="45720">
            <a:spAutoFit/>
          </a:bodyPr>
          <a:lstStyle/>
          <a:p>
            <a:pPr algn="ctr"/>
            <a:r>
              <a:rPr lang="en-US" sz="40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Vi Nguyen, George Zhu &amp; Yutong Pan</a:t>
            </a:r>
            <a:endParaRPr lang="en-US"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Rectangle 11">
            <a:extLst>
              <a:ext uri="{FF2B5EF4-FFF2-40B4-BE49-F238E27FC236}">
                <a16:creationId xmlns:a16="http://schemas.microsoft.com/office/drawing/2014/main" id="{119887D0-464C-B6A8-905D-8D693D3674C9}"/>
              </a:ext>
            </a:extLst>
          </p:cNvPr>
          <p:cNvSpPr/>
          <p:nvPr/>
        </p:nvSpPr>
        <p:spPr>
          <a:xfrm>
            <a:off x="27228347" y="2711865"/>
            <a:ext cx="11276931" cy="1665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Discussion</a:t>
            </a:r>
          </a:p>
        </p:txBody>
      </p:sp>
      <p:pic>
        <p:nvPicPr>
          <p:cNvPr id="51" name="Picture 50">
            <a:extLst>
              <a:ext uri="{FF2B5EF4-FFF2-40B4-BE49-F238E27FC236}">
                <a16:creationId xmlns:a16="http://schemas.microsoft.com/office/drawing/2014/main" id="{2AF84E22-2C59-10F7-5801-DD8D7B8F3696}"/>
              </a:ext>
            </a:extLst>
          </p:cNvPr>
          <p:cNvPicPr>
            <a:picLocks noChangeAspect="1"/>
          </p:cNvPicPr>
          <p:nvPr/>
        </p:nvPicPr>
        <p:blipFill>
          <a:blip r:embed="rId5"/>
          <a:stretch>
            <a:fillRect/>
          </a:stretch>
        </p:blipFill>
        <p:spPr>
          <a:xfrm>
            <a:off x="18276284" y="6365823"/>
            <a:ext cx="8560281" cy="6584714"/>
          </a:xfrm>
          <a:prstGeom prst="rect">
            <a:avLst/>
          </a:prstGeom>
        </p:spPr>
      </p:pic>
      <p:sp>
        <p:nvSpPr>
          <p:cNvPr id="54" name="TextBox 53">
            <a:extLst>
              <a:ext uri="{FF2B5EF4-FFF2-40B4-BE49-F238E27FC236}">
                <a16:creationId xmlns:a16="http://schemas.microsoft.com/office/drawing/2014/main" id="{6887BBFA-1E31-ECD1-BD6D-A7ACB594D3FB}"/>
              </a:ext>
            </a:extLst>
          </p:cNvPr>
          <p:cNvSpPr txBox="1"/>
          <p:nvPr/>
        </p:nvSpPr>
        <p:spPr>
          <a:xfrm>
            <a:off x="11490027" y="12929894"/>
            <a:ext cx="4219488" cy="477054"/>
          </a:xfrm>
          <a:prstGeom prst="rect">
            <a:avLst/>
          </a:prstGeom>
          <a:noFill/>
        </p:spPr>
        <p:txBody>
          <a:bodyPr wrap="none" rtlCol="0">
            <a:spAutoFit/>
          </a:bodyPr>
          <a:lstStyle/>
          <a:p>
            <a:r>
              <a:rPr lang="en-US" sz="2500" i="1" dirty="0"/>
              <a:t>Figure 1: Principal Components</a:t>
            </a:r>
          </a:p>
        </p:txBody>
      </p:sp>
      <p:sp>
        <p:nvSpPr>
          <p:cNvPr id="57" name="TextBox 56">
            <a:extLst>
              <a:ext uri="{FF2B5EF4-FFF2-40B4-BE49-F238E27FC236}">
                <a16:creationId xmlns:a16="http://schemas.microsoft.com/office/drawing/2014/main" id="{99896AD2-93D8-4600-D126-B590580A7AA3}"/>
              </a:ext>
            </a:extLst>
          </p:cNvPr>
          <p:cNvSpPr txBox="1"/>
          <p:nvPr/>
        </p:nvSpPr>
        <p:spPr>
          <a:xfrm>
            <a:off x="21502426" y="13109868"/>
            <a:ext cx="2899296" cy="477054"/>
          </a:xfrm>
          <a:prstGeom prst="rect">
            <a:avLst/>
          </a:prstGeom>
          <a:noFill/>
        </p:spPr>
        <p:txBody>
          <a:bodyPr wrap="square">
            <a:spAutoFit/>
          </a:bodyPr>
          <a:lstStyle/>
          <a:p>
            <a:r>
              <a:rPr lang="en-US" sz="2500" i="1" dirty="0"/>
              <a:t>Figure 2: Biplot</a:t>
            </a:r>
          </a:p>
        </p:txBody>
      </p:sp>
      <p:pic>
        <p:nvPicPr>
          <p:cNvPr id="58" name="Picture 57">
            <a:extLst>
              <a:ext uri="{FF2B5EF4-FFF2-40B4-BE49-F238E27FC236}">
                <a16:creationId xmlns:a16="http://schemas.microsoft.com/office/drawing/2014/main" id="{33884880-2127-E3CB-B676-6659F782478B}"/>
              </a:ext>
            </a:extLst>
          </p:cNvPr>
          <p:cNvPicPr>
            <a:picLocks noChangeAspect="1"/>
          </p:cNvPicPr>
          <p:nvPr/>
        </p:nvPicPr>
        <p:blipFill>
          <a:blip r:embed="rId6"/>
          <a:stretch>
            <a:fillRect/>
          </a:stretch>
        </p:blipFill>
        <p:spPr>
          <a:xfrm>
            <a:off x="10768630" y="15748828"/>
            <a:ext cx="14696733" cy="9902755"/>
          </a:xfrm>
          <a:prstGeom prst="rect">
            <a:avLst/>
          </a:prstGeom>
        </p:spPr>
      </p:pic>
      <p:sp>
        <p:nvSpPr>
          <p:cNvPr id="59" name="TextBox 58">
            <a:extLst>
              <a:ext uri="{FF2B5EF4-FFF2-40B4-BE49-F238E27FC236}">
                <a16:creationId xmlns:a16="http://schemas.microsoft.com/office/drawing/2014/main" id="{38D42236-5042-D1FE-D292-B22E29FEDD65}"/>
              </a:ext>
            </a:extLst>
          </p:cNvPr>
          <p:cNvSpPr txBox="1"/>
          <p:nvPr/>
        </p:nvSpPr>
        <p:spPr>
          <a:xfrm>
            <a:off x="9199879" y="29246610"/>
            <a:ext cx="17539678" cy="5478423"/>
          </a:xfrm>
          <a:prstGeom prst="rect">
            <a:avLst/>
          </a:prstGeom>
          <a:noFill/>
        </p:spPr>
        <p:txBody>
          <a:bodyPr wrap="square" rtlCol="0">
            <a:spAutoFit/>
          </a:bodyPr>
          <a:lstStyle/>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Interpretation</a:t>
            </a:r>
          </a:p>
          <a:p>
            <a:pPr algn="ctr"/>
            <a:endParaRPr lang="en-US" sz="3000" b="1" u="sng" dirty="0">
              <a:latin typeface="Times New Roman" panose="02020603050405020304" pitchFamily="18" charset="0"/>
              <a:cs typeface="Times New Roman" panose="02020603050405020304" pitchFamily="18" charset="0"/>
            </a:endParaRPr>
          </a:p>
          <a:p>
            <a:pPr marL="857250" indent="-857250" algn="ctr">
              <a:buFont typeface="Wingdings" pitchFamily="2" charset="2"/>
              <a:buChar char="Ø"/>
            </a:pPr>
            <a:r>
              <a:rPr lang="en-US" sz="3000" b="1" dirty="0">
                <a:latin typeface="Times New Roman" panose="02020603050405020304" pitchFamily="18" charset="0"/>
                <a:cs typeface="Times New Roman" panose="02020603050405020304" pitchFamily="18" charset="0"/>
              </a:rPr>
              <a:t>PC1: </a:t>
            </a:r>
            <a:r>
              <a:rPr lang="en-US" sz="3000" dirty="0">
                <a:latin typeface="Times New Roman" panose="02020603050405020304" pitchFamily="18" charset="0"/>
                <a:cs typeface="Times New Roman" panose="02020603050405020304" pitchFamily="18" charset="0"/>
              </a:rPr>
              <a:t>Primarily a measure of DE. Low value stock  tends to have high DE ratio</a:t>
            </a:r>
          </a:p>
          <a:p>
            <a:pPr marL="857250" indent="-857250" algn="ctr">
              <a:buFont typeface="Wingdings" pitchFamily="2" charset="2"/>
              <a:buChar char="Ø"/>
            </a:pPr>
            <a:endParaRPr lang="en-US" sz="3000" b="1" dirty="0">
              <a:latin typeface="Times New Roman" panose="02020603050405020304" pitchFamily="18" charset="0"/>
              <a:cs typeface="Times New Roman" panose="02020603050405020304" pitchFamily="18" charset="0"/>
            </a:endParaRPr>
          </a:p>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Decision</a:t>
            </a:r>
          </a:p>
          <a:p>
            <a:pPr algn="ctr"/>
            <a:endParaRPr lang="en-US" sz="3000" b="1" dirty="0">
              <a:latin typeface="Times New Roman" panose="02020603050405020304" pitchFamily="18" charset="0"/>
              <a:cs typeface="Times New Roman" panose="02020603050405020304" pitchFamily="18" charset="0"/>
            </a:endParaRPr>
          </a:p>
          <a:p>
            <a:pPr marL="457200" indent="-457200" algn="ctr">
              <a:buFont typeface="Wingdings" pitchFamily="2" charset="2"/>
              <a:buChar char="Ø"/>
            </a:pPr>
            <a:r>
              <a:rPr lang="en-US" sz="3000" dirty="0">
                <a:latin typeface="Times New Roman" panose="02020603050405020304" pitchFamily="18" charset="0"/>
                <a:cs typeface="Times New Roman" panose="02020603050405020304" pitchFamily="18" charset="0"/>
              </a:rPr>
              <a:t>Use PC1, ... , PC4 for data reduction. </a:t>
            </a:r>
          </a:p>
          <a:p>
            <a:pPr marL="457200" indent="-457200" algn="ctr">
              <a:buFont typeface="Wingdings" pitchFamily="2" charset="2"/>
              <a:buChar char="Ø"/>
            </a:pPr>
            <a:r>
              <a:rPr lang="en-US" sz="3000" dirty="0">
                <a:latin typeface="Times New Roman" panose="02020603050405020304" pitchFamily="18" charset="0"/>
                <a:cs typeface="Times New Roman" panose="02020603050405020304" pitchFamily="18" charset="0"/>
              </a:rPr>
              <a:t>We chose this based on the cumulative proportion value. </a:t>
            </a:r>
          </a:p>
          <a:p>
            <a:pPr marL="457200" indent="-457200" algn="ctr">
              <a:buFont typeface="Wingdings" pitchFamily="2" charset="2"/>
              <a:buChar char="Ø"/>
            </a:pPr>
            <a:r>
              <a:rPr lang="en-US" sz="3000" dirty="0">
                <a:latin typeface="Times New Roman" panose="02020603050405020304" pitchFamily="18" charset="0"/>
                <a:cs typeface="Times New Roman" panose="02020603050405020304" pitchFamily="18" charset="0"/>
              </a:rPr>
              <a:t>It is the best PC that explains most of the variation.</a:t>
            </a:r>
          </a:p>
        </p:txBody>
      </p:sp>
    </p:spTree>
    <p:extLst>
      <p:ext uri="{BB962C8B-B14F-4D97-AF65-F5344CB8AC3E}">
        <p14:creationId xmlns:p14="http://schemas.microsoft.com/office/powerpoint/2010/main" val="218754555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edge">
                                      <p:cBhvr>
                                        <p:cTn id="7" dur="2000"/>
                                        <p:tgtEl>
                                          <p:spTgt spid="19"/>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edge">
                                      <p:cBhvr>
                                        <p:cTn id="10" dur="2000"/>
                                        <p:tgtEl>
                                          <p:spTgt spid="20"/>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edge">
                                      <p:cBhvr>
                                        <p:cTn id="13" dur="2000"/>
                                        <p:tgtEl>
                                          <p:spTgt spid="21"/>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edge">
                                      <p:cBhvr>
                                        <p:cTn id="16" dur="2000"/>
                                        <p:tgtEl>
                                          <p:spTgt spid="12"/>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edge">
                                      <p:cBhvr>
                                        <p:cTn id="19" dur="2000"/>
                                        <p:tgtEl>
                                          <p:spTgt spid="22"/>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edge">
                                      <p:cBhvr>
                                        <p:cTn id="22" dur="2000"/>
                                        <p:tgtEl>
                                          <p:spTgt spid="23"/>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edge">
                                      <p:cBhvr>
                                        <p:cTn id="25" dur="20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p:tgtEl>
                                          <p:spTgt spid="35"/>
                                        </p:tgtEl>
                                        <p:attrNameLst>
                                          <p:attrName>ppt_y</p:attrName>
                                        </p:attrNameLst>
                                      </p:cBhvr>
                                      <p:tavLst>
                                        <p:tav tm="0">
                                          <p:val>
                                            <p:strVal val="#ppt_y+#ppt_h*1.125000"/>
                                          </p:val>
                                        </p:tav>
                                        <p:tav tm="100000">
                                          <p:val>
                                            <p:strVal val="#ppt_y"/>
                                          </p:val>
                                        </p:tav>
                                      </p:tavLst>
                                    </p:anim>
                                    <p:animEffect transition="in" filter="wipe(up)">
                                      <p:cBhvr>
                                        <p:cTn id="31" dur="500"/>
                                        <p:tgtEl>
                                          <p:spTgt spid="3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p:tgtEl>
                                          <p:spTgt spid="33"/>
                                        </p:tgtEl>
                                        <p:attrNameLst>
                                          <p:attrName>ppt_y</p:attrName>
                                        </p:attrNameLst>
                                      </p:cBhvr>
                                      <p:tavLst>
                                        <p:tav tm="0">
                                          <p:val>
                                            <p:strVal val="#ppt_y+#ppt_h*1.125000"/>
                                          </p:val>
                                        </p:tav>
                                        <p:tav tm="100000">
                                          <p:val>
                                            <p:strVal val="#ppt_y"/>
                                          </p:val>
                                        </p:tav>
                                      </p:tavLst>
                                    </p:anim>
                                    <p:animEffect transition="in" filter="wipe(up)">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20" presetClass="entr" presetSubtype="0" fill="hold" grpId="1"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edge">
                                      <p:cBhvr>
                                        <p:cTn id="40" dur="2000"/>
                                        <p:tgtEl>
                                          <p:spTgt spid="39"/>
                                        </p:tgtEl>
                                      </p:cBhvr>
                                    </p:animEffect>
                                  </p:childTnLst>
                                </p:cTn>
                              </p:par>
                              <p:par>
                                <p:cTn id="41" presetID="20" presetClass="entr" presetSubtype="0" fill="hold" grpId="1"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edge">
                                      <p:cBhvr>
                                        <p:cTn id="43" dur="20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heel(1)">
                                      <p:cBhvr>
                                        <p:cTn id="48" dur="2000"/>
                                        <p:tgtEl>
                                          <p:spTgt spid="43"/>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heel(1)">
                                      <p:cBhvr>
                                        <p:cTn id="51" dur="2000"/>
                                        <p:tgtEl>
                                          <p:spTgt spid="45"/>
                                        </p:tgtEl>
                                      </p:cBhvr>
                                    </p:animEffect>
                                  </p:childTnLst>
                                </p:cTn>
                              </p:par>
                              <p:par>
                                <p:cTn id="52" presetID="21" presetClass="entr" presetSubtype="1"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heel(1)">
                                      <p:cBhvr>
                                        <p:cTn id="54" dur="20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wheel(1)">
                                      <p:cBhvr>
                                        <p:cTn id="59" dur="2000"/>
                                        <p:tgtEl>
                                          <p:spTgt spid="48"/>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heel(1)">
                                      <p:cBhvr>
                                        <p:cTn id="62" dur="2000"/>
                                        <p:tgtEl>
                                          <p:spTgt spid="55"/>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wheel(1)">
                                      <p:cBhvr>
                                        <p:cTn id="65" dur="2000"/>
                                        <p:tgtEl>
                                          <p:spTgt spid="56"/>
                                        </p:tgtEl>
                                      </p:cBhvr>
                                    </p:animEffect>
                                  </p:childTnLst>
                                </p:cTn>
                              </p:par>
                            </p:childTnLst>
                          </p:cTn>
                        </p:par>
                      </p:childTnLst>
                    </p:cTn>
                  </p:par>
                  <p:par>
                    <p:cTn id="66" fill="hold">
                      <p:stCondLst>
                        <p:cond delay="indefinite"/>
                      </p:stCondLst>
                      <p:childTnLst>
                        <p:par>
                          <p:cTn id="67" fill="hold">
                            <p:stCondLst>
                              <p:cond delay="0"/>
                            </p:stCondLst>
                            <p:childTnLst>
                              <p:par>
                                <p:cTn id="68" presetID="20" presetClass="entr" presetSubtype="0" fill="hold" grpId="0" nodeType="click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wedge">
                                      <p:cBhvr>
                                        <p:cTn id="70" dur="2000"/>
                                        <p:tgtEl>
                                          <p:spTgt spid="60"/>
                                        </p:tgtEl>
                                      </p:cBhvr>
                                    </p:animEffect>
                                  </p:childTnLst>
                                </p:cTn>
                              </p:par>
                              <p:par>
                                <p:cTn id="71" presetID="20" presetClass="entr" presetSubtype="0" fill="hold"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edge">
                                      <p:cBhvr>
                                        <p:cTn id="73" dur="2000"/>
                                        <p:tgtEl>
                                          <p:spTgt spid="62"/>
                                        </p:tgtEl>
                                      </p:cBhvr>
                                    </p:animEffect>
                                  </p:childTnLst>
                                </p:cTn>
                              </p:par>
                              <p:par>
                                <p:cTn id="74" presetID="20"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wedge">
                                      <p:cBhvr>
                                        <p:cTn id="76" dur="2000"/>
                                        <p:tgtEl>
                                          <p:spTgt spid="51"/>
                                        </p:tgtEl>
                                      </p:cBhvr>
                                    </p:animEffect>
                                  </p:childTnLst>
                                </p:cTn>
                              </p:par>
                            </p:childTnLst>
                          </p:cTn>
                        </p:par>
                        <p:par>
                          <p:cTn id="77" fill="hold">
                            <p:stCondLst>
                              <p:cond delay="2000"/>
                            </p:stCondLst>
                            <p:childTnLst>
                              <p:par>
                                <p:cTn id="78" presetID="6" presetClass="emph" presetSubtype="0" decel="50000" autoRev="1" fill="hold" nodeType="afterEffect">
                                  <p:stCondLst>
                                    <p:cond delay="1000"/>
                                  </p:stCondLst>
                                  <p:childTnLst>
                                    <p:animScale>
                                      <p:cBhvr>
                                        <p:cTn id="79" dur="3000" fill="hold"/>
                                        <p:tgtEl>
                                          <p:spTgt spid="51"/>
                                        </p:tgtEl>
                                      </p:cBhvr>
                                      <p:by x="170000" y="170000"/>
                                    </p:animScale>
                                  </p:childTnLst>
                                </p:cTn>
                              </p:par>
                              <p:par>
                                <p:cTn id="80" presetID="6" presetClass="emph" presetSubtype="0" decel="50000" autoRev="1" fill="hold" nodeType="withEffect">
                                  <p:stCondLst>
                                    <p:cond delay="1000"/>
                                  </p:stCondLst>
                                  <p:childTnLst>
                                    <p:animScale>
                                      <p:cBhvr>
                                        <p:cTn id="81" dur="3000" fill="hold"/>
                                        <p:tgtEl>
                                          <p:spTgt spid="62"/>
                                        </p:tgtEl>
                                      </p:cBhvr>
                                      <p:by x="170000" y="170000"/>
                                    </p:animScale>
                                  </p:childTnLst>
                                </p:cTn>
                              </p:par>
                              <p:par>
                                <p:cTn id="82" presetID="37" presetClass="path" presetSubtype="0" accel="50000" decel="50000" autoRev="1" fill="hold" nodeType="withEffect">
                                  <p:stCondLst>
                                    <p:cond delay="1000"/>
                                  </p:stCondLst>
                                  <p:childTnLst>
                                    <p:animMotion origin="layout" path="M -4.14589E-6 -2.7386E-6 L -0.02324 0.00821 C -0.0281 0.01005 -0.03536 0.01112 -0.04298 0.01112 C -0.05159 0.01112 -0.05852 0.01005 -0.06334 0.00821 L -0.0865 -2.7386E-6 " pathEditMode="relative" rAng="0" ptsTypes="AAAAA">
                                      <p:cBhvr>
                                        <p:cTn id="83" dur="3000" fill="hold"/>
                                        <p:tgtEl>
                                          <p:spTgt spid="62"/>
                                        </p:tgtEl>
                                        <p:attrNameLst>
                                          <p:attrName>ppt_x</p:attrName>
                                          <p:attrName>ppt_y</p:attrName>
                                        </p:attrNameLst>
                                      </p:cBhvr>
                                      <p:rCtr x="-4327" y="556"/>
                                    </p:animMotion>
                                  </p:childTnLst>
                                </p:cTn>
                              </p:par>
                              <p:par>
                                <p:cTn id="84" presetID="37" presetClass="path" presetSubtype="0" accel="50000" decel="50000" autoRev="1" fill="hold" nodeType="withEffect">
                                  <p:stCondLst>
                                    <p:cond delay="1000"/>
                                  </p:stCondLst>
                                  <p:childTnLst>
                                    <p:animMotion origin="layout" path="M 4.06759E-6 -1.1538E-6 L 0.02596 0.00821 C 0.0314 0.01005 0.03964 0.01112 0.04817 0.01112 C 0.05786 0.01112 0.06569 0.01005 0.07113 0.00821 L 0.09726 -1.1538E-6 " pathEditMode="relative" rAng="0" ptsTypes="AAAAA">
                                      <p:cBhvr>
                                        <p:cTn id="85" dur="3000" fill="hold"/>
                                        <p:tgtEl>
                                          <p:spTgt spid="51"/>
                                        </p:tgtEl>
                                        <p:attrNameLst>
                                          <p:attrName>ppt_x</p:attrName>
                                          <p:attrName>ppt_y</p:attrName>
                                        </p:attrNameLst>
                                      </p:cBhvr>
                                      <p:rCtr x="4863" y="556"/>
                                    </p:animMotion>
                                  </p:childTnLst>
                                </p:cTn>
                              </p:par>
                            </p:childTnLst>
                          </p:cTn>
                        </p:par>
                        <p:par>
                          <p:cTn id="86" fill="hold">
                            <p:stCondLst>
                              <p:cond delay="9000"/>
                            </p:stCondLst>
                            <p:childTnLst>
                              <p:par>
                                <p:cTn id="87" presetID="9" presetClass="entr" presetSubtype="0" fill="hold" grpId="0" nodeType="after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dissolve">
                                      <p:cBhvr>
                                        <p:cTn id="89" dur="500"/>
                                        <p:tgtEl>
                                          <p:spTgt spid="54"/>
                                        </p:tgtEl>
                                      </p:cBhvr>
                                    </p:animEffect>
                                  </p:childTnLst>
                                </p:cTn>
                              </p:par>
                            </p:childTnLst>
                          </p:cTn>
                        </p:par>
                        <p:par>
                          <p:cTn id="90" fill="hold">
                            <p:stCondLst>
                              <p:cond delay="9500"/>
                            </p:stCondLst>
                            <p:childTnLst>
                              <p:par>
                                <p:cTn id="91" presetID="9" presetClass="entr" presetSubtype="0" fill="hold" grpId="0" nodeType="after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dissolve">
                                      <p:cBhvr>
                                        <p:cTn id="93" dur="500"/>
                                        <p:tgtEl>
                                          <p:spTgt spid="57"/>
                                        </p:tgtEl>
                                      </p:cBhvr>
                                    </p:animEffect>
                                  </p:childTnLst>
                                </p:cTn>
                              </p:par>
                            </p:childTnLst>
                          </p:cTn>
                        </p:par>
                      </p:childTnLst>
                    </p:cTn>
                  </p:par>
                  <p:par>
                    <p:cTn id="94" fill="hold">
                      <p:stCondLst>
                        <p:cond delay="indefinite"/>
                      </p:stCondLst>
                      <p:childTnLst>
                        <p:par>
                          <p:cTn id="95" fill="hold">
                            <p:stCondLst>
                              <p:cond delay="0"/>
                            </p:stCondLst>
                            <p:childTnLst>
                              <p:par>
                                <p:cTn id="96" presetID="6" presetClass="entr" presetSubtype="16" fill="hold" nodeType="click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circle(in)">
                                      <p:cBhvr>
                                        <p:cTn id="98" dur="2000"/>
                                        <p:tgtEl>
                                          <p:spTgt spid="58"/>
                                        </p:tgtEl>
                                      </p:cBhvr>
                                    </p:animEffect>
                                  </p:childTnLst>
                                </p:cTn>
                              </p:par>
                            </p:childTnLst>
                          </p:cTn>
                        </p:par>
                        <p:par>
                          <p:cTn id="99" fill="hold">
                            <p:stCondLst>
                              <p:cond delay="2000"/>
                            </p:stCondLst>
                            <p:childTnLst>
                              <p:par>
                                <p:cTn id="100" presetID="6" presetClass="emph" presetSubtype="0" repeatCount="0" decel="50000" fill="hold" nodeType="afterEffect">
                                  <p:stCondLst>
                                    <p:cond delay="500"/>
                                  </p:stCondLst>
                                  <p:childTnLst>
                                    <p:animScale>
                                      <p:cBhvr>
                                        <p:cTn id="101" dur="3000" fill="hold"/>
                                        <p:tgtEl>
                                          <p:spTgt spid="58"/>
                                        </p:tgtEl>
                                      </p:cBhvr>
                                      <p:by x="150000" y="150000"/>
                                    </p:animScale>
                                  </p:childTnLst>
                                </p:cTn>
                              </p:par>
                            </p:childTnLst>
                          </p:cTn>
                        </p:par>
                        <p:par>
                          <p:cTn id="102" fill="hold">
                            <p:stCondLst>
                              <p:cond delay="5500"/>
                            </p:stCondLst>
                            <p:childTnLst>
                              <p:par>
                                <p:cTn id="103" presetID="9" presetClass="entr" presetSubtype="0" fill="hold" grpId="0" nodeType="after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dissolve">
                                      <p:cBhvr>
                                        <p:cTn id="10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33" grpId="0"/>
      <p:bldP spid="35" grpId="0"/>
      <p:bldP spid="39" grpId="1"/>
      <p:bldP spid="40" grpId="1"/>
      <p:bldP spid="43" grpId="0"/>
      <p:bldP spid="45" grpId="0"/>
      <p:bldP spid="46" grpId="0"/>
      <p:bldP spid="48" grpId="0"/>
      <p:bldP spid="55" grpId="0"/>
      <p:bldP spid="56" grpId="0"/>
      <p:bldP spid="60" grpId="0"/>
      <p:bldP spid="12" grpId="0" animBg="1"/>
      <p:bldP spid="54" grpId="0"/>
      <p:bldP spid="57"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8" name="TextBox 7">
            <a:extLst>
              <a:ext uri="{FF2B5EF4-FFF2-40B4-BE49-F238E27FC236}">
                <a16:creationId xmlns:a16="http://schemas.microsoft.com/office/drawing/2014/main" id="{4F0762B5-22DC-2AC7-C0ED-5E9B280BEF31}"/>
              </a:ext>
            </a:extLst>
          </p:cNvPr>
          <p:cNvSpPr txBox="1"/>
          <p:nvPr/>
        </p:nvSpPr>
        <p:spPr>
          <a:xfrm>
            <a:off x="106214" y="1806860"/>
            <a:ext cx="3533843" cy="617886"/>
          </a:xfrm>
          <a:prstGeom prst="rect">
            <a:avLst/>
          </a:prstGeom>
          <a:noFill/>
        </p:spPr>
        <p:txBody>
          <a:bodyPr wrap="square" rtlCol="0">
            <a:spAutoFit/>
          </a:bodyPr>
          <a:lstStyle/>
          <a:p>
            <a:r>
              <a:rPr lang="en-US" sz="3400" b="1" dirty="0"/>
              <a:t>Presented by:</a:t>
            </a:r>
            <a:endParaRPr lang="en-US" sz="3400" i="1" dirty="0"/>
          </a:p>
        </p:txBody>
      </p:sp>
      <p:sp>
        <p:nvSpPr>
          <p:cNvPr id="19" name="Rectangle 18">
            <a:extLst>
              <a:ext uri="{FF2B5EF4-FFF2-40B4-BE49-F238E27FC236}">
                <a16:creationId xmlns:a16="http://schemas.microsoft.com/office/drawing/2014/main" id="{8224CBFB-B81B-799B-403A-25C64D2D99BB}"/>
              </a:ext>
            </a:extLst>
          </p:cNvPr>
          <p:cNvSpPr/>
          <p:nvPr/>
        </p:nvSpPr>
        <p:spPr>
          <a:xfrm>
            <a:off x="44109" y="2729530"/>
            <a:ext cx="9361853" cy="164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Introduction</a:t>
            </a:r>
          </a:p>
        </p:txBody>
      </p:sp>
      <p:sp>
        <p:nvSpPr>
          <p:cNvPr id="20" name="Rectangle 19">
            <a:extLst>
              <a:ext uri="{FF2B5EF4-FFF2-40B4-BE49-F238E27FC236}">
                <a16:creationId xmlns:a16="http://schemas.microsoft.com/office/drawing/2014/main" id="{07D8E115-E406-EAF4-4896-568F82279040}"/>
              </a:ext>
            </a:extLst>
          </p:cNvPr>
          <p:cNvSpPr/>
          <p:nvPr/>
        </p:nvSpPr>
        <p:spPr>
          <a:xfrm>
            <a:off x="28361" y="15583690"/>
            <a:ext cx="935815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Method</a:t>
            </a:r>
          </a:p>
        </p:txBody>
      </p:sp>
      <p:sp>
        <p:nvSpPr>
          <p:cNvPr id="21" name="Rectangle 20">
            <a:extLst>
              <a:ext uri="{FF2B5EF4-FFF2-40B4-BE49-F238E27FC236}">
                <a16:creationId xmlns:a16="http://schemas.microsoft.com/office/drawing/2014/main" id="{5C8FB760-5CA4-BDAD-B6E9-C521D36F878F}"/>
              </a:ext>
            </a:extLst>
          </p:cNvPr>
          <p:cNvSpPr/>
          <p:nvPr/>
        </p:nvSpPr>
        <p:spPr>
          <a:xfrm>
            <a:off x="9495985" y="2711865"/>
            <a:ext cx="17642340" cy="166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Results</a:t>
            </a:r>
          </a:p>
        </p:txBody>
      </p:sp>
      <p:sp>
        <p:nvSpPr>
          <p:cNvPr id="22" name="Rectangle 21">
            <a:extLst>
              <a:ext uri="{FF2B5EF4-FFF2-40B4-BE49-F238E27FC236}">
                <a16:creationId xmlns:a16="http://schemas.microsoft.com/office/drawing/2014/main" id="{672E8190-4EC1-EFBE-E2D5-35E029352DBB}"/>
              </a:ext>
            </a:extLst>
          </p:cNvPr>
          <p:cNvSpPr/>
          <p:nvPr/>
        </p:nvSpPr>
        <p:spPr>
          <a:xfrm>
            <a:off x="27221205" y="14464304"/>
            <a:ext cx="1128407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Conclusion</a:t>
            </a:r>
          </a:p>
        </p:txBody>
      </p:sp>
      <p:sp>
        <p:nvSpPr>
          <p:cNvPr id="23" name="Rectangle 22">
            <a:extLst>
              <a:ext uri="{FF2B5EF4-FFF2-40B4-BE49-F238E27FC236}">
                <a16:creationId xmlns:a16="http://schemas.microsoft.com/office/drawing/2014/main" id="{CF59E48D-C7D3-EB7D-D51A-891D5AFC9D15}"/>
              </a:ext>
            </a:extLst>
          </p:cNvPr>
          <p:cNvSpPr/>
          <p:nvPr/>
        </p:nvSpPr>
        <p:spPr>
          <a:xfrm>
            <a:off x="27243758" y="19821150"/>
            <a:ext cx="11284074" cy="222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Strengths &amp; Limitations</a:t>
            </a:r>
          </a:p>
        </p:txBody>
      </p:sp>
      <p:sp>
        <p:nvSpPr>
          <p:cNvPr id="24" name="Rectangle 23">
            <a:extLst>
              <a:ext uri="{FF2B5EF4-FFF2-40B4-BE49-F238E27FC236}">
                <a16:creationId xmlns:a16="http://schemas.microsoft.com/office/drawing/2014/main" id="{1506D428-680E-02D6-3A25-F57F8B297E34}"/>
              </a:ext>
            </a:extLst>
          </p:cNvPr>
          <p:cNvSpPr/>
          <p:nvPr/>
        </p:nvSpPr>
        <p:spPr>
          <a:xfrm>
            <a:off x="27326637" y="32284599"/>
            <a:ext cx="1120119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References</a:t>
            </a:r>
          </a:p>
        </p:txBody>
      </p:sp>
      <p:cxnSp>
        <p:nvCxnSpPr>
          <p:cNvPr id="26" name="Straight Connector 25">
            <a:extLst>
              <a:ext uri="{FF2B5EF4-FFF2-40B4-BE49-F238E27FC236}">
                <a16:creationId xmlns:a16="http://schemas.microsoft.com/office/drawing/2014/main" id="{DBADB62B-2CB4-623A-D36D-A34A6AD7F22E}"/>
              </a:ext>
            </a:extLst>
          </p:cNvPr>
          <p:cNvCxnSpPr>
            <a:cxnSpLocks/>
          </p:cNvCxnSpPr>
          <p:nvPr/>
        </p:nvCxnSpPr>
        <p:spPr>
          <a:xfrm flipH="1">
            <a:off x="9349023" y="2734887"/>
            <a:ext cx="100480" cy="38424763"/>
          </a:xfrm>
          <a:prstGeom prst="line">
            <a:avLst/>
          </a:prstGeom>
          <a:ln w="762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E8325D2-68C0-EE90-0470-899E192FB488}"/>
              </a:ext>
            </a:extLst>
          </p:cNvPr>
          <p:cNvCxnSpPr>
            <a:cxnSpLocks/>
          </p:cNvCxnSpPr>
          <p:nvPr/>
        </p:nvCxnSpPr>
        <p:spPr>
          <a:xfrm>
            <a:off x="27123103" y="2729530"/>
            <a:ext cx="113511" cy="38670883"/>
          </a:xfrm>
          <a:prstGeom prst="line">
            <a:avLst/>
          </a:prstGeom>
          <a:ln w="762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0FA9869-0B0A-D6F0-89EF-A8351D3A94CD}"/>
              </a:ext>
            </a:extLst>
          </p:cNvPr>
          <p:cNvSpPr txBox="1"/>
          <p:nvPr/>
        </p:nvSpPr>
        <p:spPr>
          <a:xfrm>
            <a:off x="-2885767" y="240763"/>
            <a:ext cx="36723785" cy="1246495"/>
          </a:xfrm>
          <a:prstGeom prst="rect">
            <a:avLst/>
          </a:prstGeom>
          <a:noFill/>
        </p:spPr>
        <p:txBody>
          <a:bodyPr wrap="square">
            <a:spAutoFit/>
          </a:bodyPr>
          <a:lstStyle/>
          <a:p>
            <a:pPr algn="ctr"/>
            <a:r>
              <a:rPr lang="en-US" sz="7500" b="1" dirty="0">
                <a:ln w="12700" cmpd="sng">
                  <a:solidFill>
                    <a:schemeClr val="accent4"/>
                  </a:solidFill>
                  <a:prstDash val="solid"/>
                </a:ln>
                <a:latin typeface="Copperplate Gothic Bold" panose="020E0705020206020404" pitchFamily="34" charset="77"/>
              </a:rPr>
              <a:t>Analysis of Dividend Stocks Using PCA and LDA Methods</a:t>
            </a:r>
            <a:endParaRPr lang="en-US" sz="7500" b="1" dirty="0">
              <a:ln w="12700" cmpd="sng">
                <a:solidFill>
                  <a:schemeClr val="accent4"/>
                </a:solidFill>
                <a:prstDash val="solid"/>
              </a:ln>
            </a:endParaRPr>
          </a:p>
        </p:txBody>
      </p:sp>
      <p:sp>
        <p:nvSpPr>
          <p:cNvPr id="33" name="TextBox 32">
            <a:extLst>
              <a:ext uri="{FF2B5EF4-FFF2-40B4-BE49-F238E27FC236}">
                <a16:creationId xmlns:a16="http://schemas.microsoft.com/office/drawing/2014/main" id="{6735C232-6F13-98B9-A9AD-B92AFE0D2D75}"/>
              </a:ext>
            </a:extLst>
          </p:cNvPr>
          <p:cNvSpPr txBox="1"/>
          <p:nvPr/>
        </p:nvSpPr>
        <p:spPr>
          <a:xfrm>
            <a:off x="58933" y="4934782"/>
            <a:ext cx="8365375" cy="2862322"/>
          </a:xfrm>
          <a:prstGeom prst="rect">
            <a:avLst/>
          </a:prstGeom>
          <a:noFill/>
        </p:spPr>
        <p:txBody>
          <a:bodyPr wrap="square" rtlCol="0">
            <a:spAutoFit/>
          </a:bodyPr>
          <a:lstStyle/>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Data Set: </a:t>
            </a:r>
            <a:r>
              <a:rPr lang="en-US" sz="3000" dirty="0">
                <a:latin typeface="Times New Roman" panose="02020603050405020304" pitchFamily="18" charset="0"/>
                <a:cs typeface="Times New Roman" panose="02020603050405020304" pitchFamily="18" charset="0"/>
              </a:rPr>
              <a:t>200 stocks with </a:t>
            </a:r>
            <a:r>
              <a:rPr lang="en-US" sz="3000" b="1" dirty="0">
                <a:latin typeface="Times New Roman" panose="02020603050405020304" pitchFamily="18" charset="0"/>
                <a:cs typeface="Times New Roman" panose="02020603050405020304" pitchFamily="18" charset="0"/>
              </a:rPr>
              <a:t>6 continuous features</a:t>
            </a:r>
            <a:r>
              <a:rPr lang="en-US" sz="3000" dirty="0">
                <a:latin typeface="Times New Roman" panose="02020603050405020304" pitchFamily="18" charset="0"/>
                <a:cs typeface="Times New Roman" panose="02020603050405020304" pitchFamily="18" charset="0"/>
              </a:rPr>
              <a:t> and </a:t>
            </a:r>
            <a:r>
              <a:rPr lang="en-US" sz="3000" b="1" dirty="0">
                <a:latin typeface="Times New Roman" panose="02020603050405020304" pitchFamily="18" charset="0"/>
                <a:cs typeface="Times New Roman" panose="02020603050405020304" pitchFamily="18" charset="0"/>
              </a:rPr>
              <a:t>1 binary </a:t>
            </a:r>
            <a:r>
              <a:rPr lang="en-US" sz="3000" dirty="0">
                <a:latin typeface="Times New Roman" panose="02020603050405020304" pitchFamily="18" charset="0"/>
                <a:cs typeface="Times New Roman" panose="02020603050405020304" pitchFamily="18" charset="0"/>
              </a:rPr>
              <a:t>variable of interest</a:t>
            </a: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Objective: </a:t>
            </a:r>
            <a:r>
              <a:rPr lang="en-US" sz="3000" dirty="0">
                <a:latin typeface="Times New Roman" panose="02020603050405020304" pitchFamily="18" charset="0"/>
                <a:cs typeface="Times New Roman" panose="02020603050405020304" pitchFamily="18" charset="0"/>
              </a:rPr>
              <a:t>We want to </a:t>
            </a:r>
            <a:r>
              <a:rPr lang="en-US" sz="3000" b="1" dirty="0">
                <a:latin typeface="Times New Roman" panose="02020603050405020304" pitchFamily="18" charset="0"/>
                <a:cs typeface="Times New Roman" panose="02020603050405020304" pitchFamily="18" charset="0"/>
              </a:rPr>
              <a:t>classify</a:t>
            </a:r>
            <a:r>
              <a:rPr lang="en-US" sz="3000" dirty="0">
                <a:latin typeface="Times New Roman" panose="02020603050405020304" pitchFamily="18" charset="0"/>
                <a:cs typeface="Times New Roman" panose="02020603050405020304" pitchFamily="18" charset="0"/>
              </a:rPr>
              <a:t> whether a stock </a:t>
            </a:r>
            <a:r>
              <a:rPr lang="en-US" sz="3000" b="1" dirty="0">
                <a:latin typeface="Times New Roman" panose="02020603050405020304" pitchFamily="18" charset="0"/>
                <a:cs typeface="Times New Roman" panose="02020603050405020304" pitchFamily="18" charset="0"/>
              </a:rPr>
              <a:t>pays dividend</a:t>
            </a:r>
            <a:r>
              <a:rPr lang="en-US" sz="3000" dirty="0">
                <a:latin typeface="Times New Roman" panose="02020603050405020304" pitchFamily="18" charset="0"/>
                <a:cs typeface="Times New Roman" panose="02020603050405020304" pitchFamily="18" charset="0"/>
              </a:rPr>
              <a:t> or </a:t>
            </a:r>
            <a:r>
              <a:rPr lang="en-US" sz="3000" b="1" dirty="0">
                <a:latin typeface="Times New Roman" panose="02020603050405020304" pitchFamily="18" charset="0"/>
                <a:cs typeface="Times New Roman" panose="02020603050405020304" pitchFamily="18" charset="0"/>
              </a:rPr>
              <a:t>not</a:t>
            </a:r>
            <a:r>
              <a:rPr lang="en-US" sz="3000" dirty="0">
                <a:latin typeface="Times New Roman" panose="02020603050405020304" pitchFamily="18" charset="0"/>
                <a:cs typeface="Times New Roman" panose="02020603050405020304" pitchFamily="18" charset="0"/>
              </a:rPr>
              <a:t>. </a:t>
            </a:r>
            <a:endParaRPr lang="en-US" sz="3000" b="1" dirty="0">
              <a:latin typeface="Times New Roman" panose="02020603050405020304" pitchFamily="18" charset="0"/>
              <a:cs typeface="Times New Roman" panose="02020603050405020304" pitchFamily="18" charset="0"/>
            </a:endParaRPr>
          </a:p>
          <a:p>
            <a:pPr marL="457200" lvl="7"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50A7AA-88AF-D8F6-18C0-FC868C25F292}"/>
              </a:ext>
            </a:extLst>
          </p:cNvPr>
          <p:cNvSpPr/>
          <p:nvPr/>
        </p:nvSpPr>
        <p:spPr>
          <a:xfrm>
            <a:off x="-426432" y="4367050"/>
            <a:ext cx="9565828" cy="101566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a:solidFill>
                  <a:schemeClr val="accent6">
                    <a:lumMod val="60000"/>
                    <a:lumOff val="40000"/>
                  </a:schemeClr>
                </a:solidFill>
              </a:rPr>
              <a:t>Objective and Data Set</a:t>
            </a:r>
          </a:p>
        </p:txBody>
      </p:sp>
      <p:sp>
        <p:nvSpPr>
          <p:cNvPr id="39" name="Rectangle 38">
            <a:extLst>
              <a:ext uri="{FF2B5EF4-FFF2-40B4-BE49-F238E27FC236}">
                <a16:creationId xmlns:a16="http://schemas.microsoft.com/office/drawing/2014/main" id="{9FB5FA34-F498-CB9D-7763-5F99C22E93D9}"/>
              </a:ext>
            </a:extLst>
          </p:cNvPr>
          <p:cNvSpPr/>
          <p:nvPr/>
        </p:nvSpPr>
        <p:spPr>
          <a:xfrm>
            <a:off x="72567" y="7229417"/>
            <a:ext cx="6843541"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Feature Details:</a:t>
            </a:r>
          </a:p>
        </p:txBody>
      </p:sp>
      <p:sp>
        <p:nvSpPr>
          <p:cNvPr id="40" name="TextBox 39">
            <a:extLst>
              <a:ext uri="{FF2B5EF4-FFF2-40B4-BE49-F238E27FC236}">
                <a16:creationId xmlns:a16="http://schemas.microsoft.com/office/drawing/2014/main" id="{B3A4EB41-D2E0-6991-118A-A00E4BD2F4E4}"/>
              </a:ext>
            </a:extLst>
          </p:cNvPr>
          <p:cNvSpPr txBox="1"/>
          <p:nvPr/>
        </p:nvSpPr>
        <p:spPr>
          <a:xfrm>
            <a:off x="28361" y="8314785"/>
            <a:ext cx="9473553" cy="7478970"/>
          </a:xfrm>
          <a:prstGeom prst="rect">
            <a:avLst/>
          </a:prstGeom>
          <a:noFill/>
        </p:spPr>
        <p:txBody>
          <a:bodyPr wrap="square" rtlCol="0">
            <a:spAutoFit/>
          </a:bodyPr>
          <a:lstStyle/>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Dividend: </a:t>
            </a:r>
            <a:r>
              <a:rPr lang="en-US" sz="3000" dirty="0">
                <a:latin typeface="Times New Roman" panose="02020603050405020304" pitchFamily="18" charset="0"/>
                <a:cs typeface="Times New Roman" panose="02020603050405020304" pitchFamily="18" charset="0"/>
              </a:rPr>
              <a:t>0 for dividend; 1 for no dividend</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Fcfps (Free cash flow per share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Useful to gauge the return a shareholder receives after buying a stock.</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Earnings Growth (year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Change in an entity’s reported net income.</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Debt to Equity Ratio: </a:t>
            </a:r>
            <a:r>
              <a:rPr lang="en-US" sz="3000" dirty="0">
                <a:latin typeface="Times New Roman" panose="02020603050405020304" pitchFamily="18" charset="0"/>
                <a:cs typeface="Times New Roman" panose="02020603050405020304" pitchFamily="18" charset="0"/>
              </a:rPr>
              <a:t>Measure of the extent to which a co5mpany covers its debt. </a:t>
            </a: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Market Cap: </a:t>
            </a:r>
            <a:r>
              <a:rPr lang="en-US" sz="3000" dirty="0">
                <a:latin typeface="Times New Roman" panose="02020603050405020304" pitchFamily="18" charset="0"/>
                <a:cs typeface="Times New Roman" panose="02020603050405020304" pitchFamily="18" charset="0"/>
              </a:rPr>
              <a:t>Measure worthiness of a company in stock market.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Current Ratio: </a:t>
            </a:r>
            <a:r>
              <a:rPr lang="en-US" sz="3000" dirty="0">
                <a:latin typeface="Times New Roman" panose="02020603050405020304" pitchFamily="18" charset="0"/>
                <a:cs typeface="Times New Roman" panose="02020603050405020304" pitchFamily="18" charset="0"/>
              </a:rPr>
              <a:t>Measures company’s ability to pay its short-term obligation.</a:t>
            </a:r>
            <a:endParaRPr lang="en-US" sz="3000" b="1"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1E927F7-FBB4-38F4-C0B4-BB29A59F8144}"/>
              </a:ext>
            </a:extLst>
          </p:cNvPr>
          <p:cNvSpPr txBox="1"/>
          <p:nvPr/>
        </p:nvSpPr>
        <p:spPr>
          <a:xfrm>
            <a:off x="31725" y="17409662"/>
            <a:ext cx="3109697" cy="477054"/>
          </a:xfrm>
          <a:prstGeom prst="rect">
            <a:avLst/>
          </a:prstGeom>
          <a:noFill/>
        </p:spPr>
        <p:txBody>
          <a:bodyPr wrap="none" rtlCol="0">
            <a:spAutoFit/>
          </a:bodyPr>
          <a:lstStyle/>
          <a:p>
            <a:r>
              <a:rPr lang="en-US" sz="2500" b="1" i="1" dirty="0"/>
              <a:t>Statistical Software: R</a:t>
            </a:r>
          </a:p>
        </p:txBody>
      </p:sp>
      <p:sp>
        <p:nvSpPr>
          <p:cNvPr id="45" name="Rectangle 44">
            <a:extLst>
              <a:ext uri="{FF2B5EF4-FFF2-40B4-BE49-F238E27FC236}">
                <a16:creationId xmlns:a16="http://schemas.microsoft.com/office/drawing/2014/main" id="{9FAF63E9-F99F-C9E2-8E3A-65F91554DBB9}"/>
              </a:ext>
            </a:extLst>
          </p:cNvPr>
          <p:cNvSpPr/>
          <p:nvPr/>
        </p:nvSpPr>
        <p:spPr>
          <a:xfrm>
            <a:off x="-871679" y="17829102"/>
            <a:ext cx="11021843" cy="116955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790E1168-5118-C0A4-5369-3DA9FBBFCD52}"/>
                  </a:ext>
                </a:extLst>
              </p:cNvPr>
              <p:cNvSpPr txBox="1"/>
              <p:nvPr/>
            </p:nvSpPr>
            <p:spPr>
              <a:xfrm>
                <a:off x="-28221" y="18928757"/>
                <a:ext cx="9363610" cy="8925520"/>
              </a:xfrm>
              <a:prstGeom prst="rect">
                <a:avLst/>
              </a:prstGeom>
              <a:noFill/>
            </p:spPr>
            <p:txBody>
              <a:bodyPr wrap="square" rtlCol="0">
                <a:spAutoFit/>
              </a:bodyPr>
              <a:lstStyle/>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Goal: Reduce the dimension</a:t>
                </a:r>
                <a:r>
                  <a:rPr lang="en-US" sz="3000" dirty="0">
                    <a:latin typeface="Times New Roman" panose="02020603050405020304" pitchFamily="18" charset="0"/>
                    <a:cs typeface="Times New Roman" panose="02020603050405020304" pitchFamily="18" charset="0"/>
                  </a:rPr>
                  <a:t> of our explainable features.</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Process: Eigendecomposition</a:t>
                </a:r>
                <a:r>
                  <a:rPr lang="en-US" sz="3000" dirty="0">
                    <a:latin typeface="Times New Roman" panose="02020603050405020304" pitchFamily="18" charset="0"/>
                    <a:cs typeface="Times New Roman" panose="02020603050405020304" pitchFamily="18" charset="0"/>
                  </a:rPr>
                  <a:t> on the </a:t>
                </a:r>
                <a:r>
                  <a:rPr lang="en-US" sz="3000" b="1" dirty="0">
                    <a:latin typeface="Times New Roman" panose="02020603050405020304" pitchFamily="18" charset="0"/>
                    <a:cs typeface="Times New Roman" panose="02020603050405020304" pitchFamily="18" charset="0"/>
                  </a:rPr>
                  <a:t>scaled</a:t>
                </a:r>
                <a:r>
                  <a:rPr lang="en-US" sz="3000" dirty="0">
                    <a:latin typeface="Times New Roman" panose="02020603050405020304" pitchFamily="18" charset="0"/>
                    <a:cs typeface="Times New Roman" panose="02020603050405020304" pitchFamily="18" charset="0"/>
                  </a:rPr>
                  <a:t> explanatory variables. The </a:t>
                </a:r>
                <a:r>
                  <a:rPr lang="en-US" sz="3000" b="1" dirty="0">
                    <a:latin typeface="Times New Roman" panose="02020603050405020304" pitchFamily="18" charset="0"/>
                    <a:cs typeface="Times New Roman" panose="02020603050405020304" pitchFamily="18" charset="0"/>
                  </a:rPr>
                  <a:t>eigen</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vectors</a:t>
                </a:r>
                <a:r>
                  <a:rPr lang="en-US" sz="3000" dirty="0">
                    <a:latin typeface="Times New Roman" panose="02020603050405020304" pitchFamily="18" charset="0"/>
                    <a:cs typeface="Times New Roman" panose="02020603050405020304" pitchFamily="18" charset="0"/>
                  </a:rPr>
                  <a:t> will be our</a:t>
                </a:r>
                <a:r>
                  <a:rPr lang="en-US" sz="3000" b="1" dirty="0">
                    <a:latin typeface="Times New Roman" panose="02020603050405020304" pitchFamily="18" charset="0"/>
                    <a:cs typeface="Times New Roman" panose="02020603050405020304" pitchFamily="18" charset="0"/>
                  </a:rPr>
                  <a:t> principal components</a:t>
                </a:r>
                <a:r>
                  <a:rPr lang="en-US" sz="3000" dirty="0">
                    <a:latin typeface="Times New Roman" panose="02020603050405020304" pitchFamily="18" charset="0"/>
                    <a:cs typeface="Times New Roman" panose="02020603050405020304" pitchFamily="18" charset="0"/>
                  </a:rPr>
                  <a:t>, which is a </a:t>
                </a:r>
                <a:r>
                  <a:rPr lang="en-US" sz="3000" b="1" dirty="0">
                    <a:latin typeface="Times New Roman" panose="02020603050405020304" pitchFamily="18" charset="0"/>
                    <a:cs typeface="Times New Roman" panose="02020603050405020304" pitchFamily="18" charset="0"/>
                  </a:rPr>
                  <a:t>linear combination</a:t>
                </a:r>
                <a:r>
                  <a:rPr lang="en-US" sz="3000" dirty="0">
                    <a:latin typeface="Times New Roman" panose="02020603050405020304" pitchFamily="18" charset="0"/>
                    <a:cs typeface="Times New Roman" panose="02020603050405020304" pitchFamily="18" charset="0"/>
                  </a:rPr>
                  <a:t> of our explanatory variables. We will </a:t>
                </a:r>
                <a:r>
                  <a:rPr lang="en-US" sz="3000" b="1" dirty="0">
                    <a:latin typeface="Times New Roman" panose="02020603050405020304" pitchFamily="18" charset="0"/>
                    <a:cs typeface="Times New Roman" panose="02020603050405020304" pitchFamily="18" charset="0"/>
                  </a:rPr>
                  <a:t>choose the component</a:t>
                </a:r>
                <a:r>
                  <a:rPr lang="en-US" sz="3000" b="1" u="sng"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that best explains the variation in our data through a </a:t>
                </a:r>
                <a:r>
                  <a:rPr lang="en-US" sz="3000" b="1" dirty="0">
                    <a:latin typeface="Times New Roman" panose="02020603050405020304" pitchFamily="18" charset="0"/>
                    <a:cs typeface="Times New Roman" panose="02020603050405020304" pitchFamily="18" charset="0"/>
                  </a:rPr>
                  <a:t>Scree plot </a:t>
                </a:r>
                <a:r>
                  <a:rPr lang="en-US" sz="3000" dirty="0">
                    <a:latin typeface="Times New Roman" panose="02020603050405020304" pitchFamily="18" charset="0"/>
                    <a:cs typeface="Times New Roman" panose="02020603050405020304" pitchFamily="18" charset="0"/>
                  </a:rPr>
                  <a:t>and the </a:t>
                </a:r>
                <a:r>
                  <a:rPr lang="en-US" sz="3000" b="1" dirty="0">
                    <a:latin typeface="Times New Roman" panose="02020603050405020304" pitchFamily="18" charset="0"/>
                    <a:cs typeface="Times New Roman" panose="02020603050405020304" pitchFamily="18" charset="0"/>
                  </a:rPr>
                  <a:t>cumulative variation proportion</a:t>
                </a:r>
                <a:r>
                  <a:rPr lang="en-US" sz="3000" dirty="0">
                    <a:latin typeface="Times New Roman" panose="02020603050405020304" pitchFamily="18" charset="0"/>
                    <a:cs typeface="Times New Roman" panose="02020603050405020304" pitchFamily="18" charset="0"/>
                  </a:rPr>
                  <a: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Equations:</a:t>
                </a:r>
              </a:p>
              <a:p>
                <a:r>
                  <a:rPr lang="en-CA" sz="3000" b="1" dirty="0">
                    <a:ea typeface="Cambria Math" panose="02040503050406030204" pitchFamily="18" charset="0"/>
                  </a:rPr>
                  <a:t>    </a:t>
                </a:r>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𝟏</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𝟏𝟏</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𝟐𝟏</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𝟑𝟏</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𝟒𝟏</m:t>
                        </m:r>
                      </m:sub>
                    </m:sSub>
                    <m:r>
                      <a:rPr lang="en-CA" sz="2300" b="1" i="1">
                        <a:latin typeface="Cambria Math" panose="02040503050406030204" pitchFamily="18" charset="0"/>
                        <a:ea typeface="Cambria Math" panose="02040503050406030204" pitchFamily="18" charset="0"/>
                      </a:rPr>
                      <m:t>𝑴𝒓𝒌𝒕</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𝟓𝟏</m:t>
                        </m:r>
                      </m:sub>
                    </m:sSub>
                    <m:r>
                      <a:rPr lang="en-CA" sz="2300" b="1" i="1">
                        <a:latin typeface="Cambria Math" panose="02040503050406030204" pitchFamily="18" charset="0"/>
                        <a:ea typeface="Cambria Math" panose="02040503050406030204" pitchFamily="18" charset="0"/>
                      </a:rPr>
                      <m:t>𝑪𝑹</m:t>
                    </m:r>
                  </m:oMath>
                </a14:m>
                <a:endParaRPr lang="en-CA" sz="2300" b="1" i="1" dirty="0">
                  <a:latin typeface="Cambria Math" panose="02040503050406030204" pitchFamily="18" charset="0"/>
                  <a:ea typeface="Cambria Math" panose="02040503050406030204" pitchFamily="18" charset="0"/>
                </a:endParaRPr>
              </a:p>
              <a:p>
                <a:endParaRPr lang="en-CA" sz="23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𝟐</m:t>
                          </m:r>
                        </m:sub>
                      </m:sSub>
                      <m:r>
                        <a:rPr lang="en-CA" sz="2300">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𝟏𝟐</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𝟐𝟐</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𝟑𝟐</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𝟒𝟐</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𝟓𝟐</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      </m:t>
                        </m:r>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𝟑</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𝟏𝟑</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𝟐𝟑</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𝟑𝟑</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𝟒𝟑</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𝟓𝟑</m:t>
                        </m:r>
                      </m:sub>
                    </m:sSub>
                    <m:r>
                      <a:rPr lang="en-CA" sz="2300" b="1" i="1">
                        <a:latin typeface="Cambria Math" panose="02040503050406030204" pitchFamily="18" charset="0"/>
                        <a:ea typeface="Cambria Math" panose="02040503050406030204" pitchFamily="18" charset="0"/>
                      </a:rPr>
                      <m:t>𝑪𝑹</m:t>
                    </m:r>
                  </m:oMath>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𝟒</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𝟏𝟒</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𝟐𝟒</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𝟑𝟒</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𝟒𝟒</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𝟓𝟒</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𝟓</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𝟏𝟓</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𝟐𝟓</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𝟑𝟓</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𝟒𝟓</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𝟓𝟓</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p:txBody>
          </p:sp>
        </mc:Choice>
        <mc:Fallback>
          <p:sp>
            <p:nvSpPr>
              <p:cNvPr id="46" name="TextBox 45">
                <a:extLst>
                  <a:ext uri="{FF2B5EF4-FFF2-40B4-BE49-F238E27FC236}">
                    <a16:creationId xmlns:a16="http://schemas.microsoft.com/office/drawing/2014/main" id="{790E1168-5118-C0A4-5369-3DA9FBBFCD52}"/>
                  </a:ext>
                </a:extLst>
              </p:cNvPr>
              <p:cNvSpPr txBox="1">
                <a:spLocks noRot="1" noChangeAspect="1" noMove="1" noResize="1" noEditPoints="1" noAdjustHandles="1" noChangeArrowheads="1" noChangeShapeType="1" noTextEdit="1"/>
              </p:cNvSpPr>
              <p:nvPr/>
            </p:nvSpPr>
            <p:spPr>
              <a:xfrm>
                <a:off x="-28221" y="18928757"/>
                <a:ext cx="9363610" cy="8925520"/>
              </a:xfrm>
              <a:prstGeom prst="rect">
                <a:avLst/>
              </a:prstGeom>
              <a:blipFill>
                <a:blip r:embed="rId3"/>
                <a:stretch>
                  <a:fillRect l="-1220" t="-852" b="-142"/>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F53404-0F79-DE06-1B7F-97A22D28E2B7}"/>
              </a:ext>
            </a:extLst>
          </p:cNvPr>
          <p:cNvSpPr/>
          <p:nvPr/>
        </p:nvSpPr>
        <p:spPr>
          <a:xfrm>
            <a:off x="45791" y="27777168"/>
            <a:ext cx="8348760"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a:t>
            </a:r>
          </a:p>
        </p:txBody>
      </p:sp>
      <p:sp>
        <p:nvSpPr>
          <p:cNvPr id="55" name="TextBox 54">
            <a:extLst>
              <a:ext uri="{FF2B5EF4-FFF2-40B4-BE49-F238E27FC236}">
                <a16:creationId xmlns:a16="http://schemas.microsoft.com/office/drawing/2014/main" id="{B3288162-023C-9C66-C921-08C35E00490A}"/>
              </a:ext>
            </a:extLst>
          </p:cNvPr>
          <p:cNvSpPr txBox="1"/>
          <p:nvPr/>
        </p:nvSpPr>
        <p:spPr>
          <a:xfrm>
            <a:off x="78607" y="29026988"/>
            <a:ext cx="9121272" cy="4247317"/>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Purpose: Classification and dimension reduction</a:t>
            </a:r>
            <a:r>
              <a:rPr lang="en-US" sz="3000" dirty="0">
                <a:latin typeface="Times New Roman" panose="02020603050405020304" pitchFamily="18" charset="0"/>
                <a:cs typeface="Times New Roman" panose="02020603050405020304" pitchFamily="18" charset="0"/>
              </a:rPr>
              <a:t>. Calculates a linear combination of independent features to classify data into classes by </a:t>
            </a:r>
            <a:r>
              <a:rPr lang="en-US" sz="3000" b="1" dirty="0">
                <a:latin typeface="Times New Roman" panose="02020603050405020304" pitchFamily="18" charset="0"/>
                <a:cs typeface="Times New Roman" panose="02020603050405020304" pitchFamily="18" charset="0"/>
              </a:rPr>
              <a:t>maximizing separation between projected samples</a:t>
            </a:r>
            <a:r>
              <a:rPr lang="en-US" sz="30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Requirement:  </a:t>
            </a:r>
          </a:p>
          <a:p>
            <a:r>
              <a:rPr lang="en-US" sz="3000" b="1" dirty="0">
                <a:latin typeface="Times New Roman" panose="02020603050405020304" pitchFamily="18" charset="0"/>
                <a:cs typeface="Times New Roman" panose="02020603050405020304" pitchFamily="18" charset="0"/>
              </a:rPr>
              <a:t>1) </a:t>
            </a:r>
            <a:r>
              <a:rPr lang="en-US" sz="3000" dirty="0">
                <a:latin typeface="Times New Roman" panose="02020603050405020304" pitchFamily="18" charset="0"/>
                <a:cs typeface="Times New Roman" panose="02020603050405020304" pitchFamily="18" charset="0"/>
              </a:rPr>
              <a:t>Data set must be </a:t>
            </a:r>
            <a:r>
              <a:rPr lang="en-US" sz="3000" b="1" dirty="0">
                <a:latin typeface="Times New Roman" panose="02020603050405020304" pitchFamily="18" charset="0"/>
                <a:cs typeface="Times New Roman" panose="02020603050405020304" pitchFamily="18" charset="0"/>
              </a:rPr>
              <a:t>continuous</a:t>
            </a:r>
            <a:r>
              <a:rPr lang="en-US" sz="3000" dirty="0">
                <a:latin typeface="Times New Roman" panose="02020603050405020304" pitchFamily="18" charset="0"/>
                <a:cs typeface="Times New Roman" panose="02020603050405020304" pitchFamily="18" charset="0"/>
              </a:rPr>
              <a:t>.</a:t>
            </a:r>
          </a:p>
          <a:p>
            <a:r>
              <a:rPr lang="en-US" sz="3000" b="1" dirty="0">
                <a:latin typeface="Times New Roman" panose="02020603050405020304" pitchFamily="18" charset="0"/>
                <a:cs typeface="Times New Roman" panose="02020603050405020304" pitchFamily="18" charset="0"/>
              </a:rPr>
              <a:t>2) Distance</a:t>
            </a:r>
            <a:r>
              <a:rPr lang="en-US" sz="3000" dirty="0">
                <a:latin typeface="Times New Roman" panose="02020603050405020304" pitchFamily="18" charset="0"/>
                <a:cs typeface="Times New Roman" panose="02020603050405020304" pitchFamily="18" charset="0"/>
              </a:rPr>
              <a:t> between 2 projected classes must be </a:t>
            </a:r>
            <a:r>
              <a:rPr lang="en-US" sz="3000" b="1" dirty="0">
                <a:latin typeface="Times New Roman" panose="02020603050405020304" pitchFamily="18" charset="0"/>
                <a:cs typeface="Times New Roman" panose="02020603050405020304" pitchFamily="18" charset="0"/>
              </a:rPr>
              <a:t>large</a:t>
            </a:r>
            <a:r>
              <a:rPr lang="en-US" sz="3000" dirty="0">
                <a:latin typeface="Times New Roman" panose="02020603050405020304" pitchFamily="18" charset="0"/>
                <a:cs typeface="Times New Roman" panose="02020603050405020304" pitchFamily="18" charset="0"/>
              </a:rPr>
              <a:t>. Projection </a:t>
            </a:r>
            <a:r>
              <a:rPr lang="en-US" sz="3000" b="1" dirty="0">
                <a:latin typeface="Times New Roman" panose="02020603050405020304" pitchFamily="18" charset="0"/>
                <a:cs typeface="Times New Roman" panose="02020603050405020304" pitchFamily="18" charset="0"/>
              </a:rPr>
              <a:t>variance </a:t>
            </a:r>
            <a:r>
              <a:rPr lang="en-US" sz="3000" dirty="0">
                <a:latin typeface="Times New Roman" panose="02020603050405020304" pitchFamily="18" charset="0"/>
                <a:cs typeface="Times New Roman" panose="02020603050405020304" pitchFamily="18" charset="0"/>
              </a:rPr>
              <a:t>is </a:t>
            </a:r>
            <a:r>
              <a:rPr lang="en-US" sz="3000" b="1" dirty="0">
                <a:latin typeface="Times New Roman" panose="02020603050405020304" pitchFamily="18" charset="0"/>
                <a:cs typeface="Times New Roman" panose="02020603050405020304" pitchFamily="18" charset="0"/>
              </a:rPr>
              <a:t>small</a:t>
            </a:r>
            <a:r>
              <a:rPr lang="en-US" sz="3000" dirty="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937AA484-2DB4-DA22-FC2B-B229AC124E3E}"/>
                  </a:ext>
                </a:extLst>
              </p:cNvPr>
              <p:cNvSpPr txBox="1"/>
              <p:nvPr/>
            </p:nvSpPr>
            <p:spPr>
              <a:xfrm>
                <a:off x="32690" y="33680508"/>
                <a:ext cx="9213106" cy="7017306"/>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Process: </a:t>
                </a:r>
                <a:r>
                  <a:rPr lang="en-US" sz="3000" dirty="0">
                    <a:latin typeface="Times New Roman" panose="02020603050405020304" pitchFamily="18" charset="0"/>
                    <a:cs typeface="Times New Roman" panose="02020603050405020304" pitchFamily="18" charset="0"/>
                  </a:rPr>
                  <a:t>Given the requirement above, it projects the observations into 2 classes on a </a:t>
                </a:r>
                <a:r>
                  <a:rPr lang="en-US" sz="3000" b="1" dirty="0">
                    <a:latin typeface="Times New Roman" panose="02020603050405020304" pitchFamily="18" charset="0"/>
                    <a:cs typeface="Times New Roman" panose="02020603050405020304" pitchFamily="18" charset="0"/>
                  </a:rPr>
                  <a:t>line</a:t>
                </a:r>
                <a:r>
                  <a:rPr lang="en-US" sz="3000" dirty="0">
                    <a:latin typeface="Times New Roman" panose="02020603050405020304" pitchFamily="18" charset="0"/>
                    <a:cs typeface="Times New Roman" panose="02020603050405020304" pitchFamily="18" charset="0"/>
                  </a:rPr>
                  <a:t>.	</a:t>
                </a:r>
              </a:p>
              <a:p>
                <a:pPr marL="514350" indent="-514350">
                  <a:buAutoNum type="arabicParenR"/>
                </a:pPr>
                <a:r>
                  <a:rPr lang="en-US" sz="3000" dirty="0">
                    <a:latin typeface="Times New Roman" panose="02020603050405020304" pitchFamily="18" charset="0"/>
                    <a:cs typeface="Times New Roman" panose="02020603050405020304" pitchFamily="18" charset="0"/>
                  </a:rPr>
                  <a:t>Calculate the </a:t>
                </a:r>
                <a:r>
                  <a:rPr lang="en-US" sz="3000" b="1" dirty="0">
                    <a:latin typeface="Times New Roman" panose="02020603050405020304" pitchFamily="18" charset="0"/>
                    <a:cs typeface="Times New Roman" panose="02020603050405020304" pitchFamily="18" charset="0"/>
                  </a:rPr>
                  <a:t>means</a:t>
                </a:r>
                <a:r>
                  <a:rPr lang="en-US" sz="3000" dirty="0">
                    <a:latin typeface="Times New Roman" panose="02020603050405020304" pitchFamily="18" charset="0"/>
                    <a:cs typeface="Times New Roman" panose="02020603050405020304" pitchFamily="18" charset="0"/>
                  </a:rPr>
                  <a:t> of the 2 classes’ projections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oMath>
                </a14:m>
                <a:endParaRPr lang="en-CA" sz="3000" b="1" dirty="0">
                  <a:latin typeface="Times New Roman" panose="02020603050405020304" pitchFamily="18" charset="0"/>
                  <a:ea typeface="Cambria Math" panose="02040503050406030204" pitchFamily="18" charset="0"/>
                </a:endParaRPr>
              </a:p>
              <a:p>
                <a:pPr marL="514350" indent="-514350">
                  <a:buFontTx/>
                  <a:buAutoNum type="arabicParenR"/>
                </a:pPr>
                <a:r>
                  <a:rPr lang="en-US" sz="3000" dirty="0">
                    <a:latin typeface="Times New Roman" panose="02020603050405020304" pitchFamily="18" charset="0"/>
                    <a:cs typeface="Times New Roman" panose="02020603050405020304" pitchFamily="18" charset="0"/>
                  </a:rPr>
                  <a:t>Calculate </a:t>
                </a:r>
                <a:r>
                  <a:rPr lang="en-US" sz="3000" b="1" dirty="0">
                    <a:latin typeface="Times New Roman" panose="02020603050405020304" pitchFamily="18" charset="0"/>
                    <a:cs typeface="Times New Roman" panose="02020603050405020304" pitchFamily="18" charset="0"/>
                  </a:rPr>
                  <a:t>average of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r>
                      <a:rPr lang="en-CA" sz="3000" b="1">
                        <a:latin typeface="Cambria Math" panose="02040503050406030204" pitchFamily="18" charset="0"/>
                        <a:ea typeface="Cambria Math" panose="02040503050406030204" pitchFamily="18" charset="0"/>
                      </a:rPr>
                      <m:t> </m:t>
                    </m:r>
                  </m:oMath>
                </a14:m>
                <a:r>
                  <a:rPr lang="en-US" sz="3000" dirty="0">
                    <a:latin typeface="Times New Roman" panose="02020603050405020304" pitchFamily="18" charset="0"/>
                    <a:cs typeface="Times New Roman" panose="02020603050405020304" pitchFamily="18" charset="0"/>
                  </a:rPr>
                  <a:t>which is the </a:t>
                </a:r>
                <a:r>
                  <a:rPr lang="en-US" sz="3000" b="1" dirty="0">
                    <a:latin typeface="Times New Roman" panose="02020603050405020304" pitchFamily="18" charset="0"/>
                    <a:cs typeface="Times New Roman" panose="02020603050405020304" pitchFamily="18" charset="0"/>
                  </a:rPr>
                  <a:t>cut-off value</a:t>
                </a:r>
                <a:r>
                  <a:rPr lang="en-US" sz="3000" dirty="0">
                    <a:latin typeface="Times New Roman" panose="02020603050405020304" pitchFamily="18" charset="0"/>
                    <a:cs typeface="Times New Roman" panose="02020603050405020304" pitchFamily="18" charset="0"/>
                  </a:rPr>
                  <a:t>. This is the linear boundary which is perpendicular to the projection line, separating the classes.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Projected sample can be classified by </a:t>
                </a:r>
                <a:r>
                  <a:rPr lang="en-US" sz="3000" b="1" dirty="0">
                    <a:latin typeface="Times New Roman" panose="02020603050405020304" pitchFamily="18" charset="0"/>
                    <a:cs typeface="Times New Roman" panose="02020603050405020304" pitchFamily="18" charset="0"/>
                  </a:rPr>
                  <a:t>observing which side of the line it falls in</a:t>
                </a:r>
                <a:r>
                  <a:rPr lang="en-US" sz="3000" dirty="0">
                    <a:latin typeface="Times New Roman" panose="02020603050405020304" pitchFamily="18" charset="0"/>
                    <a:cs typeface="Times New Roman" panose="02020603050405020304" pitchFamily="18" charset="0"/>
                  </a:rPr>
                  <a:t>.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a:t>
                </a:r>
                <a:r>
                  <a:rPr lang="en-US" sz="3000" b="1" dirty="0">
                    <a:latin typeface="Times New Roman" panose="02020603050405020304" pitchFamily="18" charset="0"/>
                    <a:cs typeface="Times New Roman" panose="02020603050405020304" pitchFamily="18" charset="0"/>
                  </a:rPr>
                  <a:t>1000-fold cross-validation </a:t>
                </a:r>
                <a:r>
                  <a:rPr lang="en-US" sz="3000" dirty="0">
                    <a:latin typeface="Times New Roman" panose="02020603050405020304" pitchFamily="18" charset="0"/>
                    <a:cs typeface="Times New Roman" panose="02020603050405020304" pitchFamily="18" charset="0"/>
                  </a:rPr>
                  <a:t>with 80% data in training. Want to identify misclassification rate.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real life data classification</a:t>
                </a:r>
              </a:p>
              <a:p>
                <a:pPr marL="514350" indent="-514350">
                  <a:buAutoNum type="arabicParenR"/>
                </a:pPr>
                <a:endParaRPr lang="en-US" sz="3000" b="1" dirty="0">
                  <a:latin typeface="Times New Roman" panose="02020603050405020304" pitchFamily="18" charset="0"/>
                  <a:cs typeface="Times New Roman" panose="02020603050405020304" pitchFamily="18" charset="0"/>
                </a:endParaRPr>
              </a:p>
              <a:p>
                <a:pPr marL="3714750" lvl="7" indent="-514350">
                  <a:buFontTx/>
                  <a:buAutoNum type="arabicParenR"/>
                </a:pPr>
                <a:endParaRPr lang="en-US" sz="3000" dirty="0">
                  <a:latin typeface="Times New Roman" panose="02020603050405020304" pitchFamily="18" charset="0"/>
                  <a:cs typeface="Times New Roman" panose="02020603050405020304" pitchFamily="18" charset="0"/>
                </a:endParaRPr>
              </a:p>
            </p:txBody>
          </p:sp>
        </mc:Choice>
        <mc:Fallback>
          <p:sp>
            <p:nvSpPr>
              <p:cNvPr id="56" name="TextBox 55">
                <a:extLst>
                  <a:ext uri="{FF2B5EF4-FFF2-40B4-BE49-F238E27FC236}">
                    <a16:creationId xmlns:a16="http://schemas.microsoft.com/office/drawing/2014/main" id="{937AA484-2DB4-DA22-FC2B-B229AC124E3E}"/>
                  </a:ext>
                </a:extLst>
              </p:cNvPr>
              <p:cNvSpPr txBox="1">
                <a:spLocks noRot="1" noChangeAspect="1" noMove="1" noResize="1" noEditPoints="1" noAdjustHandles="1" noChangeArrowheads="1" noChangeShapeType="1" noTextEdit="1"/>
              </p:cNvSpPr>
              <p:nvPr/>
            </p:nvSpPr>
            <p:spPr>
              <a:xfrm>
                <a:off x="32690" y="33680508"/>
                <a:ext cx="9213106" cy="7017306"/>
              </a:xfrm>
              <a:prstGeom prst="rect">
                <a:avLst/>
              </a:prstGeom>
              <a:blipFill>
                <a:blip r:embed="rId4"/>
                <a:stretch>
                  <a:fillRect l="-1376" t="-1085" r="-1926"/>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34378510-8502-3F54-5F93-423A07295407}"/>
              </a:ext>
            </a:extLst>
          </p:cNvPr>
          <p:cNvSpPr/>
          <p:nvPr/>
        </p:nvSpPr>
        <p:spPr>
          <a:xfrm>
            <a:off x="11536510" y="4401834"/>
            <a:ext cx="13160975"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 Analysis</a:t>
            </a:r>
          </a:p>
        </p:txBody>
      </p:sp>
      <p:graphicFrame>
        <p:nvGraphicFramePr>
          <p:cNvPr id="62" name="Table 62">
            <a:extLst>
              <a:ext uri="{FF2B5EF4-FFF2-40B4-BE49-F238E27FC236}">
                <a16:creationId xmlns:a16="http://schemas.microsoft.com/office/drawing/2014/main" id="{508A3256-AD16-5ED3-911C-6F6BF38BCC07}"/>
              </a:ext>
            </a:extLst>
          </p:cNvPr>
          <p:cNvGraphicFramePr>
            <a:graphicFrameLocks noGrp="1"/>
          </p:cNvGraphicFramePr>
          <p:nvPr/>
        </p:nvGraphicFramePr>
        <p:xfrm>
          <a:off x="9805972" y="5824630"/>
          <a:ext cx="8401233" cy="6564071"/>
        </p:xfrm>
        <a:graphic>
          <a:graphicData uri="http://schemas.openxmlformats.org/drawingml/2006/table">
            <a:tbl>
              <a:tblPr firstRow="1" bandRow="1">
                <a:tableStyleId>{AF606853-7671-496A-8E4F-DF71F8EC918B}</a:tableStyleId>
              </a:tblPr>
              <a:tblGrid>
                <a:gridCol w="1369267">
                  <a:extLst>
                    <a:ext uri="{9D8B030D-6E8A-4147-A177-3AD203B41FA5}">
                      <a16:colId xmlns:a16="http://schemas.microsoft.com/office/drawing/2014/main" val="627098196"/>
                    </a:ext>
                  </a:extLst>
                </a:gridCol>
                <a:gridCol w="1442550">
                  <a:extLst>
                    <a:ext uri="{9D8B030D-6E8A-4147-A177-3AD203B41FA5}">
                      <a16:colId xmlns:a16="http://schemas.microsoft.com/office/drawing/2014/main" val="2001600126"/>
                    </a:ext>
                  </a:extLst>
                </a:gridCol>
                <a:gridCol w="1442550">
                  <a:extLst>
                    <a:ext uri="{9D8B030D-6E8A-4147-A177-3AD203B41FA5}">
                      <a16:colId xmlns:a16="http://schemas.microsoft.com/office/drawing/2014/main" val="3475179369"/>
                    </a:ext>
                  </a:extLst>
                </a:gridCol>
                <a:gridCol w="1442550">
                  <a:extLst>
                    <a:ext uri="{9D8B030D-6E8A-4147-A177-3AD203B41FA5}">
                      <a16:colId xmlns:a16="http://schemas.microsoft.com/office/drawing/2014/main" val="2622073756"/>
                    </a:ext>
                  </a:extLst>
                </a:gridCol>
                <a:gridCol w="1261766">
                  <a:extLst>
                    <a:ext uri="{9D8B030D-6E8A-4147-A177-3AD203B41FA5}">
                      <a16:colId xmlns:a16="http://schemas.microsoft.com/office/drawing/2014/main" val="4112454910"/>
                    </a:ext>
                  </a:extLst>
                </a:gridCol>
                <a:gridCol w="1442550">
                  <a:extLst>
                    <a:ext uri="{9D8B030D-6E8A-4147-A177-3AD203B41FA5}">
                      <a16:colId xmlns:a16="http://schemas.microsoft.com/office/drawing/2014/main" val="2563819552"/>
                    </a:ext>
                  </a:extLst>
                </a:gridCol>
              </a:tblGrid>
              <a:tr h="1012196">
                <a:tc>
                  <a:txBody>
                    <a:bodyPr/>
                    <a:lstStyle/>
                    <a:p>
                      <a:pPr algn="ctr"/>
                      <a:endParaRPr lang="en-US" sz="25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959407"/>
                  </a:ext>
                </a:extLst>
              </a:tr>
              <a:tr h="913605">
                <a:tc>
                  <a:txBody>
                    <a:bodyPr/>
                    <a:lstStyle/>
                    <a:p>
                      <a:pPr algn="ctr"/>
                      <a:r>
                        <a:rPr lang="en-US" sz="2500" dirty="0"/>
                        <a:t>Fcfps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-0.4910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129173"/>
                  </a:ext>
                </a:extLst>
              </a:tr>
              <a:tr h="913605">
                <a:tc>
                  <a:txBody>
                    <a:bodyPr/>
                    <a:lstStyle/>
                    <a:p>
                      <a:pPr algn="ctr"/>
                      <a:r>
                        <a:rPr lang="en-US" sz="2500" dirty="0"/>
                        <a:t>Earn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-0.2747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-0.9110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058180"/>
                  </a:ext>
                </a:extLst>
              </a:tr>
              <a:tr h="906275">
                <a:tc>
                  <a:txBody>
                    <a:bodyPr/>
                    <a:lstStyle/>
                    <a:p>
                      <a:pPr algn="ctr"/>
                      <a:r>
                        <a:rPr lang="en-US" sz="25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-0.7960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38787"/>
                  </a:ext>
                </a:extLst>
              </a:tr>
              <a:tr h="906275">
                <a:tc>
                  <a:txBody>
                    <a:bodyPr/>
                    <a:lstStyle/>
                    <a:p>
                      <a:pPr algn="ctr"/>
                      <a:r>
                        <a:rPr lang="en-US" sz="2500" dirty="0"/>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-0.5342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-0.2363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00131"/>
                  </a:ext>
                </a:extLst>
              </a:tr>
              <a:tr h="906275">
                <a:tc>
                  <a:txBody>
                    <a:bodyPr/>
                    <a:lstStyle/>
                    <a:p>
                      <a:pPr algn="ctr"/>
                      <a:r>
                        <a:rPr lang="en-US" sz="2500" dirty="0"/>
                        <a:t>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0.0930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0.5944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674982"/>
                  </a:ext>
                </a:extLst>
              </a:tr>
              <a:tr h="906275">
                <a:tc>
                  <a:txBody>
                    <a:bodyPr/>
                    <a:lstStyle/>
                    <a:p>
                      <a:pPr algn="ctr"/>
                      <a:r>
                        <a:rPr lang="en-US" sz="2000" dirty="0"/>
                        <a:t>Cum.</a:t>
                      </a:r>
                    </a:p>
                    <a:p>
                      <a:pPr algn="ctr"/>
                      <a:r>
                        <a:rPr lang="en-US" sz="2000" dirty="0"/>
                        <a:t>proportion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0.6129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0.8943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373252"/>
                  </a:ext>
                </a:extLst>
              </a:tr>
            </a:tbl>
          </a:graphicData>
        </a:graphic>
      </p:graphicFrame>
      <p:sp>
        <p:nvSpPr>
          <p:cNvPr id="63" name="TextBox 62">
            <a:extLst>
              <a:ext uri="{FF2B5EF4-FFF2-40B4-BE49-F238E27FC236}">
                <a16:creationId xmlns:a16="http://schemas.microsoft.com/office/drawing/2014/main" id="{B1955433-C334-E943-8E34-EC40F6381EC9}"/>
              </a:ext>
            </a:extLst>
          </p:cNvPr>
          <p:cNvSpPr txBox="1"/>
          <p:nvPr/>
        </p:nvSpPr>
        <p:spPr>
          <a:xfrm>
            <a:off x="11467778" y="12368711"/>
            <a:ext cx="4219488" cy="477054"/>
          </a:xfrm>
          <a:prstGeom prst="rect">
            <a:avLst/>
          </a:prstGeom>
          <a:noFill/>
        </p:spPr>
        <p:txBody>
          <a:bodyPr wrap="none" rtlCol="0">
            <a:spAutoFit/>
          </a:bodyPr>
          <a:lstStyle/>
          <a:p>
            <a:r>
              <a:rPr lang="en-US" sz="2500" i="1" dirty="0"/>
              <a:t>Figure 1: Principal Components</a:t>
            </a:r>
          </a:p>
        </p:txBody>
      </p:sp>
      <p:pic>
        <p:nvPicPr>
          <p:cNvPr id="577" name="Picture 576">
            <a:extLst>
              <a:ext uri="{FF2B5EF4-FFF2-40B4-BE49-F238E27FC236}">
                <a16:creationId xmlns:a16="http://schemas.microsoft.com/office/drawing/2014/main" id="{1796C922-704B-FC8E-A19F-EBBDF77364F9}"/>
              </a:ext>
            </a:extLst>
          </p:cNvPr>
          <p:cNvPicPr>
            <a:picLocks noChangeAspect="1"/>
          </p:cNvPicPr>
          <p:nvPr/>
        </p:nvPicPr>
        <p:blipFill>
          <a:blip r:embed="rId5"/>
          <a:stretch>
            <a:fillRect/>
          </a:stretch>
        </p:blipFill>
        <p:spPr>
          <a:xfrm>
            <a:off x="9727613" y="13205490"/>
            <a:ext cx="8560282" cy="5767974"/>
          </a:xfrm>
          <a:prstGeom prst="rect">
            <a:avLst/>
          </a:prstGeom>
        </p:spPr>
      </p:pic>
      <p:sp>
        <p:nvSpPr>
          <p:cNvPr id="579" name="TextBox 578">
            <a:extLst>
              <a:ext uri="{FF2B5EF4-FFF2-40B4-BE49-F238E27FC236}">
                <a16:creationId xmlns:a16="http://schemas.microsoft.com/office/drawing/2014/main" id="{FA84E308-29BE-3273-D2A0-393AF0838D3E}"/>
              </a:ext>
            </a:extLst>
          </p:cNvPr>
          <p:cNvSpPr txBox="1"/>
          <p:nvPr/>
        </p:nvSpPr>
        <p:spPr>
          <a:xfrm>
            <a:off x="21480177" y="12548685"/>
            <a:ext cx="2899296" cy="477054"/>
          </a:xfrm>
          <a:prstGeom prst="rect">
            <a:avLst/>
          </a:prstGeom>
          <a:noFill/>
        </p:spPr>
        <p:txBody>
          <a:bodyPr wrap="square">
            <a:spAutoFit/>
          </a:bodyPr>
          <a:lstStyle/>
          <a:p>
            <a:r>
              <a:rPr lang="en-US" sz="2500" i="1" dirty="0"/>
              <a:t>Figure 2: Biplot</a:t>
            </a:r>
          </a:p>
        </p:txBody>
      </p:sp>
      <p:sp>
        <p:nvSpPr>
          <p:cNvPr id="587" name="Rectangle 586">
            <a:extLst>
              <a:ext uri="{FF2B5EF4-FFF2-40B4-BE49-F238E27FC236}">
                <a16:creationId xmlns:a16="http://schemas.microsoft.com/office/drawing/2014/main" id="{1D3BFB83-31A4-FC64-EC79-49DC438E40CE}"/>
              </a:ext>
            </a:extLst>
          </p:cNvPr>
          <p:cNvSpPr/>
          <p:nvPr/>
        </p:nvSpPr>
        <p:spPr>
          <a:xfrm>
            <a:off x="11859258" y="19370222"/>
            <a:ext cx="1213505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 Analysis</a:t>
            </a:r>
          </a:p>
        </p:txBody>
      </p:sp>
      <p:sp>
        <p:nvSpPr>
          <p:cNvPr id="588" name="Rectangle 587">
            <a:extLst>
              <a:ext uri="{FF2B5EF4-FFF2-40B4-BE49-F238E27FC236}">
                <a16:creationId xmlns:a16="http://schemas.microsoft.com/office/drawing/2014/main" id="{BFC28C9B-A180-5F0C-AB26-06E1C2167404}"/>
              </a:ext>
            </a:extLst>
          </p:cNvPr>
          <p:cNvSpPr/>
          <p:nvPr/>
        </p:nvSpPr>
        <p:spPr>
          <a:xfrm>
            <a:off x="4082581" y="1761048"/>
            <a:ext cx="11837150" cy="707886"/>
          </a:xfrm>
          <a:prstGeom prst="rect">
            <a:avLst/>
          </a:prstGeom>
          <a:noFill/>
        </p:spPr>
        <p:txBody>
          <a:bodyPr wrap="none" lIns="91440" tIns="45720" rIns="91440" bIns="45720">
            <a:spAutoFit/>
          </a:bodyPr>
          <a:lstStyle/>
          <a:p>
            <a:pPr algn="ctr"/>
            <a:r>
              <a:rPr lang="en-US" sz="40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Vi Nguyen, George Zhu &amp; Yutong Pan</a:t>
            </a:r>
            <a:endParaRPr lang="en-US"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91" name="TextBox 590">
            <a:extLst>
              <a:ext uri="{FF2B5EF4-FFF2-40B4-BE49-F238E27FC236}">
                <a16:creationId xmlns:a16="http://schemas.microsoft.com/office/drawing/2014/main" id="{FFC77345-2D7E-24AD-EC79-0DAFF86F8B9D}"/>
              </a:ext>
            </a:extLst>
          </p:cNvPr>
          <p:cNvSpPr txBox="1"/>
          <p:nvPr/>
        </p:nvSpPr>
        <p:spPr>
          <a:xfrm>
            <a:off x="12356141" y="19021563"/>
            <a:ext cx="3421893" cy="477054"/>
          </a:xfrm>
          <a:prstGeom prst="rect">
            <a:avLst/>
          </a:prstGeom>
          <a:noFill/>
        </p:spPr>
        <p:txBody>
          <a:bodyPr wrap="square">
            <a:spAutoFit/>
          </a:bodyPr>
          <a:lstStyle/>
          <a:p>
            <a:r>
              <a:rPr lang="en-US" sz="2500" i="1" dirty="0"/>
              <a:t>Figure 3: Scree Plot</a:t>
            </a:r>
          </a:p>
        </p:txBody>
      </p:sp>
      <p:pic>
        <p:nvPicPr>
          <p:cNvPr id="593" name="Picture 592">
            <a:extLst>
              <a:ext uri="{FF2B5EF4-FFF2-40B4-BE49-F238E27FC236}">
                <a16:creationId xmlns:a16="http://schemas.microsoft.com/office/drawing/2014/main" id="{10B88199-EF24-71D9-33E3-5268E4247DB5}"/>
              </a:ext>
            </a:extLst>
          </p:cNvPr>
          <p:cNvPicPr>
            <a:picLocks noChangeAspect="1"/>
          </p:cNvPicPr>
          <p:nvPr/>
        </p:nvPicPr>
        <p:blipFill>
          <a:blip r:embed="rId6"/>
          <a:stretch>
            <a:fillRect/>
          </a:stretch>
        </p:blipFill>
        <p:spPr>
          <a:xfrm>
            <a:off x="18360454" y="5829753"/>
            <a:ext cx="8560281" cy="6584714"/>
          </a:xfrm>
          <a:prstGeom prst="rect">
            <a:avLst/>
          </a:prstGeom>
        </p:spPr>
      </p:pic>
      <p:sp>
        <p:nvSpPr>
          <p:cNvPr id="2" name="TextBox 1">
            <a:extLst>
              <a:ext uri="{FF2B5EF4-FFF2-40B4-BE49-F238E27FC236}">
                <a16:creationId xmlns:a16="http://schemas.microsoft.com/office/drawing/2014/main" id="{DC37F34B-C6BF-5CBF-AB2E-37BC4BE750E7}"/>
              </a:ext>
            </a:extLst>
          </p:cNvPr>
          <p:cNvSpPr txBox="1"/>
          <p:nvPr/>
        </p:nvSpPr>
        <p:spPr>
          <a:xfrm>
            <a:off x="18303304" y="12706276"/>
            <a:ext cx="8878732" cy="6401753"/>
          </a:xfrm>
          <a:prstGeom prst="rect">
            <a:avLst/>
          </a:prstGeom>
          <a:noFill/>
        </p:spPr>
        <p:txBody>
          <a:bodyPr wrap="square" rtlCol="0">
            <a:spAutoFit/>
          </a:bodyPr>
          <a:lstStyle/>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Interpretation</a:t>
            </a:r>
          </a:p>
          <a:p>
            <a:pPr algn="ctr"/>
            <a:endParaRPr lang="en-US" sz="3000" b="1" u="sng" dirty="0">
              <a:latin typeface="Times New Roman" panose="02020603050405020304" pitchFamily="18" charset="0"/>
              <a:cs typeface="Times New Roman" panose="02020603050405020304" pitchFamily="18" charset="0"/>
            </a:endParaRPr>
          </a:p>
          <a:p>
            <a:pPr marL="857250" indent="-857250">
              <a:buFont typeface="Wingdings" pitchFamily="2" charset="2"/>
              <a:buChar char="Ø"/>
            </a:pPr>
            <a:r>
              <a:rPr lang="en-US" sz="3000" b="1" dirty="0">
                <a:latin typeface="Times New Roman" panose="02020603050405020304" pitchFamily="18" charset="0"/>
                <a:cs typeface="Times New Roman" panose="02020603050405020304" pitchFamily="18" charset="0"/>
              </a:rPr>
              <a:t>PC1: </a:t>
            </a:r>
            <a:r>
              <a:rPr lang="en-US" sz="3000" dirty="0">
                <a:latin typeface="Times New Roman" panose="02020603050405020304" pitchFamily="18" charset="0"/>
                <a:cs typeface="Times New Roman" panose="02020603050405020304" pitchFamily="18" charset="0"/>
              </a:rPr>
              <a:t>Primarily a measure of DE. Low value stock  tends to have high DE ratio</a:t>
            </a:r>
          </a:p>
          <a:p>
            <a:pPr marL="857250" indent="-857250">
              <a:buFont typeface="Wingdings" pitchFamily="2" charset="2"/>
              <a:buChar char="Ø"/>
            </a:pPr>
            <a:endParaRPr lang="en-US" sz="3000" b="1" dirty="0">
              <a:latin typeface="Times New Roman" panose="02020603050405020304" pitchFamily="18" charset="0"/>
              <a:cs typeface="Times New Roman" panose="02020603050405020304" pitchFamily="18" charset="0"/>
            </a:endParaRPr>
          </a:p>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Decision</a:t>
            </a:r>
          </a:p>
          <a:p>
            <a:pPr algn="ctr"/>
            <a:endParaRPr lang="en-US" sz="3000" b="1"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Use PC1, ... , PC4 for data reduction. </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We chose this based on the cumulative proportion value. </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It is the best PC that explains most of the variation.</a:t>
            </a:r>
          </a:p>
        </p:txBody>
      </p:sp>
      <p:sp>
        <p:nvSpPr>
          <p:cNvPr id="12" name="Rectangle 11">
            <a:extLst>
              <a:ext uri="{FF2B5EF4-FFF2-40B4-BE49-F238E27FC236}">
                <a16:creationId xmlns:a16="http://schemas.microsoft.com/office/drawing/2014/main" id="{119887D0-464C-B6A8-905D-8D693D3674C9}"/>
              </a:ext>
            </a:extLst>
          </p:cNvPr>
          <p:cNvSpPr/>
          <p:nvPr/>
        </p:nvSpPr>
        <p:spPr>
          <a:xfrm>
            <a:off x="27182036" y="2729530"/>
            <a:ext cx="11345794" cy="1640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Discussion</a:t>
            </a:r>
          </a:p>
        </p:txBody>
      </p:sp>
      <p:sp>
        <p:nvSpPr>
          <p:cNvPr id="3" name="TextBox 2">
            <a:extLst>
              <a:ext uri="{FF2B5EF4-FFF2-40B4-BE49-F238E27FC236}">
                <a16:creationId xmlns:a16="http://schemas.microsoft.com/office/drawing/2014/main" id="{8C17F93C-AABB-C18C-0AAD-19BA9922F1CD}"/>
              </a:ext>
            </a:extLst>
          </p:cNvPr>
          <p:cNvSpPr txBox="1"/>
          <p:nvPr/>
        </p:nvSpPr>
        <p:spPr>
          <a:xfrm>
            <a:off x="10001156" y="20556625"/>
            <a:ext cx="7771366"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Without Principal Components:</a:t>
            </a:r>
          </a:p>
        </p:txBody>
      </p:sp>
      <p:graphicFrame>
        <p:nvGraphicFramePr>
          <p:cNvPr id="10" name="Table 12">
            <a:extLst>
              <a:ext uri="{FF2B5EF4-FFF2-40B4-BE49-F238E27FC236}">
                <a16:creationId xmlns:a16="http://schemas.microsoft.com/office/drawing/2014/main" id="{B9532135-B3E5-EBA4-8919-D3CE14AFB849}"/>
              </a:ext>
            </a:extLst>
          </p:cNvPr>
          <p:cNvGraphicFramePr>
            <a:graphicFrameLocks noGrp="1"/>
          </p:cNvGraphicFramePr>
          <p:nvPr>
            <p:extLst>
              <p:ext uri="{D42A27DB-BD31-4B8C-83A1-F6EECF244321}">
                <p14:modId xmlns:p14="http://schemas.microsoft.com/office/powerpoint/2010/main" val="2451362290"/>
              </p:ext>
            </p:extLst>
          </p:nvPr>
        </p:nvGraphicFramePr>
        <p:xfrm>
          <a:off x="9729066" y="21538301"/>
          <a:ext cx="8371196" cy="5937581"/>
        </p:xfrm>
        <a:graphic>
          <a:graphicData uri="http://schemas.openxmlformats.org/drawingml/2006/table">
            <a:tbl>
              <a:tblPr firstRow="1" firstCol="1" bandRow="1">
                <a:tableStyleId>{B301B821-A1FF-4177-AEE7-76D212191A09}</a:tableStyleId>
              </a:tblPr>
              <a:tblGrid>
                <a:gridCol w="2092799">
                  <a:extLst>
                    <a:ext uri="{9D8B030D-6E8A-4147-A177-3AD203B41FA5}">
                      <a16:colId xmlns:a16="http://schemas.microsoft.com/office/drawing/2014/main" val="1179831576"/>
                    </a:ext>
                  </a:extLst>
                </a:gridCol>
                <a:gridCol w="2092799">
                  <a:extLst>
                    <a:ext uri="{9D8B030D-6E8A-4147-A177-3AD203B41FA5}">
                      <a16:colId xmlns:a16="http://schemas.microsoft.com/office/drawing/2014/main" val="2994709502"/>
                    </a:ext>
                  </a:extLst>
                </a:gridCol>
                <a:gridCol w="2092799">
                  <a:extLst>
                    <a:ext uri="{9D8B030D-6E8A-4147-A177-3AD203B41FA5}">
                      <a16:colId xmlns:a16="http://schemas.microsoft.com/office/drawing/2014/main" val="136647063"/>
                    </a:ext>
                  </a:extLst>
                </a:gridCol>
                <a:gridCol w="2092799">
                  <a:extLst>
                    <a:ext uri="{9D8B030D-6E8A-4147-A177-3AD203B41FA5}">
                      <a16:colId xmlns:a16="http://schemas.microsoft.com/office/drawing/2014/main" val="1214156025"/>
                    </a:ext>
                  </a:extLst>
                </a:gridCol>
              </a:tblGrid>
              <a:tr h="687518">
                <a:tc>
                  <a:txBody>
                    <a:bodyPr/>
                    <a:lstStyle/>
                    <a:p>
                      <a:pPr algn="ctr"/>
                      <a:r>
                        <a:rPr lang="en-US" sz="3300" dirty="0"/>
                        <a:t>Predictor</a:t>
                      </a:r>
                    </a:p>
                  </a:txBody>
                  <a:tcPr anchor="ctr">
                    <a:cell3D prstMaterial="dkEdge">
                      <a:bevel prst="slope"/>
                      <a:lightRig rig="flood" dir="t"/>
                    </a:cell3D>
                  </a:tcPr>
                </a:tc>
                <a:tc>
                  <a:txBody>
                    <a:bodyPr/>
                    <a:lstStyle/>
                    <a:p>
                      <a:pPr algn="ctr"/>
                      <a:r>
                        <a:rPr lang="en-US" sz="3300" dirty="0"/>
                        <a:t>Estimate</a:t>
                      </a:r>
                    </a:p>
                  </a:txBody>
                  <a:tcPr anchor="ctr">
                    <a:cell3D prstMaterial="dkEdge">
                      <a:bevel prst="slope"/>
                      <a:lightRig rig="flood" dir="t"/>
                    </a:cell3D>
                  </a:tcPr>
                </a:tc>
                <a:tc>
                  <a:txBody>
                    <a:bodyPr/>
                    <a:lstStyle/>
                    <a:p>
                      <a:pPr algn="ctr"/>
                      <a:r>
                        <a:rPr lang="en-US" sz="3300" dirty="0"/>
                        <a:t>Mean 0</a:t>
                      </a:r>
                    </a:p>
                  </a:txBody>
                  <a:tcPr anchor="ctr">
                    <a:cell3D prstMaterial="dkEdge">
                      <a:bevel prst="slope"/>
                      <a:lightRig rig="flood" dir="t"/>
                    </a:cell3D>
                  </a:tcPr>
                </a:tc>
                <a:tc>
                  <a:txBody>
                    <a:bodyPr/>
                    <a:lstStyle/>
                    <a:p>
                      <a:pPr algn="ctr"/>
                      <a:r>
                        <a:rPr lang="en-US" sz="3300" dirty="0"/>
                        <a:t>Mean 1</a:t>
                      </a:r>
                    </a:p>
                  </a:txBody>
                  <a:tcPr anchor="ctr">
                    <a:cell3D prstMaterial="dkEdge">
                      <a:bevel prst="slope"/>
                      <a:lightRig rig="flood" dir="t"/>
                    </a:cell3D>
                  </a:tcPr>
                </a:tc>
                <a:extLst>
                  <a:ext uri="{0D108BD9-81ED-4DB2-BD59-A6C34878D82A}">
                    <a16:rowId xmlns:a16="http://schemas.microsoft.com/office/drawing/2014/main" val="3368334157"/>
                  </a:ext>
                </a:extLst>
              </a:tr>
              <a:tr h="970738">
                <a:tc>
                  <a:txBody>
                    <a:bodyPr/>
                    <a:lstStyle/>
                    <a:p>
                      <a:pPr algn="ctr"/>
                      <a:r>
                        <a:rPr lang="en-US" sz="3300" dirty="0"/>
                        <a:t>Fcfps</a:t>
                      </a:r>
                    </a:p>
                  </a:txBody>
                  <a:tcPr anchor="ctr">
                    <a:cell3D prstMaterial="dkEdge">
                      <a:bevel prst="slope"/>
                      <a:lightRig rig="flood" dir="t"/>
                    </a:cell3D>
                  </a:tcPr>
                </a:tc>
                <a:tc>
                  <a:txBody>
                    <a:bodyPr/>
                    <a:lstStyle/>
                    <a:p>
                      <a:pPr algn="ctr"/>
                      <a:r>
                        <a:rPr lang="en-US" sz="3300" dirty="0"/>
                        <a:t>0.4338</a:t>
                      </a:r>
                    </a:p>
                  </a:txBody>
                  <a:tcPr anchor="ctr">
                    <a:cell3D prstMaterial="dkEdge">
                      <a:bevel prst="slope"/>
                      <a:lightRig rig="flood" dir="t"/>
                    </a:cell3D>
                  </a:tcPr>
                </a:tc>
                <a:tc>
                  <a:txBody>
                    <a:bodyPr/>
                    <a:lstStyle/>
                    <a:p>
                      <a:pPr algn="ctr"/>
                      <a:r>
                        <a:rPr lang="en-US" sz="3300" dirty="0"/>
                        <a:t>1.5001 </a:t>
                      </a:r>
                    </a:p>
                  </a:txBody>
                  <a:tcPr anchor="ctr">
                    <a:cell3D prstMaterial="dkEdge">
                      <a:bevel prst="slope"/>
                      <a:lightRig rig="flood" dir="t"/>
                    </a:cell3D>
                  </a:tcPr>
                </a:tc>
                <a:tc>
                  <a:txBody>
                    <a:bodyPr/>
                    <a:lstStyle/>
                    <a:p>
                      <a:pPr algn="ctr"/>
                      <a:r>
                        <a:rPr lang="en-US" sz="3300" dirty="0"/>
                        <a:t>3.0017</a:t>
                      </a:r>
                    </a:p>
                  </a:txBody>
                  <a:tcPr anchor="ctr">
                    <a:cell3D prstMaterial="dkEdge">
                      <a:bevel prst="slope"/>
                      <a:lightRig rig="flood" dir="t"/>
                    </a:cell3D>
                  </a:tcPr>
                </a:tc>
                <a:extLst>
                  <a:ext uri="{0D108BD9-81ED-4DB2-BD59-A6C34878D82A}">
                    <a16:rowId xmlns:a16="http://schemas.microsoft.com/office/drawing/2014/main" val="2765664183"/>
                  </a:ext>
                </a:extLst>
              </a:tr>
              <a:tr h="970738">
                <a:tc>
                  <a:txBody>
                    <a:bodyPr/>
                    <a:lstStyle/>
                    <a:p>
                      <a:pPr algn="ctr"/>
                      <a:r>
                        <a:rPr lang="en-US" sz="3300" dirty="0"/>
                        <a:t>Earn</a:t>
                      </a:r>
                    </a:p>
                  </a:txBody>
                  <a:tcPr anchor="ctr">
                    <a:cell3D prstMaterial="dkEdge">
                      <a:bevel prst="slope"/>
                      <a:lightRig rig="flood" dir="t"/>
                    </a:cell3D>
                  </a:tcPr>
                </a:tc>
                <a:tc>
                  <a:txBody>
                    <a:bodyPr/>
                    <a:lstStyle/>
                    <a:p>
                      <a:pPr algn="ctr"/>
                      <a:r>
                        <a:rPr lang="en-US" sz="3300" dirty="0"/>
                        <a:t>0.0280</a:t>
                      </a:r>
                    </a:p>
                  </a:txBody>
                  <a:tcPr anchor="ctr">
                    <a:cell3D prstMaterial="dkEdge">
                      <a:bevel prst="slope"/>
                      <a:lightRig rig="flood" dir="t"/>
                    </a:cell3D>
                  </a:tcPr>
                </a:tc>
                <a:tc>
                  <a:txBody>
                    <a:bodyPr/>
                    <a:lstStyle/>
                    <a:p>
                      <a:pPr algn="ctr"/>
                      <a:r>
                        <a:rPr lang="en-US" sz="3300" dirty="0"/>
                        <a:t>5.9086</a:t>
                      </a:r>
                    </a:p>
                  </a:txBody>
                  <a:tcPr anchor="ctr">
                    <a:cell3D prstMaterial="dkEdge">
                      <a:bevel prst="slope"/>
                      <a:lightRig rig="flood" dir="t"/>
                    </a:cell3D>
                  </a:tcPr>
                </a:tc>
                <a:tc>
                  <a:txBody>
                    <a:bodyPr/>
                    <a:lstStyle/>
                    <a:p>
                      <a:pPr algn="ctr"/>
                      <a:r>
                        <a:rPr lang="en-US" sz="3300" dirty="0"/>
                        <a:t>17.0536</a:t>
                      </a:r>
                    </a:p>
                  </a:txBody>
                  <a:tcPr anchor="ctr">
                    <a:cell3D prstMaterial="dkEdge">
                      <a:bevel prst="slope"/>
                      <a:lightRig rig="flood" dir="t"/>
                    </a:cell3D>
                  </a:tcPr>
                </a:tc>
                <a:extLst>
                  <a:ext uri="{0D108BD9-81ED-4DB2-BD59-A6C34878D82A}">
                    <a16:rowId xmlns:a16="http://schemas.microsoft.com/office/drawing/2014/main" val="2255122320"/>
                  </a:ext>
                </a:extLst>
              </a:tr>
              <a:tr h="1415660">
                <a:tc>
                  <a:txBody>
                    <a:bodyPr/>
                    <a:lstStyle/>
                    <a:p>
                      <a:pPr algn="ctr"/>
                      <a:r>
                        <a:rPr lang="en-US" sz="3300" dirty="0"/>
                        <a:t>DE</a:t>
                      </a:r>
                    </a:p>
                  </a:txBody>
                  <a:tcPr anchor="ctr">
                    <a:cell3D prstMaterial="dkEdge">
                      <a:bevel prst="slope"/>
                      <a:lightRig rig="flood" dir="t"/>
                    </a:cell3D>
                  </a:tcPr>
                </a:tc>
                <a:tc>
                  <a:txBody>
                    <a:bodyPr/>
                    <a:lstStyle/>
                    <a:p>
                      <a:pPr algn="ctr"/>
                      <a:r>
                        <a:rPr lang="en-US" sz="3300" dirty="0"/>
                        <a:t>-0.2745</a:t>
                      </a:r>
                    </a:p>
                  </a:txBody>
                  <a:tcPr anchor="ctr">
                    <a:cell3D prstMaterial="dkEdge">
                      <a:bevel prst="slope"/>
                      <a:lightRig rig="flood" dir="t"/>
                    </a:cell3D>
                  </a:tcPr>
                </a:tc>
                <a:tc>
                  <a:txBody>
                    <a:bodyPr/>
                    <a:lstStyle/>
                    <a:p>
                      <a:pPr algn="ctr"/>
                      <a:r>
                        <a:rPr lang="en-US" sz="3300" dirty="0"/>
                        <a:t>2.5859</a:t>
                      </a:r>
                    </a:p>
                  </a:txBody>
                  <a:tcPr anchor="ctr">
                    <a:cell3D prstMaterial="dkEdge">
                      <a:bevel prst="slope"/>
                      <a:lightRig rig="flood" dir="t"/>
                    </a:cell3D>
                  </a:tcPr>
                </a:tc>
                <a:tc>
                  <a:txBody>
                    <a:bodyPr/>
                    <a:lstStyle/>
                    <a:p>
                      <a:pPr algn="ctr"/>
                      <a:r>
                        <a:rPr lang="en-US" sz="3300" dirty="0"/>
                        <a:t>1.7084</a:t>
                      </a:r>
                    </a:p>
                  </a:txBody>
                  <a:tcPr anchor="ctr">
                    <a:cell3D prstMaterial="dkEdge">
                      <a:bevel prst="slope"/>
                      <a:lightRig rig="flood" dir="t"/>
                    </a:cell3D>
                  </a:tcPr>
                </a:tc>
                <a:extLst>
                  <a:ext uri="{0D108BD9-81ED-4DB2-BD59-A6C34878D82A}">
                    <a16:rowId xmlns:a16="http://schemas.microsoft.com/office/drawing/2014/main" val="1697968591"/>
                  </a:ext>
                </a:extLst>
              </a:tr>
              <a:tr h="922189">
                <a:tc>
                  <a:txBody>
                    <a:bodyPr/>
                    <a:lstStyle/>
                    <a:p>
                      <a:pPr algn="ctr"/>
                      <a:r>
                        <a:rPr lang="en-US" sz="3300" dirty="0"/>
                        <a:t>MC</a:t>
                      </a:r>
                    </a:p>
                  </a:txBody>
                  <a:tcPr anchor="ctr">
                    <a:cell3D prstMaterial="dkEdge">
                      <a:bevel prst="slope"/>
                      <a:lightRig rig="flood" dir="t"/>
                    </a:cell3D>
                  </a:tcPr>
                </a:tc>
                <a:tc>
                  <a:txBody>
                    <a:bodyPr/>
                    <a:lstStyle/>
                    <a:p>
                      <a:pPr algn="ctr"/>
                      <a:r>
                        <a:rPr lang="en-US" sz="3300" dirty="0"/>
                        <a:t>0.0051</a:t>
                      </a:r>
                    </a:p>
                  </a:txBody>
                  <a:tcPr anchor="ctr">
                    <a:cell3D prstMaterial="dkEdge">
                      <a:bevel prst="slope"/>
                      <a:lightRig rig="flood" dir="t"/>
                    </a:cell3D>
                  </a:tcPr>
                </a:tc>
                <a:tc>
                  <a:txBody>
                    <a:bodyPr/>
                    <a:lstStyle/>
                    <a:p>
                      <a:pPr algn="ctr"/>
                      <a:r>
                        <a:rPr lang="en-US" sz="3300" dirty="0"/>
                        <a:t>280.0408</a:t>
                      </a:r>
                    </a:p>
                  </a:txBody>
                  <a:tcPr anchor="ctr">
                    <a:cell3D prstMaterial="dkEdge">
                      <a:bevel prst="slope"/>
                      <a:lightRig rig="flood" dir="t"/>
                    </a:cell3D>
                  </a:tcPr>
                </a:tc>
                <a:tc>
                  <a:txBody>
                    <a:bodyPr/>
                    <a:lstStyle/>
                    <a:p>
                      <a:pPr algn="ctr"/>
                      <a:r>
                        <a:rPr lang="en-US" sz="3300" dirty="0"/>
                        <a:t>550.4118 </a:t>
                      </a:r>
                    </a:p>
                  </a:txBody>
                  <a:tcPr anchor="ctr">
                    <a:cell3D prstMaterial="dkEdge">
                      <a:bevel prst="slope"/>
                      <a:lightRig rig="flood" dir="t"/>
                    </a:cell3D>
                  </a:tcPr>
                </a:tc>
                <a:extLst>
                  <a:ext uri="{0D108BD9-81ED-4DB2-BD59-A6C34878D82A}">
                    <a16:rowId xmlns:a16="http://schemas.microsoft.com/office/drawing/2014/main" val="3440067553"/>
                  </a:ext>
                </a:extLst>
              </a:tr>
              <a:tr h="970738">
                <a:tc>
                  <a:txBody>
                    <a:bodyPr/>
                    <a:lstStyle/>
                    <a:p>
                      <a:pPr algn="ctr"/>
                      <a:r>
                        <a:rPr lang="en-US" sz="3300" dirty="0"/>
                        <a:t>CR</a:t>
                      </a:r>
                    </a:p>
                  </a:txBody>
                  <a:tcPr anchor="ctr">
                    <a:cell3D prstMaterial="dkEdge">
                      <a:bevel prst="slope"/>
                      <a:lightRig rig="flood" dir="t"/>
                    </a:cell3D>
                  </a:tcPr>
                </a:tc>
                <a:tc>
                  <a:txBody>
                    <a:bodyPr/>
                    <a:lstStyle/>
                    <a:p>
                      <a:pPr algn="ctr"/>
                      <a:r>
                        <a:rPr lang="en-US" sz="3300" dirty="0"/>
                        <a:t>0.8640</a:t>
                      </a:r>
                    </a:p>
                  </a:txBody>
                  <a:tcPr anchor="ctr">
                    <a:cell3D prstMaterial="dkEdge">
                      <a:bevel prst="slope"/>
                      <a:lightRig rig="flood" dir="t"/>
                    </a:cell3D>
                  </a:tcPr>
                </a:tc>
                <a:tc>
                  <a:txBody>
                    <a:bodyPr/>
                    <a:lstStyle/>
                    <a:p>
                      <a:pPr algn="ctr"/>
                      <a:r>
                        <a:rPr lang="en-US" sz="3300" dirty="0"/>
                        <a:t>1.0632</a:t>
                      </a:r>
                    </a:p>
                  </a:txBody>
                  <a:tcPr anchor="ctr">
                    <a:cell3D prstMaterial="dkEdge">
                      <a:bevel prst="slope"/>
                      <a:lightRig rig="flood" dir="t"/>
                    </a:cell3D>
                  </a:tcPr>
                </a:tc>
                <a:tc>
                  <a:txBody>
                    <a:bodyPr/>
                    <a:lstStyle/>
                    <a:p>
                      <a:pPr algn="ctr"/>
                      <a:r>
                        <a:rPr lang="en-US" sz="3300" dirty="0"/>
                        <a:t>1.9241</a:t>
                      </a:r>
                    </a:p>
                  </a:txBody>
                  <a:tcPr anchor="ctr">
                    <a:cell3D prstMaterial="dkEdge">
                      <a:bevel prst="slope"/>
                      <a:lightRig rig="flood" dir="t"/>
                    </a:cell3D>
                  </a:tcPr>
                </a:tc>
                <a:extLst>
                  <a:ext uri="{0D108BD9-81ED-4DB2-BD59-A6C34878D82A}">
                    <a16:rowId xmlns:a16="http://schemas.microsoft.com/office/drawing/2014/main" val="801295410"/>
                  </a:ext>
                </a:extLst>
              </a:tr>
            </a:tbl>
          </a:graphicData>
        </a:graphic>
      </p:graphicFrame>
      <p:sp>
        <p:nvSpPr>
          <p:cNvPr id="13" name="TextBox 12">
            <a:extLst>
              <a:ext uri="{FF2B5EF4-FFF2-40B4-BE49-F238E27FC236}">
                <a16:creationId xmlns:a16="http://schemas.microsoft.com/office/drawing/2014/main" id="{FD30F79B-09BB-B6CC-C919-204E36DE3464}"/>
              </a:ext>
            </a:extLst>
          </p:cNvPr>
          <p:cNvSpPr txBox="1"/>
          <p:nvPr/>
        </p:nvSpPr>
        <p:spPr>
          <a:xfrm>
            <a:off x="11075699" y="27515783"/>
            <a:ext cx="6229422" cy="477054"/>
          </a:xfrm>
          <a:prstGeom prst="rect">
            <a:avLst/>
          </a:prstGeom>
          <a:noFill/>
        </p:spPr>
        <p:txBody>
          <a:bodyPr wrap="square" rtlCol="0">
            <a:spAutoFit/>
          </a:bodyPr>
          <a:lstStyle/>
          <a:p>
            <a:r>
              <a:rPr lang="en-US" sz="2500" i="1" dirty="0"/>
              <a:t>Figure 4: LDA information without PC</a:t>
            </a:r>
          </a:p>
        </p:txBody>
      </p:sp>
      <p:sp>
        <p:nvSpPr>
          <p:cNvPr id="14" name="TextBox 13">
            <a:extLst>
              <a:ext uri="{FF2B5EF4-FFF2-40B4-BE49-F238E27FC236}">
                <a16:creationId xmlns:a16="http://schemas.microsoft.com/office/drawing/2014/main" id="{8ABBA792-E099-C341-72AA-AF69C7EFC2D8}"/>
              </a:ext>
            </a:extLst>
          </p:cNvPr>
          <p:cNvSpPr txBox="1"/>
          <p:nvPr/>
        </p:nvSpPr>
        <p:spPr>
          <a:xfrm>
            <a:off x="19035991" y="20551202"/>
            <a:ext cx="6495578"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With Principal Components:</a:t>
            </a:r>
            <a:endParaRPr lang="en-US" sz="4000" dirty="0">
              <a:latin typeface="Times New Roman" panose="02020603050405020304" pitchFamily="18" charset="0"/>
              <a:cs typeface="Times New Roman" panose="02020603050405020304" pitchFamily="18" charset="0"/>
            </a:endParaRPr>
          </a:p>
        </p:txBody>
      </p:sp>
      <p:graphicFrame>
        <p:nvGraphicFramePr>
          <p:cNvPr id="18" name="Table 24">
            <a:extLst>
              <a:ext uri="{FF2B5EF4-FFF2-40B4-BE49-F238E27FC236}">
                <a16:creationId xmlns:a16="http://schemas.microsoft.com/office/drawing/2014/main" id="{300AC701-73A6-0AEF-3061-1F691CD19EC8}"/>
              </a:ext>
            </a:extLst>
          </p:cNvPr>
          <p:cNvGraphicFramePr>
            <a:graphicFrameLocks noGrp="1"/>
          </p:cNvGraphicFramePr>
          <p:nvPr/>
        </p:nvGraphicFramePr>
        <p:xfrm>
          <a:off x="18745792" y="21532783"/>
          <a:ext cx="7434672" cy="5951740"/>
        </p:xfrm>
        <a:graphic>
          <a:graphicData uri="http://schemas.openxmlformats.org/drawingml/2006/table">
            <a:tbl>
              <a:tblPr firstRow="1" bandRow="1">
                <a:tableStyleId>{B301B821-A1FF-4177-AEE7-76D212191A09}</a:tableStyleId>
              </a:tblPr>
              <a:tblGrid>
                <a:gridCol w="1858668">
                  <a:extLst>
                    <a:ext uri="{9D8B030D-6E8A-4147-A177-3AD203B41FA5}">
                      <a16:colId xmlns:a16="http://schemas.microsoft.com/office/drawing/2014/main" val="2135383683"/>
                    </a:ext>
                  </a:extLst>
                </a:gridCol>
                <a:gridCol w="1858668">
                  <a:extLst>
                    <a:ext uri="{9D8B030D-6E8A-4147-A177-3AD203B41FA5}">
                      <a16:colId xmlns:a16="http://schemas.microsoft.com/office/drawing/2014/main" val="603149442"/>
                    </a:ext>
                  </a:extLst>
                </a:gridCol>
                <a:gridCol w="1858668">
                  <a:extLst>
                    <a:ext uri="{9D8B030D-6E8A-4147-A177-3AD203B41FA5}">
                      <a16:colId xmlns:a16="http://schemas.microsoft.com/office/drawing/2014/main" val="2569947000"/>
                    </a:ext>
                  </a:extLst>
                </a:gridCol>
                <a:gridCol w="1858668">
                  <a:extLst>
                    <a:ext uri="{9D8B030D-6E8A-4147-A177-3AD203B41FA5}">
                      <a16:colId xmlns:a16="http://schemas.microsoft.com/office/drawing/2014/main" val="2650944722"/>
                    </a:ext>
                  </a:extLst>
                </a:gridCol>
              </a:tblGrid>
              <a:tr h="767444">
                <a:tc>
                  <a:txBody>
                    <a:bodyPr/>
                    <a:lstStyle/>
                    <a:p>
                      <a:pPr algn="ctr"/>
                      <a:r>
                        <a:rPr lang="en-US" sz="3000" dirty="0"/>
                        <a:t>Predictor</a:t>
                      </a:r>
                    </a:p>
                  </a:txBody>
                  <a:tcPr anchor="ctr">
                    <a:cell3D prstMaterial="dkEdge">
                      <a:bevel prst="slope"/>
                      <a:lightRig rig="flood" dir="t"/>
                    </a:cell3D>
                  </a:tcPr>
                </a:tc>
                <a:tc>
                  <a:txBody>
                    <a:bodyPr/>
                    <a:lstStyle/>
                    <a:p>
                      <a:pPr algn="ctr"/>
                      <a:r>
                        <a:rPr lang="en-US" sz="3000" dirty="0"/>
                        <a:t>Estimate</a:t>
                      </a:r>
                    </a:p>
                  </a:txBody>
                  <a:tcPr anchor="ctr">
                    <a:cell3D prstMaterial="dkEdge">
                      <a:bevel prst="slope"/>
                      <a:lightRig rig="flood" dir="t"/>
                    </a:cell3D>
                  </a:tcPr>
                </a:tc>
                <a:tc>
                  <a:txBody>
                    <a:bodyPr/>
                    <a:lstStyle/>
                    <a:p>
                      <a:pPr algn="ctr"/>
                      <a:r>
                        <a:rPr lang="en-US" sz="3000" dirty="0"/>
                        <a:t>Mean 0</a:t>
                      </a:r>
                    </a:p>
                  </a:txBody>
                  <a:tcPr anchor="ctr">
                    <a:cell3D prstMaterial="dkEdge">
                      <a:bevel prst="slope"/>
                      <a:lightRig rig="flood" dir="t"/>
                    </a:cell3D>
                  </a:tcPr>
                </a:tc>
                <a:tc>
                  <a:txBody>
                    <a:bodyPr/>
                    <a:lstStyle/>
                    <a:p>
                      <a:pPr algn="ctr"/>
                      <a:r>
                        <a:rPr lang="en-US" sz="3000" dirty="0"/>
                        <a:t>Mean 1</a:t>
                      </a:r>
                    </a:p>
                  </a:txBody>
                  <a:tcPr anchor="ctr">
                    <a:cell3D prstMaterial="dkEdge">
                      <a:bevel prst="slope"/>
                      <a:lightRig rig="flood" dir="t"/>
                    </a:cell3D>
                  </a:tcPr>
                </a:tc>
                <a:extLst>
                  <a:ext uri="{0D108BD9-81ED-4DB2-BD59-A6C34878D82A}">
                    <a16:rowId xmlns:a16="http://schemas.microsoft.com/office/drawing/2014/main" val="540899059"/>
                  </a:ext>
                </a:extLst>
              </a:tr>
              <a:tr h="1296074">
                <a:tc>
                  <a:txBody>
                    <a:bodyPr/>
                    <a:lstStyle/>
                    <a:p>
                      <a:pPr algn="ctr"/>
                      <a:r>
                        <a:rPr lang="en-US" sz="3000" b="1" dirty="0"/>
                        <a:t>PC1</a:t>
                      </a:r>
                    </a:p>
                  </a:txBody>
                  <a:tcPr anchor="ctr">
                    <a:cell3D prstMaterial="dkEdge">
                      <a:bevel prst="slope"/>
                      <a:lightRig rig="flood" dir="t"/>
                    </a:cell3D>
                  </a:tcPr>
                </a:tc>
                <a:tc>
                  <a:txBody>
                    <a:bodyPr/>
                    <a:lstStyle/>
                    <a:p>
                      <a:pPr algn="ctr"/>
                      <a:r>
                        <a:rPr lang="en-US" sz="3000" dirty="0"/>
                        <a:t>-1.3052</a:t>
                      </a:r>
                    </a:p>
                  </a:txBody>
                  <a:tcPr anchor="ctr">
                    <a:cell3D prstMaterial="dkEdge">
                      <a:bevel prst="slope"/>
                      <a:lightRig rig="flood" dir="t"/>
                    </a:cell3D>
                  </a:tcPr>
                </a:tc>
                <a:tc>
                  <a:txBody>
                    <a:bodyPr/>
                    <a:lstStyle/>
                    <a:p>
                      <a:pPr algn="ctr"/>
                      <a:r>
                        <a:rPr lang="en-US" sz="3000" dirty="0"/>
                        <a:t>1.2617</a:t>
                      </a:r>
                    </a:p>
                  </a:txBody>
                  <a:tcPr anchor="ctr">
                    <a:cell3D prstMaterial="dkEdge">
                      <a:bevel prst="slope"/>
                      <a:lightRig rig="flood" dir="t"/>
                    </a:cell3D>
                  </a:tcPr>
                </a:tc>
                <a:tc>
                  <a:txBody>
                    <a:bodyPr/>
                    <a:lstStyle/>
                    <a:p>
                      <a:pPr algn="ctr"/>
                      <a:r>
                        <a:rPr lang="en-US" sz="3000" dirty="0"/>
                        <a:t>-1.2123</a:t>
                      </a:r>
                    </a:p>
                  </a:txBody>
                  <a:tcPr anchor="ctr">
                    <a:cell3D prstMaterial="dkEdge">
                      <a:bevel prst="slope"/>
                      <a:lightRig rig="flood" dir="t"/>
                    </a:cell3D>
                  </a:tcPr>
                </a:tc>
                <a:extLst>
                  <a:ext uri="{0D108BD9-81ED-4DB2-BD59-A6C34878D82A}">
                    <a16:rowId xmlns:a16="http://schemas.microsoft.com/office/drawing/2014/main" val="3926496579"/>
                  </a:ext>
                </a:extLst>
              </a:tr>
              <a:tr h="1296074">
                <a:tc>
                  <a:txBody>
                    <a:bodyPr/>
                    <a:lstStyle/>
                    <a:p>
                      <a:pPr algn="ctr"/>
                      <a:r>
                        <a:rPr lang="en-US" sz="3000" b="1" dirty="0"/>
                        <a:t>PC2</a:t>
                      </a:r>
                    </a:p>
                  </a:txBody>
                  <a:tcPr anchor="ctr">
                    <a:cell3D prstMaterial="dkEdge">
                      <a:bevel prst="slope"/>
                      <a:lightRig rig="flood" dir="t"/>
                    </a:cell3D>
                  </a:tcPr>
                </a:tc>
                <a:tc>
                  <a:txBody>
                    <a:bodyPr/>
                    <a:lstStyle/>
                    <a:p>
                      <a:pPr algn="ctr"/>
                      <a:r>
                        <a:rPr lang="en-US" sz="3000" dirty="0"/>
                        <a:t>-0.1479</a:t>
                      </a:r>
                    </a:p>
                  </a:txBody>
                  <a:tcPr anchor="ctr">
                    <a:cell3D prstMaterial="dkEdge">
                      <a:bevel prst="slope"/>
                      <a:lightRig rig="flood" dir="t"/>
                    </a:cell3D>
                  </a:tcPr>
                </a:tc>
                <a:tc>
                  <a:txBody>
                    <a:bodyPr/>
                    <a:lstStyle/>
                    <a:p>
                      <a:pPr algn="ctr"/>
                      <a:r>
                        <a:rPr lang="en-US" sz="3000" dirty="0"/>
                        <a:t>0.0621</a:t>
                      </a:r>
                    </a:p>
                  </a:txBody>
                  <a:tcPr anchor="ctr">
                    <a:cell3D prstMaterial="dkEdge">
                      <a:bevel prst="slope"/>
                      <a:lightRig rig="flood" dir="t"/>
                    </a:cell3D>
                  </a:tcPr>
                </a:tc>
                <a:tc>
                  <a:txBody>
                    <a:bodyPr/>
                    <a:lstStyle/>
                    <a:p>
                      <a:pPr algn="ctr"/>
                      <a:r>
                        <a:rPr lang="en-US" sz="3000" dirty="0"/>
                        <a:t>-0.0597</a:t>
                      </a:r>
                    </a:p>
                  </a:txBody>
                  <a:tcPr anchor="ctr">
                    <a:cell3D prstMaterial="dkEdge">
                      <a:bevel prst="slope"/>
                      <a:lightRig rig="flood" dir="t"/>
                    </a:cell3D>
                  </a:tcPr>
                </a:tc>
                <a:extLst>
                  <a:ext uri="{0D108BD9-81ED-4DB2-BD59-A6C34878D82A}">
                    <a16:rowId xmlns:a16="http://schemas.microsoft.com/office/drawing/2014/main" val="3241724156"/>
                  </a:ext>
                </a:extLst>
              </a:tr>
              <a:tr h="1296074">
                <a:tc>
                  <a:txBody>
                    <a:bodyPr/>
                    <a:lstStyle/>
                    <a:p>
                      <a:pPr algn="ctr"/>
                      <a:r>
                        <a:rPr lang="en-US" sz="3000" b="1" dirty="0"/>
                        <a:t>PC3</a:t>
                      </a:r>
                    </a:p>
                  </a:txBody>
                  <a:tcPr anchor="ctr">
                    <a:cell3D prstMaterial="dkEdge">
                      <a:bevel prst="slope"/>
                      <a:lightRig rig="flood" dir="t"/>
                    </a:cell3D>
                  </a:tcPr>
                </a:tc>
                <a:tc>
                  <a:txBody>
                    <a:bodyPr/>
                    <a:lstStyle/>
                    <a:p>
                      <a:pPr algn="ctr"/>
                      <a:r>
                        <a:rPr lang="en-US" sz="3000" dirty="0"/>
                        <a:t>-0.2240</a:t>
                      </a:r>
                    </a:p>
                  </a:txBody>
                  <a:tcPr anchor="ctr">
                    <a:cell3D prstMaterial="dkEdge">
                      <a:bevel prst="slope"/>
                      <a:lightRig rig="flood" dir="t"/>
                    </a:cell3D>
                  </a:tcPr>
                </a:tc>
                <a:tc>
                  <a:txBody>
                    <a:bodyPr/>
                    <a:lstStyle/>
                    <a:p>
                      <a:pPr algn="ctr"/>
                      <a:r>
                        <a:rPr lang="en-US" sz="3000" dirty="0"/>
                        <a:t>0.0753</a:t>
                      </a:r>
                    </a:p>
                  </a:txBody>
                  <a:tcPr anchor="ctr">
                    <a:cell3D prstMaterial="dkEdge">
                      <a:bevel prst="slope"/>
                      <a:lightRig rig="flood" dir="t"/>
                    </a:cell3D>
                  </a:tcPr>
                </a:tc>
                <a:tc>
                  <a:txBody>
                    <a:bodyPr/>
                    <a:lstStyle/>
                    <a:p>
                      <a:pPr algn="ctr"/>
                      <a:r>
                        <a:rPr lang="en-US" sz="3000" dirty="0"/>
                        <a:t>-0.0724</a:t>
                      </a:r>
                    </a:p>
                  </a:txBody>
                  <a:tcPr anchor="ctr">
                    <a:cell3D prstMaterial="dkEdge">
                      <a:bevel prst="slope"/>
                      <a:lightRig rig="flood" dir="t"/>
                    </a:cell3D>
                  </a:tcPr>
                </a:tc>
                <a:extLst>
                  <a:ext uri="{0D108BD9-81ED-4DB2-BD59-A6C34878D82A}">
                    <a16:rowId xmlns:a16="http://schemas.microsoft.com/office/drawing/2014/main" val="3403415585"/>
                  </a:ext>
                </a:extLst>
              </a:tr>
              <a:tr h="1296074">
                <a:tc>
                  <a:txBody>
                    <a:bodyPr/>
                    <a:lstStyle/>
                    <a:p>
                      <a:pPr algn="ctr"/>
                      <a:r>
                        <a:rPr lang="en-US" sz="3000" b="1" dirty="0"/>
                        <a:t>PC4</a:t>
                      </a:r>
                    </a:p>
                  </a:txBody>
                  <a:tcPr anchor="ctr">
                    <a:cell3D prstMaterial="dkEdge">
                      <a:bevel prst="slope"/>
                      <a:lightRig rig="flood" dir="t"/>
                    </a:cell3D>
                  </a:tcPr>
                </a:tc>
                <a:tc>
                  <a:txBody>
                    <a:bodyPr/>
                    <a:lstStyle/>
                    <a:p>
                      <a:pPr algn="ctr"/>
                      <a:r>
                        <a:rPr lang="en-US" sz="3000" dirty="0"/>
                        <a:t> 0.0084</a:t>
                      </a:r>
                    </a:p>
                  </a:txBody>
                  <a:tcPr anchor="ctr">
                    <a:cell3D prstMaterial="dkEdge">
                      <a:bevel prst="slope"/>
                      <a:lightRig rig="flood" dir="t"/>
                    </a:cell3D>
                  </a:tcPr>
                </a:tc>
                <a:tc>
                  <a:txBody>
                    <a:bodyPr/>
                    <a:lstStyle/>
                    <a:p>
                      <a:pPr algn="ctr"/>
                      <a:r>
                        <a:rPr lang="en-US" sz="3000" dirty="0"/>
                        <a:t>-0.0724</a:t>
                      </a:r>
                    </a:p>
                  </a:txBody>
                  <a:tcPr anchor="ctr">
                    <a:cell3D prstMaterial="dkEdge">
                      <a:bevel prst="slope"/>
                      <a:lightRig rig="flood" dir="t"/>
                    </a:cell3D>
                  </a:tcPr>
                </a:tc>
                <a:tc>
                  <a:txBody>
                    <a:bodyPr/>
                    <a:lstStyle/>
                    <a:p>
                      <a:pPr algn="ctr"/>
                      <a:r>
                        <a:rPr lang="en-US" sz="3000" dirty="0"/>
                        <a:t>0.0024</a:t>
                      </a:r>
                    </a:p>
                  </a:txBody>
                  <a:tcPr anchor="ctr">
                    <a:cell3D prstMaterial="dkEdge">
                      <a:bevel prst="slope"/>
                      <a:lightRig rig="flood" dir="t"/>
                    </a:cell3D>
                  </a:tcPr>
                </a:tc>
                <a:extLst>
                  <a:ext uri="{0D108BD9-81ED-4DB2-BD59-A6C34878D82A}">
                    <a16:rowId xmlns:a16="http://schemas.microsoft.com/office/drawing/2014/main" val="1415241889"/>
                  </a:ext>
                </a:extLst>
              </a:tr>
            </a:tbl>
          </a:graphicData>
        </a:graphic>
      </p:graphicFrame>
      <p:sp>
        <p:nvSpPr>
          <p:cNvPr id="25" name="TextBox 24">
            <a:extLst>
              <a:ext uri="{FF2B5EF4-FFF2-40B4-BE49-F238E27FC236}">
                <a16:creationId xmlns:a16="http://schemas.microsoft.com/office/drawing/2014/main" id="{E9A7A724-E5C2-87F9-0F93-FAB9AF613073}"/>
              </a:ext>
            </a:extLst>
          </p:cNvPr>
          <p:cNvSpPr txBox="1"/>
          <p:nvPr/>
        </p:nvSpPr>
        <p:spPr>
          <a:xfrm>
            <a:off x="19858230" y="27538641"/>
            <a:ext cx="5522806" cy="477054"/>
          </a:xfrm>
          <a:prstGeom prst="rect">
            <a:avLst/>
          </a:prstGeom>
          <a:noFill/>
        </p:spPr>
        <p:txBody>
          <a:bodyPr wrap="square" rtlCol="0">
            <a:spAutoFit/>
          </a:bodyPr>
          <a:lstStyle/>
          <a:p>
            <a:r>
              <a:rPr lang="en-US" sz="2500" i="1" dirty="0"/>
              <a:t>Figure 5: LDA information with PC</a:t>
            </a:r>
          </a:p>
        </p:txBody>
      </p:sp>
    </p:spTree>
    <p:extLst>
      <p:ext uri="{BB962C8B-B14F-4D97-AF65-F5344CB8AC3E}">
        <p14:creationId xmlns:p14="http://schemas.microsoft.com/office/powerpoint/2010/main" val="363512012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87"/>
                                        </p:tgtEl>
                                        <p:attrNameLst>
                                          <p:attrName>style.visibility</p:attrName>
                                        </p:attrNameLst>
                                      </p:cBhvr>
                                      <p:to>
                                        <p:strVal val="visible"/>
                                      </p:to>
                                    </p:set>
                                    <p:animEffect transition="in" filter="wheel(1)">
                                      <p:cBhvr>
                                        <p:cTn id="7" dur="2000"/>
                                        <p:tgtEl>
                                          <p:spTgt spid="587"/>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edge">
                                      <p:cBhvr>
                                        <p:cTn id="12" dur="2000"/>
                                        <p:tgtEl>
                                          <p:spTgt spid="3"/>
                                        </p:tgtEl>
                                      </p:cBhvr>
                                    </p:animEffect>
                                  </p:childTnLst>
                                </p:cTn>
                              </p:par>
                              <p:par>
                                <p:cTn id="13" presetID="2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edge">
                                      <p:cBhvr>
                                        <p:cTn id="15" dur="2000"/>
                                        <p:tgtEl>
                                          <p:spTgt spid="14"/>
                                        </p:tgtEl>
                                      </p:cBhvr>
                                    </p:animEffect>
                                  </p:childTnLst>
                                </p:cTn>
                              </p:par>
                              <p:par>
                                <p:cTn id="16" presetID="2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edge">
                                      <p:cBhvr>
                                        <p:cTn id="18" dur="2000"/>
                                        <p:tgtEl>
                                          <p:spTgt spid="10"/>
                                        </p:tgtEl>
                                      </p:cBhvr>
                                    </p:animEffect>
                                  </p:childTnLst>
                                </p:cTn>
                              </p:par>
                              <p:par>
                                <p:cTn id="19" presetID="2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edge">
                                      <p:cBhvr>
                                        <p:cTn id="21" dur="2000"/>
                                        <p:tgtEl>
                                          <p:spTgt spid="18"/>
                                        </p:tgtEl>
                                      </p:cBhvr>
                                    </p:animEffect>
                                  </p:childTnLst>
                                </p:cTn>
                              </p:par>
                            </p:childTnLst>
                          </p:cTn>
                        </p:par>
                        <p:par>
                          <p:cTn id="22" fill="hold">
                            <p:stCondLst>
                              <p:cond delay="2000"/>
                            </p:stCondLst>
                            <p:childTnLst>
                              <p:par>
                                <p:cTn id="23" presetID="6" presetClass="emph" presetSubtype="0" decel="50000" autoRev="1" fill="hold" nodeType="afterEffect">
                                  <p:stCondLst>
                                    <p:cond delay="0"/>
                                  </p:stCondLst>
                                  <p:childTnLst>
                                    <p:animScale>
                                      <p:cBhvr>
                                        <p:cTn id="24" dur="2500" fill="hold"/>
                                        <p:tgtEl>
                                          <p:spTgt spid="10"/>
                                        </p:tgtEl>
                                      </p:cBhvr>
                                      <p:by x="150000" y="150000"/>
                                    </p:animScale>
                                  </p:childTnLst>
                                </p:cTn>
                              </p:par>
                              <p:par>
                                <p:cTn id="25" presetID="6" presetClass="emph" presetSubtype="0" decel="50000" autoRev="1" fill="hold" nodeType="withEffect">
                                  <p:stCondLst>
                                    <p:cond delay="0"/>
                                  </p:stCondLst>
                                  <p:childTnLst>
                                    <p:animScale>
                                      <p:cBhvr>
                                        <p:cTn id="26" dur="2500" fill="hold"/>
                                        <p:tgtEl>
                                          <p:spTgt spid="18"/>
                                        </p:tgtEl>
                                      </p:cBhvr>
                                      <p:by x="150000" y="150000"/>
                                    </p:animScale>
                                  </p:childTnLst>
                                </p:cTn>
                              </p:par>
                              <p:par>
                                <p:cTn id="27" presetID="0" presetClass="path" presetSubtype="0" accel="50000" decel="50000" autoRev="1" fill="hold" nodeType="withEffect">
                                  <p:stCondLst>
                                    <p:cond delay="0"/>
                                  </p:stCondLst>
                                  <p:childTnLst>
                                    <p:animMotion origin="layout" path="M 1.35998E-7 -2.20599E-6 C -0.01484 0.01415 -0.02967 0.02834 -0.04537 0.02884 C -0.06112 0.0293 -0.08741 0.00541 -0.09442 0.00276 " pathEditMode="relative" rAng="0" ptsTypes="AAA">
                                      <p:cBhvr>
                                        <p:cTn id="28" dur="2500" fill="hold"/>
                                        <p:tgtEl>
                                          <p:spTgt spid="10"/>
                                        </p:tgtEl>
                                        <p:attrNameLst>
                                          <p:attrName>ppt_x</p:attrName>
                                          <p:attrName>ppt_y</p:attrName>
                                        </p:attrNameLst>
                                      </p:cBhvr>
                                      <p:rCtr x="-4723" y="1442"/>
                                    </p:animMotion>
                                  </p:childTnLst>
                                </p:cTn>
                              </p:par>
                              <p:par>
                                <p:cTn id="29" presetID="0" presetClass="path" presetSubtype="0" accel="50000" decel="50000" autoRev="1" fill="hold" nodeType="withEffect">
                                  <p:stCondLst>
                                    <p:cond delay="0"/>
                                  </p:stCondLst>
                                  <p:childTnLst>
                                    <p:animMotion origin="layout" path="M -4.44673E-6 -5.51018E-7 C 0.01678 0.01415 0.03367 0.02834 0.05255 0.02834 C 0.07142 0.02834 0.11037 0.00153 0.11325 -5.51018E-7 " pathEditMode="relative" rAng="0" ptsTypes="AAA">
                                      <p:cBhvr>
                                        <p:cTn id="30" dur="2500" fill="hold"/>
                                        <p:tgtEl>
                                          <p:spTgt spid="18"/>
                                        </p:tgtEl>
                                        <p:attrNameLst>
                                          <p:attrName>ppt_x</p:attrName>
                                          <p:attrName>ppt_y</p:attrName>
                                        </p:attrNameLst>
                                      </p:cBhvr>
                                      <p:rCtr x="5662" y="1415"/>
                                    </p:animMotion>
                                  </p:childTnLst>
                                </p:cTn>
                              </p:par>
                            </p:childTnLst>
                          </p:cTn>
                        </p:par>
                        <p:par>
                          <p:cTn id="31" fill="hold">
                            <p:stCondLst>
                              <p:cond delay="7000"/>
                            </p:stCondLst>
                            <p:childTnLst>
                              <p:par>
                                <p:cTn id="32" presetID="9"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dissolv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p:bldP spid="3" grpId="0"/>
      <p:bldP spid="13" grpId="0"/>
      <p:bldP spid="1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8" name="TextBox 7">
            <a:extLst>
              <a:ext uri="{FF2B5EF4-FFF2-40B4-BE49-F238E27FC236}">
                <a16:creationId xmlns:a16="http://schemas.microsoft.com/office/drawing/2014/main" id="{4F0762B5-22DC-2AC7-C0ED-5E9B280BEF31}"/>
              </a:ext>
            </a:extLst>
          </p:cNvPr>
          <p:cNvSpPr txBox="1"/>
          <p:nvPr/>
        </p:nvSpPr>
        <p:spPr>
          <a:xfrm>
            <a:off x="106214" y="1806860"/>
            <a:ext cx="3533843" cy="617886"/>
          </a:xfrm>
          <a:prstGeom prst="rect">
            <a:avLst/>
          </a:prstGeom>
          <a:noFill/>
        </p:spPr>
        <p:txBody>
          <a:bodyPr wrap="square" rtlCol="0">
            <a:spAutoFit/>
          </a:bodyPr>
          <a:lstStyle/>
          <a:p>
            <a:r>
              <a:rPr lang="en-US" sz="3400" b="1" dirty="0"/>
              <a:t>Presented by:</a:t>
            </a:r>
            <a:endParaRPr lang="en-US" sz="3400" i="1" dirty="0"/>
          </a:p>
        </p:txBody>
      </p:sp>
      <p:sp>
        <p:nvSpPr>
          <p:cNvPr id="19" name="Rectangle 18">
            <a:extLst>
              <a:ext uri="{FF2B5EF4-FFF2-40B4-BE49-F238E27FC236}">
                <a16:creationId xmlns:a16="http://schemas.microsoft.com/office/drawing/2014/main" id="{8224CBFB-B81B-799B-403A-25C64D2D99BB}"/>
              </a:ext>
            </a:extLst>
          </p:cNvPr>
          <p:cNvSpPr/>
          <p:nvPr/>
        </p:nvSpPr>
        <p:spPr>
          <a:xfrm>
            <a:off x="44109" y="2729530"/>
            <a:ext cx="9361853" cy="164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Introduction</a:t>
            </a:r>
          </a:p>
        </p:txBody>
      </p:sp>
      <p:sp>
        <p:nvSpPr>
          <p:cNvPr id="20" name="Rectangle 19">
            <a:extLst>
              <a:ext uri="{FF2B5EF4-FFF2-40B4-BE49-F238E27FC236}">
                <a16:creationId xmlns:a16="http://schemas.microsoft.com/office/drawing/2014/main" id="{07D8E115-E406-EAF4-4896-568F82279040}"/>
              </a:ext>
            </a:extLst>
          </p:cNvPr>
          <p:cNvSpPr/>
          <p:nvPr/>
        </p:nvSpPr>
        <p:spPr>
          <a:xfrm>
            <a:off x="44109" y="15556405"/>
            <a:ext cx="930491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Method</a:t>
            </a:r>
          </a:p>
        </p:txBody>
      </p:sp>
      <p:sp>
        <p:nvSpPr>
          <p:cNvPr id="21" name="Rectangle 20">
            <a:extLst>
              <a:ext uri="{FF2B5EF4-FFF2-40B4-BE49-F238E27FC236}">
                <a16:creationId xmlns:a16="http://schemas.microsoft.com/office/drawing/2014/main" id="{5C8FB760-5CA4-BDAD-B6E9-C521D36F878F}"/>
              </a:ext>
            </a:extLst>
          </p:cNvPr>
          <p:cNvSpPr/>
          <p:nvPr/>
        </p:nvSpPr>
        <p:spPr>
          <a:xfrm>
            <a:off x="9495985" y="2711865"/>
            <a:ext cx="17642340" cy="166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Results</a:t>
            </a:r>
          </a:p>
        </p:txBody>
      </p:sp>
      <p:sp>
        <p:nvSpPr>
          <p:cNvPr id="22" name="Rectangle 21">
            <a:extLst>
              <a:ext uri="{FF2B5EF4-FFF2-40B4-BE49-F238E27FC236}">
                <a16:creationId xmlns:a16="http://schemas.microsoft.com/office/drawing/2014/main" id="{672E8190-4EC1-EFBE-E2D5-35E029352DBB}"/>
              </a:ext>
            </a:extLst>
          </p:cNvPr>
          <p:cNvSpPr/>
          <p:nvPr/>
        </p:nvSpPr>
        <p:spPr>
          <a:xfrm>
            <a:off x="27221205" y="14464304"/>
            <a:ext cx="1128407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Conclusion</a:t>
            </a:r>
          </a:p>
        </p:txBody>
      </p:sp>
      <p:sp>
        <p:nvSpPr>
          <p:cNvPr id="23" name="Rectangle 22">
            <a:extLst>
              <a:ext uri="{FF2B5EF4-FFF2-40B4-BE49-F238E27FC236}">
                <a16:creationId xmlns:a16="http://schemas.microsoft.com/office/drawing/2014/main" id="{CF59E48D-C7D3-EB7D-D51A-891D5AFC9D15}"/>
              </a:ext>
            </a:extLst>
          </p:cNvPr>
          <p:cNvSpPr/>
          <p:nvPr/>
        </p:nvSpPr>
        <p:spPr>
          <a:xfrm>
            <a:off x="27243758" y="19821150"/>
            <a:ext cx="11284074" cy="222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Strengths &amp; Limitations</a:t>
            </a:r>
          </a:p>
        </p:txBody>
      </p:sp>
      <p:sp>
        <p:nvSpPr>
          <p:cNvPr id="24" name="Rectangle 23">
            <a:extLst>
              <a:ext uri="{FF2B5EF4-FFF2-40B4-BE49-F238E27FC236}">
                <a16:creationId xmlns:a16="http://schemas.microsoft.com/office/drawing/2014/main" id="{1506D428-680E-02D6-3A25-F57F8B297E34}"/>
              </a:ext>
            </a:extLst>
          </p:cNvPr>
          <p:cNvSpPr/>
          <p:nvPr/>
        </p:nvSpPr>
        <p:spPr>
          <a:xfrm>
            <a:off x="27326637" y="32284599"/>
            <a:ext cx="1120119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References</a:t>
            </a:r>
          </a:p>
        </p:txBody>
      </p:sp>
      <p:cxnSp>
        <p:nvCxnSpPr>
          <p:cNvPr id="26" name="Straight Connector 25">
            <a:extLst>
              <a:ext uri="{FF2B5EF4-FFF2-40B4-BE49-F238E27FC236}">
                <a16:creationId xmlns:a16="http://schemas.microsoft.com/office/drawing/2014/main" id="{DBADB62B-2CB4-623A-D36D-A34A6AD7F22E}"/>
              </a:ext>
            </a:extLst>
          </p:cNvPr>
          <p:cNvCxnSpPr>
            <a:cxnSpLocks/>
          </p:cNvCxnSpPr>
          <p:nvPr/>
        </p:nvCxnSpPr>
        <p:spPr>
          <a:xfrm flipH="1">
            <a:off x="9349023" y="2734887"/>
            <a:ext cx="100480" cy="38424763"/>
          </a:xfrm>
          <a:prstGeom prst="line">
            <a:avLst/>
          </a:prstGeom>
          <a:ln w="762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E8325D2-68C0-EE90-0470-899E192FB488}"/>
              </a:ext>
            </a:extLst>
          </p:cNvPr>
          <p:cNvCxnSpPr>
            <a:cxnSpLocks/>
          </p:cNvCxnSpPr>
          <p:nvPr/>
        </p:nvCxnSpPr>
        <p:spPr>
          <a:xfrm>
            <a:off x="27123103" y="2729530"/>
            <a:ext cx="113511" cy="38670883"/>
          </a:xfrm>
          <a:prstGeom prst="line">
            <a:avLst/>
          </a:prstGeom>
          <a:ln w="762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0FA9869-0B0A-D6F0-89EF-A8351D3A94CD}"/>
              </a:ext>
            </a:extLst>
          </p:cNvPr>
          <p:cNvSpPr txBox="1"/>
          <p:nvPr/>
        </p:nvSpPr>
        <p:spPr>
          <a:xfrm>
            <a:off x="-2885767" y="240763"/>
            <a:ext cx="36723785" cy="1246495"/>
          </a:xfrm>
          <a:prstGeom prst="rect">
            <a:avLst/>
          </a:prstGeom>
          <a:noFill/>
        </p:spPr>
        <p:txBody>
          <a:bodyPr wrap="square">
            <a:spAutoFit/>
          </a:bodyPr>
          <a:lstStyle/>
          <a:p>
            <a:pPr algn="ctr"/>
            <a:r>
              <a:rPr lang="en-US" sz="7500" b="1" dirty="0">
                <a:ln w="12700" cmpd="sng">
                  <a:solidFill>
                    <a:schemeClr val="accent4"/>
                  </a:solidFill>
                  <a:prstDash val="solid"/>
                </a:ln>
                <a:latin typeface="Copperplate Gothic Bold" panose="020E0705020206020404" pitchFamily="34" charset="77"/>
              </a:rPr>
              <a:t>Analysis of Dividend Stocks Using PCA and LDA Methods</a:t>
            </a:r>
            <a:endParaRPr lang="en-US" sz="7500" b="1" dirty="0">
              <a:ln w="12700" cmpd="sng">
                <a:solidFill>
                  <a:schemeClr val="accent4"/>
                </a:solidFill>
                <a:prstDash val="solid"/>
              </a:ln>
            </a:endParaRPr>
          </a:p>
        </p:txBody>
      </p:sp>
      <p:sp>
        <p:nvSpPr>
          <p:cNvPr id="33" name="TextBox 32">
            <a:extLst>
              <a:ext uri="{FF2B5EF4-FFF2-40B4-BE49-F238E27FC236}">
                <a16:creationId xmlns:a16="http://schemas.microsoft.com/office/drawing/2014/main" id="{6735C232-6F13-98B9-A9AD-B92AFE0D2D75}"/>
              </a:ext>
            </a:extLst>
          </p:cNvPr>
          <p:cNvSpPr txBox="1"/>
          <p:nvPr/>
        </p:nvSpPr>
        <p:spPr>
          <a:xfrm>
            <a:off x="58933" y="4934782"/>
            <a:ext cx="8365375" cy="2862322"/>
          </a:xfrm>
          <a:prstGeom prst="rect">
            <a:avLst/>
          </a:prstGeom>
          <a:noFill/>
        </p:spPr>
        <p:txBody>
          <a:bodyPr wrap="square" rtlCol="0">
            <a:spAutoFit/>
          </a:bodyPr>
          <a:lstStyle/>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Data Set: </a:t>
            </a:r>
            <a:r>
              <a:rPr lang="en-US" sz="3000" dirty="0">
                <a:latin typeface="Times New Roman" panose="02020603050405020304" pitchFamily="18" charset="0"/>
                <a:cs typeface="Times New Roman" panose="02020603050405020304" pitchFamily="18" charset="0"/>
              </a:rPr>
              <a:t>200 stocks with </a:t>
            </a:r>
            <a:r>
              <a:rPr lang="en-US" sz="3000" b="1" dirty="0">
                <a:latin typeface="Times New Roman" panose="02020603050405020304" pitchFamily="18" charset="0"/>
                <a:cs typeface="Times New Roman" panose="02020603050405020304" pitchFamily="18" charset="0"/>
              </a:rPr>
              <a:t>6 continuous features</a:t>
            </a:r>
            <a:r>
              <a:rPr lang="en-US" sz="3000" dirty="0">
                <a:latin typeface="Times New Roman" panose="02020603050405020304" pitchFamily="18" charset="0"/>
                <a:cs typeface="Times New Roman" panose="02020603050405020304" pitchFamily="18" charset="0"/>
              </a:rPr>
              <a:t> and </a:t>
            </a:r>
            <a:r>
              <a:rPr lang="en-US" sz="3000" b="1" dirty="0">
                <a:latin typeface="Times New Roman" panose="02020603050405020304" pitchFamily="18" charset="0"/>
                <a:cs typeface="Times New Roman" panose="02020603050405020304" pitchFamily="18" charset="0"/>
              </a:rPr>
              <a:t>1 binary </a:t>
            </a:r>
            <a:r>
              <a:rPr lang="en-US" sz="3000" dirty="0">
                <a:latin typeface="Times New Roman" panose="02020603050405020304" pitchFamily="18" charset="0"/>
                <a:cs typeface="Times New Roman" panose="02020603050405020304" pitchFamily="18" charset="0"/>
              </a:rPr>
              <a:t>variable of interest</a:t>
            </a: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Objective: </a:t>
            </a:r>
            <a:r>
              <a:rPr lang="en-US" sz="3000" dirty="0">
                <a:latin typeface="Times New Roman" panose="02020603050405020304" pitchFamily="18" charset="0"/>
                <a:cs typeface="Times New Roman" panose="02020603050405020304" pitchFamily="18" charset="0"/>
              </a:rPr>
              <a:t>We want to </a:t>
            </a:r>
            <a:r>
              <a:rPr lang="en-US" sz="3000" b="1" dirty="0">
                <a:latin typeface="Times New Roman" panose="02020603050405020304" pitchFamily="18" charset="0"/>
                <a:cs typeface="Times New Roman" panose="02020603050405020304" pitchFamily="18" charset="0"/>
              </a:rPr>
              <a:t>classify</a:t>
            </a:r>
            <a:r>
              <a:rPr lang="en-US" sz="3000" dirty="0">
                <a:latin typeface="Times New Roman" panose="02020603050405020304" pitchFamily="18" charset="0"/>
                <a:cs typeface="Times New Roman" panose="02020603050405020304" pitchFamily="18" charset="0"/>
              </a:rPr>
              <a:t> whether a stock </a:t>
            </a:r>
            <a:r>
              <a:rPr lang="en-US" sz="3000" b="1" dirty="0">
                <a:latin typeface="Times New Roman" panose="02020603050405020304" pitchFamily="18" charset="0"/>
                <a:cs typeface="Times New Roman" panose="02020603050405020304" pitchFamily="18" charset="0"/>
              </a:rPr>
              <a:t>pays dividend</a:t>
            </a:r>
            <a:r>
              <a:rPr lang="en-US" sz="3000" dirty="0">
                <a:latin typeface="Times New Roman" panose="02020603050405020304" pitchFamily="18" charset="0"/>
                <a:cs typeface="Times New Roman" panose="02020603050405020304" pitchFamily="18" charset="0"/>
              </a:rPr>
              <a:t> or </a:t>
            </a:r>
            <a:r>
              <a:rPr lang="en-US" sz="3000" b="1" dirty="0">
                <a:latin typeface="Times New Roman" panose="02020603050405020304" pitchFamily="18" charset="0"/>
                <a:cs typeface="Times New Roman" panose="02020603050405020304" pitchFamily="18" charset="0"/>
              </a:rPr>
              <a:t>not</a:t>
            </a:r>
            <a:r>
              <a:rPr lang="en-US" sz="3000" dirty="0">
                <a:latin typeface="Times New Roman" panose="02020603050405020304" pitchFamily="18" charset="0"/>
                <a:cs typeface="Times New Roman" panose="02020603050405020304" pitchFamily="18" charset="0"/>
              </a:rPr>
              <a:t>. </a:t>
            </a:r>
            <a:endParaRPr lang="en-US" sz="3000" b="1" dirty="0">
              <a:latin typeface="Times New Roman" panose="02020603050405020304" pitchFamily="18" charset="0"/>
              <a:cs typeface="Times New Roman" panose="02020603050405020304" pitchFamily="18" charset="0"/>
            </a:endParaRPr>
          </a:p>
          <a:p>
            <a:pPr marL="457200" lvl="7"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50A7AA-88AF-D8F6-18C0-FC868C25F292}"/>
              </a:ext>
            </a:extLst>
          </p:cNvPr>
          <p:cNvSpPr/>
          <p:nvPr/>
        </p:nvSpPr>
        <p:spPr>
          <a:xfrm>
            <a:off x="-426432" y="4367050"/>
            <a:ext cx="9565828" cy="101566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a:solidFill>
                  <a:schemeClr val="accent6">
                    <a:lumMod val="60000"/>
                    <a:lumOff val="40000"/>
                  </a:schemeClr>
                </a:solidFill>
              </a:rPr>
              <a:t>Objective and Data Set</a:t>
            </a:r>
          </a:p>
        </p:txBody>
      </p:sp>
      <p:sp>
        <p:nvSpPr>
          <p:cNvPr id="39" name="Rectangle 38">
            <a:extLst>
              <a:ext uri="{FF2B5EF4-FFF2-40B4-BE49-F238E27FC236}">
                <a16:creationId xmlns:a16="http://schemas.microsoft.com/office/drawing/2014/main" id="{9FB5FA34-F498-CB9D-7763-5F99C22E93D9}"/>
              </a:ext>
            </a:extLst>
          </p:cNvPr>
          <p:cNvSpPr/>
          <p:nvPr/>
        </p:nvSpPr>
        <p:spPr>
          <a:xfrm>
            <a:off x="72567" y="7229417"/>
            <a:ext cx="6843541"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Feature Details:</a:t>
            </a:r>
          </a:p>
        </p:txBody>
      </p:sp>
      <p:sp>
        <p:nvSpPr>
          <p:cNvPr id="40" name="TextBox 39">
            <a:extLst>
              <a:ext uri="{FF2B5EF4-FFF2-40B4-BE49-F238E27FC236}">
                <a16:creationId xmlns:a16="http://schemas.microsoft.com/office/drawing/2014/main" id="{B3A4EB41-D2E0-6991-118A-A00E4BD2F4E4}"/>
              </a:ext>
            </a:extLst>
          </p:cNvPr>
          <p:cNvSpPr txBox="1"/>
          <p:nvPr/>
        </p:nvSpPr>
        <p:spPr>
          <a:xfrm>
            <a:off x="28361" y="8314785"/>
            <a:ext cx="9473553" cy="7478970"/>
          </a:xfrm>
          <a:prstGeom prst="rect">
            <a:avLst/>
          </a:prstGeom>
          <a:noFill/>
        </p:spPr>
        <p:txBody>
          <a:bodyPr wrap="square" rtlCol="0">
            <a:spAutoFit/>
          </a:bodyPr>
          <a:lstStyle/>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Dividend: </a:t>
            </a:r>
            <a:r>
              <a:rPr lang="en-US" sz="3000" dirty="0">
                <a:latin typeface="Times New Roman" panose="02020603050405020304" pitchFamily="18" charset="0"/>
                <a:cs typeface="Times New Roman" panose="02020603050405020304" pitchFamily="18" charset="0"/>
              </a:rPr>
              <a:t>0 for dividend; 1 for no dividend</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Fcfps (Free cash flow per share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Useful to gauge the return a shareholder receives after buying a stock.</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Earnings Growth (year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Change in an entity’s reported net income.</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Debt to Equity Ratio: </a:t>
            </a:r>
            <a:r>
              <a:rPr lang="en-US" sz="3000" dirty="0">
                <a:latin typeface="Times New Roman" panose="02020603050405020304" pitchFamily="18" charset="0"/>
                <a:cs typeface="Times New Roman" panose="02020603050405020304" pitchFamily="18" charset="0"/>
              </a:rPr>
              <a:t>Measure of the extent to which a co5mpany covers its debt. </a:t>
            </a: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Market Cap: </a:t>
            </a:r>
            <a:r>
              <a:rPr lang="en-US" sz="3000" dirty="0">
                <a:latin typeface="Times New Roman" panose="02020603050405020304" pitchFamily="18" charset="0"/>
                <a:cs typeface="Times New Roman" panose="02020603050405020304" pitchFamily="18" charset="0"/>
              </a:rPr>
              <a:t>Measure worthiness of a company in stock market.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Current Ratio: </a:t>
            </a:r>
            <a:r>
              <a:rPr lang="en-US" sz="3000" dirty="0">
                <a:latin typeface="Times New Roman" panose="02020603050405020304" pitchFamily="18" charset="0"/>
                <a:cs typeface="Times New Roman" panose="02020603050405020304" pitchFamily="18" charset="0"/>
              </a:rPr>
              <a:t>Measures company’s ability to pay its short-term obligation.</a:t>
            </a:r>
            <a:endParaRPr lang="en-US" sz="3000" b="1"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1E927F7-FBB4-38F4-C0B4-BB29A59F8144}"/>
              </a:ext>
            </a:extLst>
          </p:cNvPr>
          <p:cNvSpPr txBox="1"/>
          <p:nvPr/>
        </p:nvSpPr>
        <p:spPr>
          <a:xfrm>
            <a:off x="31725" y="17409662"/>
            <a:ext cx="3109697" cy="477054"/>
          </a:xfrm>
          <a:prstGeom prst="rect">
            <a:avLst/>
          </a:prstGeom>
          <a:noFill/>
        </p:spPr>
        <p:txBody>
          <a:bodyPr wrap="none" rtlCol="0">
            <a:spAutoFit/>
          </a:bodyPr>
          <a:lstStyle/>
          <a:p>
            <a:r>
              <a:rPr lang="en-US" sz="2500" b="1" i="1" dirty="0"/>
              <a:t>Statistical Software: R</a:t>
            </a:r>
          </a:p>
        </p:txBody>
      </p:sp>
      <p:sp>
        <p:nvSpPr>
          <p:cNvPr id="45" name="Rectangle 44">
            <a:extLst>
              <a:ext uri="{FF2B5EF4-FFF2-40B4-BE49-F238E27FC236}">
                <a16:creationId xmlns:a16="http://schemas.microsoft.com/office/drawing/2014/main" id="{9FAF63E9-F99F-C9E2-8E3A-65F91554DBB9}"/>
              </a:ext>
            </a:extLst>
          </p:cNvPr>
          <p:cNvSpPr/>
          <p:nvPr/>
        </p:nvSpPr>
        <p:spPr>
          <a:xfrm>
            <a:off x="-871679" y="17829102"/>
            <a:ext cx="11021843" cy="116955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790E1168-5118-C0A4-5369-3DA9FBBFCD52}"/>
                  </a:ext>
                </a:extLst>
              </p:cNvPr>
              <p:cNvSpPr txBox="1"/>
              <p:nvPr/>
            </p:nvSpPr>
            <p:spPr>
              <a:xfrm>
                <a:off x="-28221" y="18928757"/>
                <a:ext cx="9363610" cy="8925520"/>
              </a:xfrm>
              <a:prstGeom prst="rect">
                <a:avLst/>
              </a:prstGeom>
              <a:noFill/>
            </p:spPr>
            <p:txBody>
              <a:bodyPr wrap="square" rtlCol="0">
                <a:spAutoFit/>
              </a:bodyPr>
              <a:lstStyle/>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Goal: Reduce the dimension</a:t>
                </a:r>
                <a:r>
                  <a:rPr lang="en-US" sz="3000" dirty="0">
                    <a:latin typeface="Times New Roman" panose="02020603050405020304" pitchFamily="18" charset="0"/>
                    <a:cs typeface="Times New Roman" panose="02020603050405020304" pitchFamily="18" charset="0"/>
                  </a:rPr>
                  <a:t> of our explainable features.</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Process: Eigendecomposition</a:t>
                </a:r>
                <a:r>
                  <a:rPr lang="en-US" sz="3000" dirty="0">
                    <a:latin typeface="Times New Roman" panose="02020603050405020304" pitchFamily="18" charset="0"/>
                    <a:cs typeface="Times New Roman" panose="02020603050405020304" pitchFamily="18" charset="0"/>
                  </a:rPr>
                  <a:t> on the </a:t>
                </a:r>
                <a:r>
                  <a:rPr lang="en-US" sz="3000" b="1" dirty="0">
                    <a:latin typeface="Times New Roman" panose="02020603050405020304" pitchFamily="18" charset="0"/>
                    <a:cs typeface="Times New Roman" panose="02020603050405020304" pitchFamily="18" charset="0"/>
                  </a:rPr>
                  <a:t>scaled</a:t>
                </a:r>
                <a:r>
                  <a:rPr lang="en-US" sz="3000" dirty="0">
                    <a:latin typeface="Times New Roman" panose="02020603050405020304" pitchFamily="18" charset="0"/>
                    <a:cs typeface="Times New Roman" panose="02020603050405020304" pitchFamily="18" charset="0"/>
                  </a:rPr>
                  <a:t> explanatory variables. The </a:t>
                </a:r>
                <a:r>
                  <a:rPr lang="en-US" sz="3000" b="1" dirty="0">
                    <a:latin typeface="Times New Roman" panose="02020603050405020304" pitchFamily="18" charset="0"/>
                    <a:cs typeface="Times New Roman" panose="02020603050405020304" pitchFamily="18" charset="0"/>
                  </a:rPr>
                  <a:t>eigen</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vectors</a:t>
                </a:r>
                <a:r>
                  <a:rPr lang="en-US" sz="3000" dirty="0">
                    <a:latin typeface="Times New Roman" panose="02020603050405020304" pitchFamily="18" charset="0"/>
                    <a:cs typeface="Times New Roman" panose="02020603050405020304" pitchFamily="18" charset="0"/>
                  </a:rPr>
                  <a:t> will be our</a:t>
                </a:r>
                <a:r>
                  <a:rPr lang="en-US" sz="3000" b="1" dirty="0">
                    <a:latin typeface="Times New Roman" panose="02020603050405020304" pitchFamily="18" charset="0"/>
                    <a:cs typeface="Times New Roman" panose="02020603050405020304" pitchFamily="18" charset="0"/>
                  </a:rPr>
                  <a:t> principal components</a:t>
                </a:r>
                <a:r>
                  <a:rPr lang="en-US" sz="3000" dirty="0">
                    <a:latin typeface="Times New Roman" panose="02020603050405020304" pitchFamily="18" charset="0"/>
                    <a:cs typeface="Times New Roman" panose="02020603050405020304" pitchFamily="18" charset="0"/>
                  </a:rPr>
                  <a:t>, which is a </a:t>
                </a:r>
                <a:r>
                  <a:rPr lang="en-US" sz="3000" b="1" dirty="0">
                    <a:latin typeface="Times New Roman" panose="02020603050405020304" pitchFamily="18" charset="0"/>
                    <a:cs typeface="Times New Roman" panose="02020603050405020304" pitchFamily="18" charset="0"/>
                  </a:rPr>
                  <a:t>linear combination</a:t>
                </a:r>
                <a:r>
                  <a:rPr lang="en-US" sz="3000" dirty="0">
                    <a:latin typeface="Times New Roman" panose="02020603050405020304" pitchFamily="18" charset="0"/>
                    <a:cs typeface="Times New Roman" panose="02020603050405020304" pitchFamily="18" charset="0"/>
                  </a:rPr>
                  <a:t> of our explanatory variables. We will </a:t>
                </a:r>
                <a:r>
                  <a:rPr lang="en-US" sz="3000" b="1" dirty="0">
                    <a:latin typeface="Times New Roman" panose="02020603050405020304" pitchFamily="18" charset="0"/>
                    <a:cs typeface="Times New Roman" panose="02020603050405020304" pitchFamily="18" charset="0"/>
                  </a:rPr>
                  <a:t>choose the component</a:t>
                </a:r>
                <a:r>
                  <a:rPr lang="en-US" sz="3000" b="1" u="sng"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that best explains the variation in our data through a </a:t>
                </a:r>
                <a:r>
                  <a:rPr lang="en-US" sz="3000" b="1" dirty="0">
                    <a:latin typeface="Times New Roman" panose="02020603050405020304" pitchFamily="18" charset="0"/>
                    <a:cs typeface="Times New Roman" panose="02020603050405020304" pitchFamily="18" charset="0"/>
                  </a:rPr>
                  <a:t>Scree plot </a:t>
                </a:r>
                <a:r>
                  <a:rPr lang="en-US" sz="3000" dirty="0">
                    <a:latin typeface="Times New Roman" panose="02020603050405020304" pitchFamily="18" charset="0"/>
                    <a:cs typeface="Times New Roman" panose="02020603050405020304" pitchFamily="18" charset="0"/>
                  </a:rPr>
                  <a:t>and the </a:t>
                </a:r>
                <a:r>
                  <a:rPr lang="en-US" sz="3000" b="1" dirty="0">
                    <a:latin typeface="Times New Roman" panose="02020603050405020304" pitchFamily="18" charset="0"/>
                    <a:cs typeface="Times New Roman" panose="02020603050405020304" pitchFamily="18" charset="0"/>
                  </a:rPr>
                  <a:t>cumulative variation proportion</a:t>
                </a:r>
                <a:r>
                  <a:rPr lang="en-US" sz="3000" dirty="0">
                    <a:latin typeface="Times New Roman" panose="02020603050405020304" pitchFamily="18" charset="0"/>
                    <a:cs typeface="Times New Roman" panose="02020603050405020304" pitchFamily="18" charset="0"/>
                  </a:rPr>
                  <a: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Equations:</a:t>
                </a:r>
              </a:p>
              <a:p>
                <a:r>
                  <a:rPr lang="en-CA" sz="3000" b="1" dirty="0">
                    <a:ea typeface="Cambria Math" panose="02040503050406030204" pitchFamily="18" charset="0"/>
                  </a:rPr>
                  <a:t>    </a:t>
                </a:r>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𝟏</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𝟏𝟏</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𝟐𝟏</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𝟑𝟏</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𝟒𝟏</m:t>
                        </m:r>
                      </m:sub>
                    </m:sSub>
                    <m:r>
                      <a:rPr lang="en-CA" sz="2300" b="1" i="1">
                        <a:latin typeface="Cambria Math" panose="02040503050406030204" pitchFamily="18" charset="0"/>
                        <a:ea typeface="Cambria Math" panose="02040503050406030204" pitchFamily="18" charset="0"/>
                      </a:rPr>
                      <m:t>𝑴𝒓𝒌𝒕</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𝟓𝟏</m:t>
                        </m:r>
                      </m:sub>
                    </m:sSub>
                    <m:r>
                      <a:rPr lang="en-CA" sz="2300" b="1" i="1">
                        <a:latin typeface="Cambria Math" panose="02040503050406030204" pitchFamily="18" charset="0"/>
                        <a:ea typeface="Cambria Math" panose="02040503050406030204" pitchFamily="18" charset="0"/>
                      </a:rPr>
                      <m:t>𝑪𝑹</m:t>
                    </m:r>
                  </m:oMath>
                </a14:m>
                <a:endParaRPr lang="en-CA" sz="2300" b="1" i="1" dirty="0">
                  <a:latin typeface="Cambria Math" panose="02040503050406030204" pitchFamily="18" charset="0"/>
                  <a:ea typeface="Cambria Math" panose="02040503050406030204" pitchFamily="18" charset="0"/>
                </a:endParaRPr>
              </a:p>
              <a:p>
                <a:endParaRPr lang="en-CA" sz="23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𝟐</m:t>
                          </m:r>
                        </m:sub>
                      </m:sSub>
                      <m:r>
                        <a:rPr lang="en-CA" sz="2300">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𝟏𝟐</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𝟐𝟐</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𝟑𝟐</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𝟒𝟐</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𝟓𝟐</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      </m:t>
                        </m:r>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𝟑</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𝟏𝟑</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𝟐𝟑</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𝟑𝟑</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𝟒𝟑</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𝟓𝟑</m:t>
                        </m:r>
                      </m:sub>
                    </m:sSub>
                    <m:r>
                      <a:rPr lang="en-CA" sz="2300" b="1" i="1">
                        <a:latin typeface="Cambria Math" panose="02040503050406030204" pitchFamily="18" charset="0"/>
                        <a:ea typeface="Cambria Math" panose="02040503050406030204" pitchFamily="18" charset="0"/>
                      </a:rPr>
                      <m:t>𝑪𝑹</m:t>
                    </m:r>
                  </m:oMath>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𝟒</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𝟏𝟒</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𝟐𝟒</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𝟑𝟒</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𝟒𝟒</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𝟓𝟒</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𝟓</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𝟏𝟓</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𝟐𝟓</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𝟑𝟓</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𝟒𝟓</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𝟓𝟓</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p:txBody>
          </p:sp>
        </mc:Choice>
        <mc:Fallback>
          <p:sp>
            <p:nvSpPr>
              <p:cNvPr id="46" name="TextBox 45">
                <a:extLst>
                  <a:ext uri="{FF2B5EF4-FFF2-40B4-BE49-F238E27FC236}">
                    <a16:creationId xmlns:a16="http://schemas.microsoft.com/office/drawing/2014/main" id="{790E1168-5118-C0A4-5369-3DA9FBBFCD52}"/>
                  </a:ext>
                </a:extLst>
              </p:cNvPr>
              <p:cNvSpPr txBox="1">
                <a:spLocks noRot="1" noChangeAspect="1" noMove="1" noResize="1" noEditPoints="1" noAdjustHandles="1" noChangeArrowheads="1" noChangeShapeType="1" noTextEdit="1"/>
              </p:cNvSpPr>
              <p:nvPr/>
            </p:nvSpPr>
            <p:spPr>
              <a:xfrm>
                <a:off x="-28221" y="18928757"/>
                <a:ext cx="9363610" cy="8925520"/>
              </a:xfrm>
              <a:prstGeom prst="rect">
                <a:avLst/>
              </a:prstGeom>
              <a:blipFill>
                <a:blip r:embed="rId3"/>
                <a:stretch>
                  <a:fillRect l="-1220" t="-852" b="-142"/>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F53404-0F79-DE06-1B7F-97A22D28E2B7}"/>
              </a:ext>
            </a:extLst>
          </p:cNvPr>
          <p:cNvSpPr/>
          <p:nvPr/>
        </p:nvSpPr>
        <p:spPr>
          <a:xfrm>
            <a:off x="45791" y="27777168"/>
            <a:ext cx="8348760"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a:t>
            </a:r>
          </a:p>
        </p:txBody>
      </p:sp>
      <p:sp>
        <p:nvSpPr>
          <p:cNvPr id="55" name="TextBox 54">
            <a:extLst>
              <a:ext uri="{FF2B5EF4-FFF2-40B4-BE49-F238E27FC236}">
                <a16:creationId xmlns:a16="http://schemas.microsoft.com/office/drawing/2014/main" id="{B3288162-023C-9C66-C921-08C35E00490A}"/>
              </a:ext>
            </a:extLst>
          </p:cNvPr>
          <p:cNvSpPr txBox="1"/>
          <p:nvPr/>
        </p:nvSpPr>
        <p:spPr>
          <a:xfrm>
            <a:off x="78607" y="29026988"/>
            <a:ext cx="9121272" cy="4247317"/>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Purpose: Classification and dimension reduction</a:t>
            </a:r>
            <a:r>
              <a:rPr lang="en-US" sz="3000" dirty="0">
                <a:latin typeface="Times New Roman" panose="02020603050405020304" pitchFamily="18" charset="0"/>
                <a:cs typeface="Times New Roman" panose="02020603050405020304" pitchFamily="18" charset="0"/>
              </a:rPr>
              <a:t>. Calculates a linear combination of independent features to classify data into classes by </a:t>
            </a:r>
            <a:r>
              <a:rPr lang="en-US" sz="3000" b="1" dirty="0">
                <a:latin typeface="Times New Roman" panose="02020603050405020304" pitchFamily="18" charset="0"/>
                <a:cs typeface="Times New Roman" panose="02020603050405020304" pitchFamily="18" charset="0"/>
              </a:rPr>
              <a:t>maximizing separation between projected samples</a:t>
            </a:r>
            <a:r>
              <a:rPr lang="en-US" sz="30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Requirement:  </a:t>
            </a:r>
          </a:p>
          <a:p>
            <a:r>
              <a:rPr lang="en-US" sz="3000" b="1" dirty="0">
                <a:latin typeface="Times New Roman" panose="02020603050405020304" pitchFamily="18" charset="0"/>
                <a:cs typeface="Times New Roman" panose="02020603050405020304" pitchFamily="18" charset="0"/>
              </a:rPr>
              <a:t>1) </a:t>
            </a:r>
            <a:r>
              <a:rPr lang="en-US" sz="3000" dirty="0">
                <a:latin typeface="Times New Roman" panose="02020603050405020304" pitchFamily="18" charset="0"/>
                <a:cs typeface="Times New Roman" panose="02020603050405020304" pitchFamily="18" charset="0"/>
              </a:rPr>
              <a:t>Data set must be </a:t>
            </a:r>
            <a:r>
              <a:rPr lang="en-US" sz="3000" b="1" dirty="0">
                <a:latin typeface="Times New Roman" panose="02020603050405020304" pitchFamily="18" charset="0"/>
                <a:cs typeface="Times New Roman" panose="02020603050405020304" pitchFamily="18" charset="0"/>
              </a:rPr>
              <a:t>continuous</a:t>
            </a:r>
            <a:r>
              <a:rPr lang="en-US" sz="3000" dirty="0">
                <a:latin typeface="Times New Roman" panose="02020603050405020304" pitchFamily="18" charset="0"/>
                <a:cs typeface="Times New Roman" panose="02020603050405020304" pitchFamily="18" charset="0"/>
              </a:rPr>
              <a:t>.</a:t>
            </a:r>
          </a:p>
          <a:p>
            <a:r>
              <a:rPr lang="en-US" sz="3000" b="1" dirty="0">
                <a:latin typeface="Times New Roman" panose="02020603050405020304" pitchFamily="18" charset="0"/>
                <a:cs typeface="Times New Roman" panose="02020603050405020304" pitchFamily="18" charset="0"/>
              </a:rPr>
              <a:t>2) Distance</a:t>
            </a:r>
            <a:r>
              <a:rPr lang="en-US" sz="3000" dirty="0">
                <a:latin typeface="Times New Roman" panose="02020603050405020304" pitchFamily="18" charset="0"/>
                <a:cs typeface="Times New Roman" panose="02020603050405020304" pitchFamily="18" charset="0"/>
              </a:rPr>
              <a:t> between 2 projected classes must be </a:t>
            </a:r>
            <a:r>
              <a:rPr lang="en-US" sz="3000" b="1" dirty="0">
                <a:latin typeface="Times New Roman" panose="02020603050405020304" pitchFamily="18" charset="0"/>
                <a:cs typeface="Times New Roman" panose="02020603050405020304" pitchFamily="18" charset="0"/>
              </a:rPr>
              <a:t>large</a:t>
            </a:r>
            <a:r>
              <a:rPr lang="en-US" sz="3000" dirty="0">
                <a:latin typeface="Times New Roman" panose="02020603050405020304" pitchFamily="18" charset="0"/>
                <a:cs typeface="Times New Roman" panose="02020603050405020304" pitchFamily="18" charset="0"/>
              </a:rPr>
              <a:t>. Projection </a:t>
            </a:r>
            <a:r>
              <a:rPr lang="en-US" sz="3000" b="1" dirty="0">
                <a:latin typeface="Times New Roman" panose="02020603050405020304" pitchFamily="18" charset="0"/>
                <a:cs typeface="Times New Roman" panose="02020603050405020304" pitchFamily="18" charset="0"/>
              </a:rPr>
              <a:t>variance </a:t>
            </a:r>
            <a:r>
              <a:rPr lang="en-US" sz="3000" dirty="0">
                <a:latin typeface="Times New Roman" panose="02020603050405020304" pitchFamily="18" charset="0"/>
                <a:cs typeface="Times New Roman" panose="02020603050405020304" pitchFamily="18" charset="0"/>
              </a:rPr>
              <a:t>is </a:t>
            </a:r>
            <a:r>
              <a:rPr lang="en-US" sz="3000" b="1" dirty="0">
                <a:latin typeface="Times New Roman" panose="02020603050405020304" pitchFamily="18" charset="0"/>
                <a:cs typeface="Times New Roman" panose="02020603050405020304" pitchFamily="18" charset="0"/>
              </a:rPr>
              <a:t>small</a:t>
            </a:r>
            <a:r>
              <a:rPr lang="en-US" sz="3000" dirty="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937AA484-2DB4-DA22-FC2B-B229AC124E3E}"/>
                  </a:ext>
                </a:extLst>
              </p:cNvPr>
              <p:cNvSpPr txBox="1"/>
              <p:nvPr/>
            </p:nvSpPr>
            <p:spPr>
              <a:xfrm>
                <a:off x="32690" y="33680508"/>
                <a:ext cx="9213106" cy="7017306"/>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Process: </a:t>
                </a:r>
                <a:r>
                  <a:rPr lang="en-US" sz="3000" dirty="0">
                    <a:latin typeface="Times New Roman" panose="02020603050405020304" pitchFamily="18" charset="0"/>
                    <a:cs typeface="Times New Roman" panose="02020603050405020304" pitchFamily="18" charset="0"/>
                  </a:rPr>
                  <a:t>Given the requirement above, it projects the observations into 2 classes on a </a:t>
                </a:r>
                <a:r>
                  <a:rPr lang="en-US" sz="3000" b="1" dirty="0">
                    <a:latin typeface="Times New Roman" panose="02020603050405020304" pitchFamily="18" charset="0"/>
                    <a:cs typeface="Times New Roman" panose="02020603050405020304" pitchFamily="18" charset="0"/>
                  </a:rPr>
                  <a:t>line</a:t>
                </a:r>
                <a:r>
                  <a:rPr lang="en-US" sz="3000" dirty="0">
                    <a:latin typeface="Times New Roman" panose="02020603050405020304" pitchFamily="18" charset="0"/>
                    <a:cs typeface="Times New Roman" panose="02020603050405020304" pitchFamily="18" charset="0"/>
                  </a:rPr>
                  <a:t>.	</a:t>
                </a:r>
              </a:p>
              <a:p>
                <a:pPr marL="514350" indent="-514350">
                  <a:buAutoNum type="arabicParenR"/>
                </a:pPr>
                <a:r>
                  <a:rPr lang="en-US" sz="3000" dirty="0">
                    <a:latin typeface="Times New Roman" panose="02020603050405020304" pitchFamily="18" charset="0"/>
                    <a:cs typeface="Times New Roman" panose="02020603050405020304" pitchFamily="18" charset="0"/>
                  </a:rPr>
                  <a:t>Calculate the </a:t>
                </a:r>
                <a:r>
                  <a:rPr lang="en-US" sz="3000" b="1" dirty="0">
                    <a:latin typeface="Times New Roman" panose="02020603050405020304" pitchFamily="18" charset="0"/>
                    <a:cs typeface="Times New Roman" panose="02020603050405020304" pitchFamily="18" charset="0"/>
                  </a:rPr>
                  <a:t>means</a:t>
                </a:r>
                <a:r>
                  <a:rPr lang="en-US" sz="3000" dirty="0">
                    <a:latin typeface="Times New Roman" panose="02020603050405020304" pitchFamily="18" charset="0"/>
                    <a:cs typeface="Times New Roman" panose="02020603050405020304" pitchFamily="18" charset="0"/>
                  </a:rPr>
                  <a:t> of the 2 classes’ projections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oMath>
                </a14:m>
                <a:endParaRPr lang="en-CA" sz="3000" b="1" dirty="0">
                  <a:latin typeface="Times New Roman" panose="02020603050405020304" pitchFamily="18" charset="0"/>
                  <a:ea typeface="Cambria Math" panose="02040503050406030204" pitchFamily="18" charset="0"/>
                </a:endParaRPr>
              </a:p>
              <a:p>
                <a:pPr marL="514350" indent="-514350">
                  <a:buFontTx/>
                  <a:buAutoNum type="arabicParenR"/>
                </a:pPr>
                <a:r>
                  <a:rPr lang="en-US" sz="3000" dirty="0">
                    <a:latin typeface="Times New Roman" panose="02020603050405020304" pitchFamily="18" charset="0"/>
                    <a:cs typeface="Times New Roman" panose="02020603050405020304" pitchFamily="18" charset="0"/>
                  </a:rPr>
                  <a:t>Calculate </a:t>
                </a:r>
                <a:r>
                  <a:rPr lang="en-US" sz="3000" b="1" dirty="0">
                    <a:latin typeface="Times New Roman" panose="02020603050405020304" pitchFamily="18" charset="0"/>
                    <a:cs typeface="Times New Roman" panose="02020603050405020304" pitchFamily="18" charset="0"/>
                  </a:rPr>
                  <a:t>average of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r>
                      <a:rPr lang="en-CA" sz="3000" b="1">
                        <a:latin typeface="Cambria Math" panose="02040503050406030204" pitchFamily="18" charset="0"/>
                        <a:ea typeface="Cambria Math" panose="02040503050406030204" pitchFamily="18" charset="0"/>
                      </a:rPr>
                      <m:t> </m:t>
                    </m:r>
                  </m:oMath>
                </a14:m>
                <a:r>
                  <a:rPr lang="en-US" sz="3000" dirty="0">
                    <a:latin typeface="Times New Roman" panose="02020603050405020304" pitchFamily="18" charset="0"/>
                    <a:cs typeface="Times New Roman" panose="02020603050405020304" pitchFamily="18" charset="0"/>
                  </a:rPr>
                  <a:t>which is the </a:t>
                </a:r>
                <a:r>
                  <a:rPr lang="en-US" sz="3000" b="1" dirty="0">
                    <a:latin typeface="Times New Roman" panose="02020603050405020304" pitchFamily="18" charset="0"/>
                    <a:cs typeface="Times New Roman" panose="02020603050405020304" pitchFamily="18" charset="0"/>
                  </a:rPr>
                  <a:t>cut-off value</a:t>
                </a:r>
                <a:r>
                  <a:rPr lang="en-US" sz="3000" dirty="0">
                    <a:latin typeface="Times New Roman" panose="02020603050405020304" pitchFamily="18" charset="0"/>
                    <a:cs typeface="Times New Roman" panose="02020603050405020304" pitchFamily="18" charset="0"/>
                  </a:rPr>
                  <a:t>. This is the linear boundary which is perpendicular to the projection line, separating the classes.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Projected sample can be classified by </a:t>
                </a:r>
                <a:r>
                  <a:rPr lang="en-US" sz="3000" b="1" dirty="0">
                    <a:latin typeface="Times New Roman" panose="02020603050405020304" pitchFamily="18" charset="0"/>
                    <a:cs typeface="Times New Roman" panose="02020603050405020304" pitchFamily="18" charset="0"/>
                  </a:rPr>
                  <a:t>observing which side of the line it falls in</a:t>
                </a:r>
                <a:r>
                  <a:rPr lang="en-US" sz="3000" dirty="0">
                    <a:latin typeface="Times New Roman" panose="02020603050405020304" pitchFamily="18" charset="0"/>
                    <a:cs typeface="Times New Roman" panose="02020603050405020304" pitchFamily="18" charset="0"/>
                  </a:rPr>
                  <a:t>.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a:t>
                </a:r>
                <a:r>
                  <a:rPr lang="en-US" sz="3000" b="1" dirty="0">
                    <a:latin typeface="Times New Roman" panose="02020603050405020304" pitchFamily="18" charset="0"/>
                    <a:cs typeface="Times New Roman" panose="02020603050405020304" pitchFamily="18" charset="0"/>
                  </a:rPr>
                  <a:t>1000-fold cross-validation </a:t>
                </a:r>
                <a:r>
                  <a:rPr lang="en-US" sz="3000" dirty="0">
                    <a:latin typeface="Times New Roman" panose="02020603050405020304" pitchFamily="18" charset="0"/>
                    <a:cs typeface="Times New Roman" panose="02020603050405020304" pitchFamily="18" charset="0"/>
                  </a:rPr>
                  <a:t>with 80% data in training. Want to identify misclassification rate.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real life data classification</a:t>
                </a:r>
              </a:p>
              <a:p>
                <a:pPr marL="514350" indent="-514350">
                  <a:buAutoNum type="arabicParenR"/>
                </a:pPr>
                <a:endParaRPr lang="en-US" sz="3000" b="1" dirty="0">
                  <a:latin typeface="Times New Roman" panose="02020603050405020304" pitchFamily="18" charset="0"/>
                  <a:cs typeface="Times New Roman" panose="02020603050405020304" pitchFamily="18" charset="0"/>
                </a:endParaRPr>
              </a:p>
              <a:p>
                <a:pPr marL="3714750" lvl="7" indent="-514350">
                  <a:buFontTx/>
                  <a:buAutoNum type="arabicParenR"/>
                </a:pPr>
                <a:endParaRPr lang="en-US" sz="3000" dirty="0">
                  <a:latin typeface="Times New Roman" panose="02020603050405020304" pitchFamily="18" charset="0"/>
                  <a:cs typeface="Times New Roman" panose="02020603050405020304" pitchFamily="18" charset="0"/>
                </a:endParaRPr>
              </a:p>
            </p:txBody>
          </p:sp>
        </mc:Choice>
        <mc:Fallback>
          <p:sp>
            <p:nvSpPr>
              <p:cNvPr id="56" name="TextBox 55">
                <a:extLst>
                  <a:ext uri="{FF2B5EF4-FFF2-40B4-BE49-F238E27FC236}">
                    <a16:creationId xmlns:a16="http://schemas.microsoft.com/office/drawing/2014/main" id="{937AA484-2DB4-DA22-FC2B-B229AC124E3E}"/>
                  </a:ext>
                </a:extLst>
              </p:cNvPr>
              <p:cNvSpPr txBox="1">
                <a:spLocks noRot="1" noChangeAspect="1" noMove="1" noResize="1" noEditPoints="1" noAdjustHandles="1" noChangeArrowheads="1" noChangeShapeType="1" noTextEdit="1"/>
              </p:cNvSpPr>
              <p:nvPr/>
            </p:nvSpPr>
            <p:spPr>
              <a:xfrm>
                <a:off x="32690" y="33680508"/>
                <a:ext cx="9213106" cy="7017306"/>
              </a:xfrm>
              <a:prstGeom prst="rect">
                <a:avLst/>
              </a:prstGeom>
              <a:blipFill>
                <a:blip r:embed="rId4"/>
                <a:stretch>
                  <a:fillRect l="-1376" t="-1085" r="-1926"/>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34378510-8502-3F54-5F93-423A07295407}"/>
              </a:ext>
            </a:extLst>
          </p:cNvPr>
          <p:cNvSpPr/>
          <p:nvPr/>
        </p:nvSpPr>
        <p:spPr>
          <a:xfrm>
            <a:off x="11536510" y="4401834"/>
            <a:ext cx="13160975"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 Analysis</a:t>
            </a:r>
          </a:p>
        </p:txBody>
      </p:sp>
      <p:graphicFrame>
        <p:nvGraphicFramePr>
          <p:cNvPr id="62" name="Table 62">
            <a:extLst>
              <a:ext uri="{FF2B5EF4-FFF2-40B4-BE49-F238E27FC236}">
                <a16:creationId xmlns:a16="http://schemas.microsoft.com/office/drawing/2014/main" id="{508A3256-AD16-5ED3-911C-6F6BF38BCC07}"/>
              </a:ext>
            </a:extLst>
          </p:cNvPr>
          <p:cNvGraphicFramePr>
            <a:graphicFrameLocks noGrp="1"/>
          </p:cNvGraphicFramePr>
          <p:nvPr/>
        </p:nvGraphicFramePr>
        <p:xfrm>
          <a:off x="9805972" y="5824630"/>
          <a:ext cx="8401233" cy="6564071"/>
        </p:xfrm>
        <a:graphic>
          <a:graphicData uri="http://schemas.openxmlformats.org/drawingml/2006/table">
            <a:tbl>
              <a:tblPr firstRow="1" bandRow="1">
                <a:tableStyleId>{AF606853-7671-496A-8E4F-DF71F8EC918B}</a:tableStyleId>
              </a:tblPr>
              <a:tblGrid>
                <a:gridCol w="1369267">
                  <a:extLst>
                    <a:ext uri="{9D8B030D-6E8A-4147-A177-3AD203B41FA5}">
                      <a16:colId xmlns:a16="http://schemas.microsoft.com/office/drawing/2014/main" val="627098196"/>
                    </a:ext>
                  </a:extLst>
                </a:gridCol>
                <a:gridCol w="1442550">
                  <a:extLst>
                    <a:ext uri="{9D8B030D-6E8A-4147-A177-3AD203B41FA5}">
                      <a16:colId xmlns:a16="http://schemas.microsoft.com/office/drawing/2014/main" val="2001600126"/>
                    </a:ext>
                  </a:extLst>
                </a:gridCol>
                <a:gridCol w="1442550">
                  <a:extLst>
                    <a:ext uri="{9D8B030D-6E8A-4147-A177-3AD203B41FA5}">
                      <a16:colId xmlns:a16="http://schemas.microsoft.com/office/drawing/2014/main" val="3475179369"/>
                    </a:ext>
                  </a:extLst>
                </a:gridCol>
                <a:gridCol w="1442550">
                  <a:extLst>
                    <a:ext uri="{9D8B030D-6E8A-4147-A177-3AD203B41FA5}">
                      <a16:colId xmlns:a16="http://schemas.microsoft.com/office/drawing/2014/main" val="2622073756"/>
                    </a:ext>
                  </a:extLst>
                </a:gridCol>
                <a:gridCol w="1261766">
                  <a:extLst>
                    <a:ext uri="{9D8B030D-6E8A-4147-A177-3AD203B41FA5}">
                      <a16:colId xmlns:a16="http://schemas.microsoft.com/office/drawing/2014/main" val="4112454910"/>
                    </a:ext>
                  </a:extLst>
                </a:gridCol>
                <a:gridCol w="1442550">
                  <a:extLst>
                    <a:ext uri="{9D8B030D-6E8A-4147-A177-3AD203B41FA5}">
                      <a16:colId xmlns:a16="http://schemas.microsoft.com/office/drawing/2014/main" val="2563819552"/>
                    </a:ext>
                  </a:extLst>
                </a:gridCol>
              </a:tblGrid>
              <a:tr h="1012196">
                <a:tc>
                  <a:txBody>
                    <a:bodyPr/>
                    <a:lstStyle/>
                    <a:p>
                      <a:pPr algn="ctr"/>
                      <a:endParaRPr lang="en-US" sz="25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959407"/>
                  </a:ext>
                </a:extLst>
              </a:tr>
              <a:tr h="913605">
                <a:tc>
                  <a:txBody>
                    <a:bodyPr/>
                    <a:lstStyle/>
                    <a:p>
                      <a:pPr algn="ctr"/>
                      <a:r>
                        <a:rPr lang="en-US" sz="2500" dirty="0"/>
                        <a:t>Fcfps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-0.4910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129173"/>
                  </a:ext>
                </a:extLst>
              </a:tr>
              <a:tr h="913605">
                <a:tc>
                  <a:txBody>
                    <a:bodyPr/>
                    <a:lstStyle/>
                    <a:p>
                      <a:pPr algn="ctr"/>
                      <a:r>
                        <a:rPr lang="en-US" sz="2500" dirty="0"/>
                        <a:t>Earn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-0.2747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-0.9110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058180"/>
                  </a:ext>
                </a:extLst>
              </a:tr>
              <a:tr h="906275">
                <a:tc>
                  <a:txBody>
                    <a:bodyPr/>
                    <a:lstStyle/>
                    <a:p>
                      <a:pPr algn="ctr"/>
                      <a:r>
                        <a:rPr lang="en-US" sz="25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-0.7960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38787"/>
                  </a:ext>
                </a:extLst>
              </a:tr>
              <a:tr h="906275">
                <a:tc>
                  <a:txBody>
                    <a:bodyPr/>
                    <a:lstStyle/>
                    <a:p>
                      <a:pPr algn="ctr"/>
                      <a:r>
                        <a:rPr lang="en-US" sz="2500" dirty="0"/>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-0.5342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-0.2363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00131"/>
                  </a:ext>
                </a:extLst>
              </a:tr>
              <a:tr h="906275">
                <a:tc>
                  <a:txBody>
                    <a:bodyPr/>
                    <a:lstStyle/>
                    <a:p>
                      <a:pPr algn="ctr"/>
                      <a:r>
                        <a:rPr lang="en-US" sz="2500" dirty="0"/>
                        <a:t>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0.0930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0.5944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674982"/>
                  </a:ext>
                </a:extLst>
              </a:tr>
              <a:tr h="906275">
                <a:tc>
                  <a:txBody>
                    <a:bodyPr/>
                    <a:lstStyle/>
                    <a:p>
                      <a:pPr algn="ctr"/>
                      <a:r>
                        <a:rPr lang="en-US" sz="2000" dirty="0"/>
                        <a:t>Cum.</a:t>
                      </a:r>
                    </a:p>
                    <a:p>
                      <a:pPr algn="ctr"/>
                      <a:r>
                        <a:rPr lang="en-US" sz="2000" dirty="0"/>
                        <a:t>proportion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0.6129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0.8943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373252"/>
                  </a:ext>
                </a:extLst>
              </a:tr>
            </a:tbl>
          </a:graphicData>
        </a:graphic>
      </p:graphicFrame>
      <p:sp>
        <p:nvSpPr>
          <p:cNvPr id="63" name="TextBox 62">
            <a:extLst>
              <a:ext uri="{FF2B5EF4-FFF2-40B4-BE49-F238E27FC236}">
                <a16:creationId xmlns:a16="http://schemas.microsoft.com/office/drawing/2014/main" id="{B1955433-C334-E943-8E34-EC40F6381EC9}"/>
              </a:ext>
            </a:extLst>
          </p:cNvPr>
          <p:cNvSpPr txBox="1"/>
          <p:nvPr/>
        </p:nvSpPr>
        <p:spPr>
          <a:xfrm>
            <a:off x="11467778" y="12368711"/>
            <a:ext cx="4219488" cy="477054"/>
          </a:xfrm>
          <a:prstGeom prst="rect">
            <a:avLst/>
          </a:prstGeom>
          <a:noFill/>
        </p:spPr>
        <p:txBody>
          <a:bodyPr wrap="none" rtlCol="0">
            <a:spAutoFit/>
          </a:bodyPr>
          <a:lstStyle/>
          <a:p>
            <a:r>
              <a:rPr lang="en-US" sz="2500" i="1" dirty="0"/>
              <a:t>Figure 1: Principal Components</a:t>
            </a:r>
          </a:p>
        </p:txBody>
      </p:sp>
      <p:pic>
        <p:nvPicPr>
          <p:cNvPr id="577" name="Picture 576">
            <a:extLst>
              <a:ext uri="{FF2B5EF4-FFF2-40B4-BE49-F238E27FC236}">
                <a16:creationId xmlns:a16="http://schemas.microsoft.com/office/drawing/2014/main" id="{1796C922-704B-FC8E-A19F-EBBDF77364F9}"/>
              </a:ext>
            </a:extLst>
          </p:cNvPr>
          <p:cNvPicPr>
            <a:picLocks noChangeAspect="1"/>
          </p:cNvPicPr>
          <p:nvPr/>
        </p:nvPicPr>
        <p:blipFill>
          <a:blip r:embed="rId5"/>
          <a:stretch>
            <a:fillRect/>
          </a:stretch>
        </p:blipFill>
        <p:spPr>
          <a:xfrm>
            <a:off x="9727613" y="13205490"/>
            <a:ext cx="8560282" cy="5767974"/>
          </a:xfrm>
          <a:prstGeom prst="rect">
            <a:avLst/>
          </a:prstGeom>
        </p:spPr>
      </p:pic>
      <p:sp>
        <p:nvSpPr>
          <p:cNvPr id="579" name="TextBox 578">
            <a:extLst>
              <a:ext uri="{FF2B5EF4-FFF2-40B4-BE49-F238E27FC236}">
                <a16:creationId xmlns:a16="http://schemas.microsoft.com/office/drawing/2014/main" id="{FA84E308-29BE-3273-D2A0-393AF0838D3E}"/>
              </a:ext>
            </a:extLst>
          </p:cNvPr>
          <p:cNvSpPr txBox="1"/>
          <p:nvPr/>
        </p:nvSpPr>
        <p:spPr>
          <a:xfrm>
            <a:off x="21480177" y="12548685"/>
            <a:ext cx="2899296" cy="477054"/>
          </a:xfrm>
          <a:prstGeom prst="rect">
            <a:avLst/>
          </a:prstGeom>
          <a:noFill/>
        </p:spPr>
        <p:txBody>
          <a:bodyPr wrap="square">
            <a:spAutoFit/>
          </a:bodyPr>
          <a:lstStyle/>
          <a:p>
            <a:r>
              <a:rPr lang="en-US" sz="2500" i="1" dirty="0"/>
              <a:t>Figure 2: Biplot</a:t>
            </a:r>
          </a:p>
        </p:txBody>
      </p:sp>
      <p:sp>
        <p:nvSpPr>
          <p:cNvPr id="587" name="Rectangle 586">
            <a:extLst>
              <a:ext uri="{FF2B5EF4-FFF2-40B4-BE49-F238E27FC236}">
                <a16:creationId xmlns:a16="http://schemas.microsoft.com/office/drawing/2014/main" id="{1D3BFB83-31A4-FC64-EC79-49DC438E40CE}"/>
              </a:ext>
            </a:extLst>
          </p:cNvPr>
          <p:cNvSpPr/>
          <p:nvPr/>
        </p:nvSpPr>
        <p:spPr>
          <a:xfrm>
            <a:off x="11859258" y="19370222"/>
            <a:ext cx="1213505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 Analysis</a:t>
            </a:r>
          </a:p>
        </p:txBody>
      </p:sp>
      <p:sp>
        <p:nvSpPr>
          <p:cNvPr id="588" name="Rectangle 587">
            <a:extLst>
              <a:ext uri="{FF2B5EF4-FFF2-40B4-BE49-F238E27FC236}">
                <a16:creationId xmlns:a16="http://schemas.microsoft.com/office/drawing/2014/main" id="{BFC28C9B-A180-5F0C-AB26-06E1C2167404}"/>
              </a:ext>
            </a:extLst>
          </p:cNvPr>
          <p:cNvSpPr/>
          <p:nvPr/>
        </p:nvSpPr>
        <p:spPr>
          <a:xfrm>
            <a:off x="4082581" y="1761048"/>
            <a:ext cx="11837150" cy="707886"/>
          </a:xfrm>
          <a:prstGeom prst="rect">
            <a:avLst/>
          </a:prstGeom>
          <a:noFill/>
        </p:spPr>
        <p:txBody>
          <a:bodyPr wrap="none" lIns="91440" tIns="45720" rIns="91440" bIns="45720">
            <a:spAutoFit/>
          </a:bodyPr>
          <a:lstStyle/>
          <a:p>
            <a:pPr algn="ctr"/>
            <a:r>
              <a:rPr lang="en-US" sz="40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Vi Nguyen, George Zhu &amp; Yutong Pan</a:t>
            </a:r>
            <a:endParaRPr lang="en-US"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91" name="TextBox 590">
            <a:extLst>
              <a:ext uri="{FF2B5EF4-FFF2-40B4-BE49-F238E27FC236}">
                <a16:creationId xmlns:a16="http://schemas.microsoft.com/office/drawing/2014/main" id="{FFC77345-2D7E-24AD-EC79-0DAFF86F8B9D}"/>
              </a:ext>
            </a:extLst>
          </p:cNvPr>
          <p:cNvSpPr txBox="1"/>
          <p:nvPr/>
        </p:nvSpPr>
        <p:spPr>
          <a:xfrm>
            <a:off x="12356141" y="19021563"/>
            <a:ext cx="3421893" cy="477054"/>
          </a:xfrm>
          <a:prstGeom prst="rect">
            <a:avLst/>
          </a:prstGeom>
          <a:noFill/>
        </p:spPr>
        <p:txBody>
          <a:bodyPr wrap="square">
            <a:spAutoFit/>
          </a:bodyPr>
          <a:lstStyle/>
          <a:p>
            <a:r>
              <a:rPr lang="en-US" sz="2500" i="1" dirty="0"/>
              <a:t>Figure 3: Scree Plot</a:t>
            </a:r>
          </a:p>
        </p:txBody>
      </p:sp>
      <p:pic>
        <p:nvPicPr>
          <p:cNvPr id="593" name="Picture 592">
            <a:extLst>
              <a:ext uri="{FF2B5EF4-FFF2-40B4-BE49-F238E27FC236}">
                <a16:creationId xmlns:a16="http://schemas.microsoft.com/office/drawing/2014/main" id="{10B88199-EF24-71D9-33E3-5268E4247DB5}"/>
              </a:ext>
            </a:extLst>
          </p:cNvPr>
          <p:cNvPicPr>
            <a:picLocks noChangeAspect="1"/>
          </p:cNvPicPr>
          <p:nvPr/>
        </p:nvPicPr>
        <p:blipFill>
          <a:blip r:embed="rId6"/>
          <a:stretch>
            <a:fillRect/>
          </a:stretch>
        </p:blipFill>
        <p:spPr>
          <a:xfrm>
            <a:off x="18360454" y="5829753"/>
            <a:ext cx="8560281" cy="6584714"/>
          </a:xfrm>
          <a:prstGeom prst="rect">
            <a:avLst/>
          </a:prstGeom>
        </p:spPr>
      </p:pic>
      <p:sp>
        <p:nvSpPr>
          <p:cNvPr id="2" name="TextBox 1">
            <a:extLst>
              <a:ext uri="{FF2B5EF4-FFF2-40B4-BE49-F238E27FC236}">
                <a16:creationId xmlns:a16="http://schemas.microsoft.com/office/drawing/2014/main" id="{DC37F34B-C6BF-5CBF-AB2E-37BC4BE750E7}"/>
              </a:ext>
            </a:extLst>
          </p:cNvPr>
          <p:cNvSpPr txBox="1"/>
          <p:nvPr/>
        </p:nvSpPr>
        <p:spPr>
          <a:xfrm>
            <a:off x="18303304" y="12706276"/>
            <a:ext cx="8878732" cy="6401753"/>
          </a:xfrm>
          <a:prstGeom prst="rect">
            <a:avLst/>
          </a:prstGeom>
          <a:noFill/>
        </p:spPr>
        <p:txBody>
          <a:bodyPr wrap="square" rtlCol="0">
            <a:spAutoFit/>
          </a:bodyPr>
          <a:lstStyle/>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Interpretation</a:t>
            </a:r>
          </a:p>
          <a:p>
            <a:pPr algn="ctr"/>
            <a:endParaRPr lang="en-US" sz="3000" b="1" u="sng" dirty="0">
              <a:latin typeface="Times New Roman" panose="02020603050405020304" pitchFamily="18" charset="0"/>
              <a:cs typeface="Times New Roman" panose="02020603050405020304" pitchFamily="18" charset="0"/>
            </a:endParaRPr>
          </a:p>
          <a:p>
            <a:pPr marL="857250" indent="-857250">
              <a:buFont typeface="Wingdings" pitchFamily="2" charset="2"/>
              <a:buChar char="Ø"/>
            </a:pPr>
            <a:r>
              <a:rPr lang="en-US" sz="3000" b="1" dirty="0">
                <a:latin typeface="Times New Roman" panose="02020603050405020304" pitchFamily="18" charset="0"/>
                <a:cs typeface="Times New Roman" panose="02020603050405020304" pitchFamily="18" charset="0"/>
              </a:rPr>
              <a:t>PC1: </a:t>
            </a:r>
            <a:r>
              <a:rPr lang="en-US" sz="3000" dirty="0">
                <a:latin typeface="Times New Roman" panose="02020603050405020304" pitchFamily="18" charset="0"/>
                <a:cs typeface="Times New Roman" panose="02020603050405020304" pitchFamily="18" charset="0"/>
              </a:rPr>
              <a:t>Primarily a measure of DE. Low value stock  tends to have high DE ratio</a:t>
            </a:r>
          </a:p>
          <a:p>
            <a:pPr marL="857250" indent="-857250">
              <a:buFont typeface="Wingdings" pitchFamily="2" charset="2"/>
              <a:buChar char="Ø"/>
            </a:pPr>
            <a:endParaRPr lang="en-US" sz="3000" b="1" dirty="0">
              <a:latin typeface="Times New Roman" panose="02020603050405020304" pitchFamily="18" charset="0"/>
              <a:cs typeface="Times New Roman" panose="02020603050405020304" pitchFamily="18" charset="0"/>
            </a:endParaRPr>
          </a:p>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Decision</a:t>
            </a:r>
          </a:p>
          <a:p>
            <a:pPr algn="ctr"/>
            <a:endParaRPr lang="en-US" sz="3000" b="1"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Use PC1, ... , PC4 for data reduction. </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We chose this based on the cumulative proportion value. </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It is the best PC that explains most of the variation.</a:t>
            </a:r>
          </a:p>
        </p:txBody>
      </p:sp>
      <p:sp>
        <p:nvSpPr>
          <p:cNvPr id="12" name="Rectangle 11">
            <a:extLst>
              <a:ext uri="{FF2B5EF4-FFF2-40B4-BE49-F238E27FC236}">
                <a16:creationId xmlns:a16="http://schemas.microsoft.com/office/drawing/2014/main" id="{119887D0-464C-B6A8-905D-8D693D3674C9}"/>
              </a:ext>
            </a:extLst>
          </p:cNvPr>
          <p:cNvSpPr/>
          <p:nvPr/>
        </p:nvSpPr>
        <p:spPr>
          <a:xfrm>
            <a:off x="27182036" y="2729530"/>
            <a:ext cx="11345794" cy="1640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Discussion</a:t>
            </a:r>
          </a:p>
        </p:txBody>
      </p:sp>
      <p:pic>
        <p:nvPicPr>
          <p:cNvPr id="16" name="Picture 15">
            <a:extLst>
              <a:ext uri="{FF2B5EF4-FFF2-40B4-BE49-F238E27FC236}">
                <a16:creationId xmlns:a16="http://schemas.microsoft.com/office/drawing/2014/main" id="{D41C53ED-20E5-C8A4-4230-04533FB6D5D1}"/>
              </a:ext>
            </a:extLst>
          </p:cNvPr>
          <p:cNvPicPr>
            <a:picLocks noChangeAspect="1"/>
          </p:cNvPicPr>
          <p:nvPr/>
        </p:nvPicPr>
        <p:blipFill>
          <a:blip r:embed="rId7"/>
          <a:stretch>
            <a:fillRect/>
          </a:stretch>
        </p:blipFill>
        <p:spPr>
          <a:xfrm>
            <a:off x="11420981" y="21208604"/>
            <a:ext cx="13920599" cy="11557167"/>
          </a:xfrm>
          <a:prstGeom prst="rect">
            <a:avLst/>
          </a:prstGeom>
        </p:spPr>
      </p:pic>
      <p:sp>
        <p:nvSpPr>
          <p:cNvPr id="17" name="TextBox 16">
            <a:extLst>
              <a:ext uri="{FF2B5EF4-FFF2-40B4-BE49-F238E27FC236}">
                <a16:creationId xmlns:a16="http://schemas.microsoft.com/office/drawing/2014/main" id="{ED602FC6-FDCD-9055-7C27-EBA538C3BB07}"/>
              </a:ext>
            </a:extLst>
          </p:cNvPr>
          <p:cNvSpPr txBox="1"/>
          <p:nvPr/>
        </p:nvSpPr>
        <p:spPr>
          <a:xfrm>
            <a:off x="14351357" y="32879173"/>
            <a:ext cx="8338368" cy="477054"/>
          </a:xfrm>
          <a:prstGeom prst="rect">
            <a:avLst/>
          </a:prstGeom>
          <a:noFill/>
        </p:spPr>
        <p:txBody>
          <a:bodyPr wrap="square" rtlCol="0">
            <a:spAutoFit/>
          </a:bodyPr>
          <a:lstStyle/>
          <a:p>
            <a:r>
              <a:rPr lang="en-US" sz="2500" i="1" dirty="0"/>
              <a:t>Figure 6: LDA Scatter Plot (Similar results for both)</a:t>
            </a:r>
          </a:p>
        </p:txBody>
      </p:sp>
      <p:graphicFrame>
        <p:nvGraphicFramePr>
          <p:cNvPr id="27" name="Table 27">
            <a:extLst>
              <a:ext uri="{FF2B5EF4-FFF2-40B4-BE49-F238E27FC236}">
                <a16:creationId xmlns:a16="http://schemas.microsoft.com/office/drawing/2014/main" id="{41D83AFD-4D2D-E853-4CF0-4B82BD9ECCA9}"/>
              </a:ext>
            </a:extLst>
          </p:cNvPr>
          <p:cNvGraphicFramePr>
            <a:graphicFrameLocks noGrp="1"/>
          </p:cNvGraphicFramePr>
          <p:nvPr>
            <p:extLst>
              <p:ext uri="{D42A27DB-BD31-4B8C-83A1-F6EECF244321}">
                <p14:modId xmlns:p14="http://schemas.microsoft.com/office/powerpoint/2010/main" val="4230993656"/>
              </p:ext>
            </p:extLst>
          </p:nvPr>
        </p:nvGraphicFramePr>
        <p:xfrm>
          <a:off x="9405962" y="34252810"/>
          <a:ext cx="17793255" cy="3889677"/>
        </p:xfrm>
        <a:graphic>
          <a:graphicData uri="http://schemas.openxmlformats.org/drawingml/2006/table">
            <a:tbl>
              <a:tblPr firstRow="1" bandRow="1">
                <a:tableStyleId>{E929F9F4-4A8F-4326-A1B4-22849713DDAB}</a:tableStyleId>
              </a:tblPr>
              <a:tblGrid>
                <a:gridCol w="5561532">
                  <a:extLst>
                    <a:ext uri="{9D8B030D-6E8A-4147-A177-3AD203B41FA5}">
                      <a16:colId xmlns:a16="http://schemas.microsoft.com/office/drawing/2014/main" val="699808227"/>
                    </a:ext>
                  </a:extLst>
                </a:gridCol>
                <a:gridCol w="5525805">
                  <a:extLst>
                    <a:ext uri="{9D8B030D-6E8A-4147-A177-3AD203B41FA5}">
                      <a16:colId xmlns:a16="http://schemas.microsoft.com/office/drawing/2014/main" val="2336214591"/>
                    </a:ext>
                  </a:extLst>
                </a:gridCol>
                <a:gridCol w="6705918">
                  <a:extLst>
                    <a:ext uri="{9D8B030D-6E8A-4147-A177-3AD203B41FA5}">
                      <a16:colId xmlns:a16="http://schemas.microsoft.com/office/drawing/2014/main" val="4249512008"/>
                    </a:ext>
                  </a:extLst>
                </a:gridCol>
              </a:tblGrid>
              <a:tr h="1296559">
                <a:tc>
                  <a:txBody>
                    <a:bodyPr/>
                    <a:lstStyle/>
                    <a:p>
                      <a:pPr algn="ctr"/>
                      <a:r>
                        <a:rPr lang="en-US" sz="4500" dirty="0"/>
                        <a:t>LDA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nvex"/>
                      <a:lightRig rig="flood" dir="t"/>
                    </a:cell3D>
                  </a:tcPr>
                </a:tc>
                <a:tc>
                  <a:txBody>
                    <a:bodyPr/>
                    <a:lstStyle/>
                    <a:p>
                      <a:pPr algn="ctr"/>
                      <a:r>
                        <a:rPr lang="en-US" sz="4500" dirty="0"/>
                        <a:t>Accuracy Rate</a:t>
                      </a:r>
                    </a:p>
                  </a:txBody>
                  <a:tcPr>
                    <a:lnL w="12700" cap="flat" cmpd="sng" algn="ctr">
                      <a:solidFill>
                        <a:schemeClr val="tx1"/>
                      </a:solidFill>
                      <a:prstDash val="solid"/>
                      <a:round/>
                      <a:headEnd type="none" w="med" len="med"/>
                      <a:tailEnd type="none" w="med" len="med"/>
                    </a:lnL>
                    <a:cell3D prstMaterial="dkEdge">
                      <a:bevel prst="convex"/>
                      <a:lightRig rig="flood" dir="t"/>
                    </a:cell3D>
                  </a:tcPr>
                </a:tc>
                <a:tc>
                  <a:txBody>
                    <a:bodyPr/>
                    <a:lstStyle/>
                    <a:p>
                      <a:pPr algn="ctr"/>
                      <a:r>
                        <a:rPr lang="en-US" sz="4500" dirty="0"/>
                        <a:t>Misclassification Rate</a:t>
                      </a:r>
                    </a:p>
                  </a:txBody>
                  <a:tcPr>
                    <a:cell3D prstMaterial="dkEdge">
                      <a:bevel prst="convex"/>
                      <a:lightRig rig="flood" dir="t"/>
                    </a:cell3D>
                  </a:tcPr>
                </a:tc>
                <a:extLst>
                  <a:ext uri="{0D108BD9-81ED-4DB2-BD59-A6C34878D82A}">
                    <a16:rowId xmlns:a16="http://schemas.microsoft.com/office/drawing/2014/main" val="465361521"/>
                  </a:ext>
                </a:extLst>
              </a:tr>
              <a:tr h="1296559">
                <a:tc>
                  <a:txBody>
                    <a:bodyPr/>
                    <a:lstStyle/>
                    <a:p>
                      <a:pPr algn="ctr"/>
                      <a:r>
                        <a:rPr lang="en-US" sz="4500" dirty="0"/>
                        <a:t>Without PC</a:t>
                      </a:r>
                    </a:p>
                  </a:txBody>
                  <a:tcPr>
                    <a:lnT w="12700" cap="flat" cmpd="sng" algn="ctr">
                      <a:solidFill>
                        <a:schemeClr val="tx1"/>
                      </a:solidFill>
                      <a:prstDash val="solid"/>
                      <a:round/>
                      <a:headEnd type="none" w="med" len="med"/>
                      <a:tailEnd type="none" w="med" len="med"/>
                    </a:lnT>
                    <a:cell3D prstMaterial="dkEdge">
                      <a:bevel prst="convex"/>
                      <a:lightRig rig="flood" dir="t"/>
                    </a:cell3D>
                  </a:tcPr>
                </a:tc>
                <a:tc>
                  <a:txBody>
                    <a:bodyPr/>
                    <a:lstStyle/>
                    <a:p>
                      <a:pPr algn="ctr"/>
                      <a:r>
                        <a:rPr lang="en-US" sz="4500" dirty="0"/>
                        <a:t>97.3%</a:t>
                      </a:r>
                    </a:p>
                  </a:txBody>
                  <a:tcPr>
                    <a:cell3D prstMaterial="dkEdge">
                      <a:bevel prst="convex"/>
                      <a:lightRig rig="flood" dir="t"/>
                    </a:cell3D>
                  </a:tcPr>
                </a:tc>
                <a:tc>
                  <a:txBody>
                    <a:bodyPr/>
                    <a:lstStyle/>
                    <a:p>
                      <a:pPr algn="ctr"/>
                      <a:r>
                        <a:rPr lang="en-US" sz="4500" dirty="0"/>
                        <a:t>6.53%</a:t>
                      </a:r>
                    </a:p>
                  </a:txBody>
                  <a:tcPr>
                    <a:cell3D prstMaterial="dkEdge">
                      <a:bevel prst="convex"/>
                      <a:lightRig rig="flood" dir="t"/>
                    </a:cell3D>
                  </a:tcPr>
                </a:tc>
                <a:extLst>
                  <a:ext uri="{0D108BD9-81ED-4DB2-BD59-A6C34878D82A}">
                    <a16:rowId xmlns:a16="http://schemas.microsoft.com/office/drawing/2014/main" val="2047630679"/>
                  </a:ext>
                </a:extLst>
              </a:tr>
              <a:tr h="1296559">
                <a:tc>
                  <a:txBody>
                    <a:bodyPr/>
                    <a:lstStyle/>
                    <a:p>
                      <a:pPr algn="ctr"/>
                      <a:r>
                        <a:rPr lang="en-US" sz="4500" dirty="0"/>
                        <a:t>With PC</a:t>
                      </a:r>
                    </a:p>
                  </a:txBody>
                  <a:tcPr>
                    <a:cell3D prstMaterial="dkEdge">
                      <a:bevel prst="convex"/>
                      <a:lightRig rig="flood" dir="t"/>
                    </a:cell3D>
                  </a:tcPr>
                </a:tc>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lang="en-US" sz="4500" dirty="0"/>
                        <a:t>97.3%</a:t>
                      </a:r>
                    </a:p>
                  </a:txBody>
                  <a:tcPr>
                    <a:cell3D prstMaterial="dkEdge">
                      <a:bevel prst="convex"/>
                      <a:lightRig rig="flood" dir="t"/>
                    </a:cell3D>
                  </a:tcPr>
                </a:tc>
                <a:tc>
                  <a:txBody>
                    <a:bodyPr/>
                    <a:lstStyle/>
                    <a:p>
                      <a:pPr algn="ctr"/>
                      <a:r>
                        <a:rPr lang="en-US" sz="4500" dirty="0"/>
                        <a:t>6.57%</a:t>
                      </a:r>
                    </a:p>
                  </a:txBody>
                  <a:tcPr>
                    <a:cell3D prstMaterial="dkEdge">
                      <a:bevel prst="convex"/>
                      <a:lightRig rig="flood" dir="t"/>
                    </a:cell3D>
                  </a:tcPr>
                </a:tc>
                <a:extLst>
                  <a:ext uri="{0D108BD9-81ED-4DB2-BD59-A6C34878D82A}">
                    <a16:rowId xmlns:a16="http://schemas.microsoft.com/office/drawing/2014/main" val="2014936646"/>
                  </a:ext>
                </a:extLst>
              </a:tr>
            </a:tbl>
          </a:graphicData>
        </a:graphic>
      </p:graphicFrame>
      <p:sp>
        <p:nvSpPr>
          <p:cNvPr id="28" name="TextBox 27">
            <a:extLst>
              <a:ext uri="{FF2B5EF4-FFF2-40B4-BE49-F238E27FC236}">
                <a16:creationId xmlns:a16="http://schemas.microsoft.com/office/drawing/2014/main" id="{E350D617-BA9C-3319-6D46-ACA3CA60646B}"/>
              </a:ext>
            </a:extLst>
          </p:cNvPr>
          <p:cNvSpPr txBox="1"/>
          <p:nvPr/>
        </p:nvSpPr>
        <p:spPr>
          <a:xfrm>
            <a:off x="21778351" y="38257496"/>
            <a:ext cx="5420866" cy="477054"/>
          </a:xfrm>
          <a:prstGeom prst="rect">
            <a:avLst/>
          </a:prstGeom>
          <a:noFill/>
        </p:spPr>
        <p:txBody>
          <a:bodyPr wrap="square" rtlCol="0">
            <a:spAutoFit/>
          </a:bodyPr>
          <a:lstStyle/>
          <a:p>
            <a:r>
              <a:rPr lang="en-US" sz="2500" i="1" dirty="0"/>
              <a:t>Figure 7: Testing of Model Results</a:t>
            </a:r>
          </a:p>
        </p:txBody>
      </p:sp>
      <p:sp>
        <p:nvSpPr>
          <p:cNvPr id="31" name="TextBox 30">
            <a:extLst>
              <a:ext uri="{FF2B5EF4-FFF2-40B4-BE49-F238E27FC236}">
                <a16:creationId xmlns:a16="http://schemas.microsoft.com/office/drawing/2014/main" id="{166107BB-968B-C444-5E65-87DD9F9B3505}"/>
              </a:ext>
            </a:extLst>
          </p:cNvPr>
          <p:cNvSpPr txBox="1"/>
          <p:nvPr/>
        </p:nvSpPr>
        <p:spPr>
          <a:xfrm>
            <a:off x="9338323" y="38858177"/>
            <a:ext cx="17822752" cy="2092881"/>
          </a:xfrm>
          <a:prstGeom prst="rect">
            <a:avLst/>
          </a:prstGeom>
          <a:noFill/>
        </p:spPr>
        <p:txBody>
          <a:bodyPr wrap="square" rtlCol="0">
            <a:spAutoFit/>
          </a:bodyPr>
          <a:lstStyle/>
          <a:p>
            <a:pPr algn="ctr"/>
            <a:r>
              <a:rPr lang="en-US" sz="7000" b="1" dirty="0">
                <a:solidFill>
                  <a:schemeClr val="accent6">
                    <a:lumMod val="60000"/>
                    <a:lumOff val="40000"/>
                  </a:schemeClr>
                </a:solidFill>
                <a:latin typeface="Times New Roman" panose="02020603050405020304" pitchFamily="18" charset="0"/>
                <a:cs typeface="Times New Roman" panose="02020603050405020304" pitchFamily="18" charset="0"/>
              </a:rPr>
              <a:t>Decision</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Based on Figure 7, since the model with the principal components gives us almost the same accuracy as the full model, we would choose that one as the best model to classify dividend stocks. </a:t>
            </a:r>
          </a:p>
        </p:txBody>
      </p:sp>
    </p:spTree>
    <p:extLst>
      <p:ext uri="{BB962C8B-B14F-4D97-AF65-F5344CB8AC3E}">
        <p14:creationId xmlns:p14="http://schemas.microsoft.com/office/powerpoint/2010/main" val="155107170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edge">
                                      <p:cBhvr>
                                        <p:cTn id="7" dur="2000"/>
                                        <p:tgtEl>
                                          <p:spTgt spid="16"/>
                                        </p:tgtEl>
                                      </p:cBhvr>
                                    </p:animEffect>
                                  </p:childTnLst>
                                </p:cTn>
                              </p:par>
                            </p:childTnLst>
                          </p:cTn>
                        </p:par>
                        <p:par>
                          <p:cTn id="8" fill="hold">
                            <p:stCondLst>
                              <p:cond delay="2000"/>
                            </p:stCondLst>
                            <p:childTnLst>
                              <p:par>
                                <p:cTn id="9" presetID="6" presetClass="emph" presetSubtype="0" decel="50000" autoRev="1" fill="hold" nodeType="afterEffect">
                                  <p:stCondLst>
                                    <p:cond delay="0"/>
                                  </p:stCondLst>
                                  <p:childTnLst>
                                    <p:animScale>
                                      <p:cBhvr>
                                        <p:cTn id="10" dur="3000" fill="hold"/>
                                        <p:tgtEl>
                                          <p:spTgt spid="16"/>
                                        </p:tgtEl>
                                      </p:cBhvr>
                                      <p:by x="180000" y="180000"/>
                                    </p:animScale>
                                  </p:childTnLst>
                                </p:cTn>
                              </p:par>
                            </p:childTnLst>
                          </p:cTn>
                        </p:par>
                        <p:par>
                          <p:cTn id="11" fill="hold">
                            <p:stCondLst>
                              <p:cond delay="8000"/>
                            </p:stCondLst>
                            <p:childTnLst>
                              <p:par>
                                <p:cTn id="12" presetID="20"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edge">
                                      <p:cBhvr>
                                        <p:cTn id="14" dur="20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0"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edge">
                                      <p:cBhvr>
                                        <p:cTn id="19" dur="2000"/>
                                        <p:tgtEl>
                                          <p:spTgt spid="27"/>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edge">
                                      <p:cBhvr>
                                        <p:cTn id="22" dur="20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2000"/>
                                        <p:tgtEl>
                                          <p:spTgt spid="31"/>
                                        </p:tgtEl>
                                      </p:cBhvr>
                                    </p:animEffect>
                                    <p:anim calcmode="lin" valueType="num">
                                      <p:cBhvr>
                                        <p:cTn id="28" dur="2000" fill="hold"/>
                                        <p:tgtEl>
                                          <p:spTgt spid="31"/>
                                        </p:tgtEl>
                                        <p:attrNameLst>
                                          <p:attrName>ppt_x</p:attrName>
                                        </p:attrNameLst>
                                      </p:cBhvr>
                                      <p:tavLst>
                                        <p:tav tm="0">
                                          <p:val>
                                            <p:strVal val="#ppt_x"/>
                                          </p:val>
                                        </p:tav>
                                        <p:tav tm="100000">
                                          <p:val>
                                            <p:strVal val="#ppt_x"/>
                                          </p:val>
                                        </p:tav>
                                      </p:tavLst>
                                    </p:anim>
                                    <p:anim calcmode="lin" valueType="num">
                                      <p:cBhvr>
                                        <p:cTn id="29" dur="1800" decel="100000" fill="hold"/>
                                        <p:tgtEl>
                                          <p:spTgt spid="31"/>
                                        </p:tgtEl>
                                        <p:attrNameLst>
                                          <p:attrName>ppt_y</p:attrName>
                                        </p:attrNameLst>
                                      </p:cBhvr>
                                      <p:tavLst>
                                        <p:tav tm="0">
                                          <p:val>
                                            <p:strVal val="#ppt_y+1"/>
                                          </p:val>
                                        </p:tav>
                                        <p:tav tm="100000">
                                          <p:val>
                                            <p:strVal val="#ppt_y-.03"/>
                                          </p:val>
                                        </p:tav>
                                      </p:tavLst>
                                    </p:anim>
                                    <p:anim calcmode="lin" valueType="num">
                                      <p:cBhvr>
                                        <p:cTn id="30" dur="200" accel="100000" fill="hold">
                                          <p:stCondLst>
                                            <p:cond delay="18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8" name="TextBox 7">
            <a:extLst>
              <a:ext uri="{FF2B5EF4-FFF2-40B4-BE49-F238E27FC236}">
                <a16:creationId xmlns:a16="http://schemas.microsoft.com/office/drawing/2014/main" id="{4F0762B5-22DC-2AC7-C0ED-5E9B280BEF31}"/>
              </a:ext>
            </a:extLst>
          </p:cNvPr>
          <p:cNvSpPr txBox="1"/>
          <p:nvPr/>
        </p:nvSpPr>
        <p:spPr>
          <a:xfrm>
            <a:off x="106214" y="1806860"/>
            <a:ext cx="3533843" cy="617886"/>
          </a:xfrm>
          <a:prstGeom prst="rect">
            <a:avLst/>
          </a:prstGeom>
          <a:noFill/>
        </p:spPr>
        <p:txBody>
          <a:bodyPr wrap="square" rtlCol="0">
            <a:spAutoFit/>
          </a:bodyPr>
          <a:lstStyle/>
          <a:p>
            <a:r>
              <a:rPr lang="en-US" sz="3400" b="1" dirty="0"/>
              <a:t>Presented by:</a:t>
            </a:r>
            <a:endParaRPr lang="en-US" sz="3400" i="1" dirty="0"/>
          </a:p>
        </p:txBody>
      </p:sp>
      <p:sp>
        <p:nvSpPr>
          <p:cNvPr id="19" name="Rectangle 18">
            <a:extLst>
              <a:ext uri="{FF2B5EF4-FFF2-40B4-BE49-F238E27FC236}">
                <a16:creationId xmlns:a16="http://schemas.microsoft.com/office/drawing/2014/main" id="{8224CBFB-B81B-799B-403A-25C64D2D99BB}"/>
              </a:ext>
            </a:extLst>
          </p:cNvPr>
          <p:cNvSpPr/>
          <p:nvPr/>
        </p:nvSpPr>
        <p:spPr>
          <a:xfrm>
            <a:off x="44109" y="2729530"/>
            <a:ext cx="9361853" cy="164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Introduction</a:t>
            </a:r>
          </a:p>
        </p:txBody>
      </p:sp>
      <p:sp>
        <p:nvSpPr>
          <p:cNvPr id="20" name="Rectangle 19">
            <a:extLst>
              <a:ext uri="{FF2B5EF4-FFF2-40B4-BE49-F238E27FC236}">
                <a16:creationId xmlns:a16="http://schemas.microsoft.com/office/drawing/2014/main" id="{07D8E115-E406-EAF4-4896-568F82279040}"/>
              </a:ext>
            </a:extLst>
          </p:cNvPr>
          <p:cNvSpPr/>
          <p:nvPr/>
        </p:nvSpPr>
        <p:spPr>
          <a:xfrm>
            <a:off x="44109" y="15556405"/>
            <a:ext cx="930491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Method</a:t>
            </a:r>
          </a:p>
        </p:txBody>
      </p:sp>
      <p:sp>
        <p:nvSpPr>
          <p:cNvPr id="21" name="Rectangle 20">
            <a:extLst>
              <a:ext uri="{FF2B5EF4-FFF2-40B4-BE49-F238E27FC236}">
                <a16:creationId xmlns:a16="http://schemas.microsoft.com/office/drawing/2014/main" id="{5C8FB760-5CA4-BDAD-B6E9-C521D36F878F}"/>
              </a:ext>
            </a:extLst>
          </p:cNvPr>
          <p:cNvSpPr/>
          <p:nvPr/>
        </p:nvSpPr>
        <p:spPr>
          <a:xfrm>
            <a:off x="9495985" y="2711865"/>
            <a:ext cx="17642340" cy="1661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Results</a:t>
            </a:r>
          </a:p>
        </p:txBody>
      </p:sp>
      <p:sp>
        <p:nvSpPr>
          <p:cNvPr id="22" name="Rectangle 21">
            <a:extLst>
              <a:ext uri="{FF2B5EF4-FFF2-40B4-BE49-F238E27FC236}">
                <a16:creationId xmlns:a16="http://schemas.microsoft.com/office/drawing/2014/main" id="{672E8190-4EC1-EFBE-E2D5-35E029352DBB}"/>
              </a:ext>
            </a:extLst>
          </p:cNvPr>
          <p:cNvSpPr/>
          <p:nvPr/>
        </p:nvSpPr>
        <p:spPr>
          <a:xfrm>
            <a:off x="27221205" y="14464304"/>
            <a:ext cx="11284074"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Conclusion</a:t>
            </a:r>
          </a:p>
        </p:txBody>
      </p:sp>
      <p:sp>
        <p:nvSpPr>
          <p:cNvPr id="23" name="Rectangle 22">
            <a:extLst>
              <a:ext uri="{FF2B5EF4-FFF2-40B4-BE49-F238E27FC236}">
                <a16:creationId xmlns:a16="http://schemas.microsoft.com/office/drawing/2014/main" id="{CF59E48D-C7D3-EB7D-D51A-891D5AFC9D15}"/>
              </a:ext>
            </a:extLst>
          </p:cNvPr>
          <p:cNvSpPr/>
          <p:nvPr/>
        </p:nvSpPr>
        <p:spPr>
          <a:xfrm>
            <a:off x="27243758" y="19821150"/>
            <a:ext cx="11284074" cy="222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Strengths &amp; Limitations</a:t>
            </a:r>
          </a:p>
        </p:txBody>
      </p:sp>
      <p:sp>
        <p:nvSpPr>
          <p:cNvPr id="24" name="Rectangle 23">
            <a:extLst>
              <a:ext uri="{FF2B5EF4-FFF2-40B4-BE49-F238E27FC236}">
                <a16:creationId xmlns:a16="http://schemas.microsoft.com/office/drawing/2014/main" id="{1506D428-680E-02D6-3A25-F57F8B297E34}"/>
              </a:ext>
            </a:extLst>
          </p:cNvPr>
          <p:cNvSpPr/>
          <p:nvPr/>
        </p:nvSpPr>
        <p:spPr>
          <a:xfrm>
            <a:off x="27326637" y="32284599"/>
            <a:ext cx="11201193" cy="1719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References</a:t>
            </a:r>
          </a:p>
        </p:txBody>
      </p:sp>
      <p:cxnSp>
        <p:nvCxnSpPr>
          <p:cNvPr id="26" name="Straight Connector 25">
            <a:extLst>
              <a:ext uri="{FF2B5EF4-FFF2-40B4-BE49-F238E27FC236}">
                <a16:creationId xmlns:a16="http://schemas.microsoft.com/office/drawing/2014/main" id="{DBADB62B-2CB4-623A-D36D-A34A6AD7F22E}"/>
              </a:ext>
            </a:extLst>
          </p:cNvPr>
          <p:cNvCxnSpPr>
            <a:cxnSpLocks/>
          </p:cNvCxnSpPr>
          <p:nvPr/>
        </p:nvCxnSpPr>
        <p:spPr>
          <a:xfrm flipH="1">
            <a:off x="9349023" y="2734887"/>
            <a:ext cx="100480" cy="38424763"/>
          </a:xfrm>
          <a:prstGeom prst="line">
            <a:avLst/>
          </a:prstGeom>
          <a:ln w="762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E8325D2-68C0-EE90-0470-899E192FB488}"/>
              </a:ext>
            </a:extLst>
          </p:cNvPr>
          <p:cNvCxnSpPr>
            <a:cxnSpLocks/>
          </p:cNvCxnSpPr>
          <p:nvPr/>
        </p:nvCxnSpPr>
        <p:spPr>
          <a:xfrm>
            <a:off x="27123103" y="2729530"/>
            <a:ext cx="113511" cy="38670883"/>
          </a:xfrm>
          <a:prstGeom prst="line">
            <a:avLst/>
          </a:prstGeom>
          <a:ln w="762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0FA9869-0B0A-D6F0-89EF-A8351D3A94CD}"/>
              </a:ext>
            </a:extLst>
          </p:cNvPr>
          <p:cNvSpPr txBox="1"/>
          <p:nvPr/>
        </p:nvSpPr>
        <p:spPr>
          <a:xfrm>
            <a:off x="-2885767" y="240763"/>
            <a:ext cx="36723785" cy="1246495"/>
          </a:xfrm>
          <a:prstGeom prst="rect">
            <a:avLst/>
          </a:prstGeom>
          <a:noFill/>
        </p:spPr>
        <p:txBody>
          <a:bodyPr wrap="square">
            <a:spAutoFit/>
          </a:bodyPr>
          <a:lstStyle/>
          <a:p>
            <a:pPr algn="ctr"/>
            <a:r>
              <a:rPr lang="en-US" sz="7500" b="1" dirty="0">
                <a:ln w="12700" cmpd="sng">
                  <a:solidFill>
                    <a:schemeClr val="accent4"/>
                  </a:solidFill>
                  <a:prstDash val="solid"/>
                </a:ln>
                <a:latin typeface="Copperplate Gothic Bold" panose="020E0705020206020404" pitchFamily="34" charset="77"/>
              </a:rPr>
              <a:t>Analysis of Dividend Stocks Using PCA and LDA Methods</a:t>
            </a:r>
            <a:endParaRPr lang="en-US" sz="7500" b="1" dirty="0">
              <a:ln w="12700" cmpd="sng">
                <a:solidFill>
                  <a:schemeClr val="accent4"/>
                </a:solidFill>
                <a:prstDash val="solid"/>
              </a:ln>
            </a:endParaRPr>
          </a:p>
        </p:txBody>
      </p:sp>
      <p:sp>
        <p:nvSpPr>
          <p:cNvPr id="33" name="TextBox 32">
            <a:extLst>
              <a:ext uri="{FF2B5EF4-FFF2-40B4-BE49-F238E27FC236}">
                <a16:creationId xmlns:a16="http://schemas.microsoft.com/office/drawing/2014/main" id="{6735C232-6F13-98B9-A9AD-B92AFE0D2D75}"/>
              </a:ext>
            </a:extLst>
          </p:cNvPr>
          <p:cNvSpPr txBox="1"/>
          <p:nvPr/>
        </p:nvSpPr>
        <p:spPr>
          <a:xfrm>
            <a:off x="58933" y="4934782"/>
            <a:ext cx="8365375" cy="2862322"/>
          </a:xfrm>
          <a:prstGeom prst="rect">
            <a:avLst/>
          </a:prstGeom>
          <a:noFill/>
        </p:spPr>
        <p:txBody>
          <a:bodyPr wrap="square" rtlCol="0">
            <a:spAutoFit/>
          </a:bodyPr>
          <a:lstStyle/>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Data Set: </a:t>
            </a:r>
            <a:r>
              <a:rPr lang="en-US" sz="3000" dirty="0">
                <a:latin typeface="Times New Roman" panose="02020603050405020304" pitchFamily="18" charset="0"/>
                <a:cs typeface="Times New Roman" panose="02020603050405020304" pitchFamily="18" charset="0"/>
              </a:rPr>
              <a:t>200 stocks with </a:t>
            </a:r>
            <a:r>
              <a:rPr lang="en-US" sz="3000" b="1" dirty="0">
                <a:latin typeface="Times New Roman" panose="02020603050405020304" pitchFamily="18" charset="0"/>
                <a:cs typeface="Times New Roman" panose="02020603050405020304" pitchFamily="18" charset="0"/>
              </a:rPr>
              <a:t>6 continuous features</a:t>
            </a:r>
            <a:r>
              <a:rPr lang="en-US" sz="3000" dirty="0">
                <a:latin typeface="Times New Roman" panose="02020603050405020304" pitchFamily="18" charset="0"/>
                <a:cs typeface="Times New Roman" panose="02020603050405020304" pitchFamily="18" charset="0"/>
              </a:rPr>
              <a:t> and </a:t>
            </a:r>
            <a:r>
              <a:rPr lang="en-US" sz="3000" b="1" dirty="0">
                <a:latin typeface="Times New Roman" panose="02020603050405020304" pitchFamily="18" charset="0"/>
                <a:cs typeface="Times New Roman" panose="02020603050405020304" pitchFamily="18" charset="0"/>
              </a:rPr>
              <a:t>1 binary </a:t>
            </a:r>
            <a:r>
              <a:rPr lang="en-US" sz="3000" dirty="0">
                <a:latin typeface="Times New Roman" panose="02020603050405020304" pitchFamily="18" charset="0"/>
                <a:cs typeface="Times New Roman" panose="02020603050405020304" pitchFamily="18" charset="0"/>
              </a:rPr>
              <a:t>variable of interest</a:t>
            </a: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Objective: </a:t>
            </a:r>
            <a:r>
              <a:rPr lang="en-US" sz="3000" dirty="0">
                <a:latin typeface="Times New Roman" panose="02020603050405020304" pitchFamily="18" charset="0"/>
                <a:cs typeface="Times New Roman" panose="02020603050405020304" pitchFamily="18" charset="0"/>
              </a:rPr>
              <a:t>We want to </a:t>
            </a:r>
            <a:r>
              <a:rPr lang="en-US" sz="3000" b="1" dirty="0">
                <a:latin typeface="Times New Roman" panose="02020603050405020304" pitchFamily="18" charset="0"/>
                <a:cs typeface="Times New Roman" panose="02020603050405020304" pitchFamily="18" charset="0"/>
              </a:rPr>
              <a:t>classify</a:t>
            </a:r>
            <a:r>
              <a:rPr lang="en-US" sz="3000" dirty="0">
                <a:latin typeface="Times New Roman" panose="02020603050405020304" pitchFamily="18" charset="0"/>
                <a:cs typeface="Times New Roman" panose="02020603050405020304" pitchFamily="18" charset="0"/>
              </a:rPr>
              <a:t> whether a stock </a:t>
            </a:r>
            <a:r>
              <a:rPr lang="en-US" sz="3000" b="1" dirty="0">
                <a:latin typeface="Times New Roman" panose="02020603050405020304" pitchFamily="18" charset="0"/>
                <a:cs typeface="Times New Roman" panose="02020603050405020304" pitchFamily="18" charset="0"/>
              </a:rPr>
              <a:t>pays dividend</a:t>
            </a:r>
            <a:r>
              <a:rPr lang="en-US" sz="3000" dirty="0">
                <a:latin typeface="Times New Roman" panose="02020603050405020304" pitchFamily="18" charset="0"/>
                <a:cs typeface="Times New Roman" panose="02020603050405020304" pitchFamily="18" charset="0"/>
              </a:rPr>
              <a:t> or </a:t>
            </a:r>
            <a:r>
              <a:rPr lang="en-US" sz="3000" b="1" dirty="0">
                <a:latin typeface="Times New Roman" panose="02020603050405020304" pitchFamily="18" charset="0"/>
                <a:cs typeface="Times New Roman" panose="02020603050405020304" pitchFamily="18" charset="0"/>
              </a:rPr>
              <a:t>not</a:t>
            </a:r>
            <a:r>
              <a:rPr lang="en-US" sz="3000" dirty="0">
                <a:latin typeface="Times New Roman" panose="02020603050405020304" pitchFamily="18" charset="0"/>
                <a:cs typeface="Times New Roman" panose="02020603050405020304" pitchFamily="18" charset="0"/>
              </a:rPr>
              <a:t>. </a:t>
            </a:r>
            <a:endParaRPr lang="en-US" sz="3000" b="1" dirty="0">
              <a:latin typeface="Times New Roman" panose="02020603050405020304" pitchFamily="18" charset="0"/>
              <a:cs typeface="Times New Roman" panose="02020603050405020304" pitchFamily="18" charset="0"/>
            </a:endParaRPr>
          </a:p>
          <a:p>
            <a:pPr marL="457200" lvl="7"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50A7AA-88AF-D8F6-18C0-FC868C25F292}"/>
              </a:ext>
            </a:extLst>
          </p:cNvPr>
          <p:cNvSpPr/>
          <p:nvPr/>
        </p:nvSpPr>
        <p:spPr>
          <a:xfrm>
            <a:off x="-426432" y="4367050"/>
            <a:ext cx="9565828" cy="101566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a:solidFill>
                  <a:schemeClr val="accent6">
                    <a:lumMod val="60000"/>
                    <a:lumOff val="40000"/>
                  </a:schemeClr>
                </a:solidFill>
              </a:rPr>
              <a:t>Objective and Data Set</a:t>
            </a:r>
          </a:p>
        </p:txBody>
      </p:sp>
      <p:sp>
        <p:nvSpPr>
          <p:cNvPr id="39" name="Rectangle 38">
            <a:extLst>
              <a:ext uri="{FF2B5EF4-FFF2-40B4-BE49-F238E27FC236}">
                <a16:creationId xmlns:a16="http://schemas.microsoft.com/office/drawing/2014/main" id="{9FB5FA34-F498-CB9D-7763-5F99C22E93D9}"/>
              </a:ext>
            </a:extLst>
          </p:cNvPr>
          <p:cNvSpPr/>
          <p:nvPr/>
        </p:nvSpPr>
        <p:spPr>
          <a:xfrm>
            <a:off x="72567" y="7229417"/>
            <a:ext cx="6843541"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Feature Details:</a:t>
            </a:r>
          </a:p>
        </p:txBody>
      </p:sp>
      <p:sp>
        <p:nvSpPr>
          <p:cNvPr id="40" name="TextBox 39">
            <a:extLst>
              <a:ext uri="{FF2B5EF4-FFF2-40B4-BE49-F238E27FC236}">
                <a16:creationId xmlns:a16="http://schemas.microsoft.com/office/drawing/2014/main" id="{B3A4EB41-D2E0-6991-118A-A00E4BD2F4E4}"/>
              </a:ext>
            </a:extLst>
          </p:cNvPr>
          <p:cNvSpPr txBox="1"/>
          <p:nvPr/>
        </p:nvSpPr>
        <p:spPr>
          <a:xfrm>
            <a:off x="28361" y="8314785"/>
            <a:ext cx="9473553" cy="7478970"/>
          </a:xfrm>
          <a:prstGeom prst="rect">
            <a:avLst/>
          </a:prstGeom>
          <a:noFill/>
        </p:spPr>
        <p:txBody>
          <a:bodyPr wrap="square" rtlCol="0">
            <a:spAutoFit/>
          </a:bodyPr>
          <a:lstStyle/>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Dividend: </a:t>
            </a:r>
            <a:r>
              <a:rPr lang="en-US" sz="3000" dirty="0">
                <a:latin typeface="Times New Roman" panose="02020603050405020304" pitchFamily="18" charset="0"/>
                <a:cs typeface="Times New Roman" panose="02020603050405020304" pitchFamily="18" charset="0"/>
              </a:rPr>
              <a:t>0 for dividend; 1 for no dividend</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Fcfps (Free cash flow per share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Useful to gauge the return a shareholder receives after buying a stock.</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Earnings Growth (year %):</a:t>
            </a:r>
            <a:r>
              <a:rPr lang="en-US" sz="3000" b="1"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Change in an entity’s reported net income.</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Debt to Equity Ratio: </a:t>
            </a:r>
            <a:r>
              <a:rPr lang="en-US" sz="3000" dirty="0">
                <a:latin typeface="Times New Roman" panose="02020603050405020304" pitchFamily="18" charset="0"/>
                <a:cs typeface="Times New Roman" panose="02020603050405020304" pitchFamily="18" charset="0"/>
              </a:rPr>
              <a:t>Measure of the extent to which a co5mpany covers its debt. </a:t>
            </a: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Market Cap: </a:t>
            </a:r>
            <a:r>
              <a:rPr lang="en-US" sz="3000" dirty="0">
                <a:latin typeface="Times New Roman" panose="02020603050405020304" pitchFamily="18" charset="0"/>
                <a:cs typeface="Times New Roman" panose="02020603050405020304" pitchFamily="18" charset="0"/>
              </a:rPr>
              <a:t>Measure worthiness of a company in stock market.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i="1" u="sng" dirty="0">
                <a:latin typeface="Times New Roman" panose="02020603050405020304" pitchFamily="18" charset="0"/>
                <a:cs typeface="Times New Roman" panose="02020603050405020304" pitchFamily="18" charset="0"/>
              </a:rPr>
              <a:t>Current Ratio: </a:t>
            </a:r>
            <a:r>
              <a:rPr lang="en-US" sz="3000" dirty="0">
                <a:latin typeface="Times New Roman" panose="02020603050405020304" pitchFamily="18" charset="0"/>
                <a:cs typeface="Times New Roman" panose="02020603050405020304" pitchFamily="18" charset="0"/>
              </a:rPr>
              <a:t>Measures company’s ability to pay its short-term obligation.</a:t>
            </a:r>
            <a:endParaRPr lang="en-US" sz="3000" b="1"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31E927F7-FBB4-38F4-C0B4-BB29A59F8144}"/>
              </a:ext>
            </a:extLst>
          </p:cNvPr>
          <p:cNvSpPr txBox="1"/>
          <p:nvPr/>
        </p:nvSpPr>
        <p:spPr>
          <a:xfrm>
            <a:off x="31725" y="17409662"/>
            <a:ext cx="3109697" cy="477054"/>
          </a:xfrm>
          <a:prstGeom prst="rect">
            <a:avLst/>
          </a:prstGeom>
          <a:noFill/>
        </p:spPr>
        <p:txBody>
          <a:bodyPr wrap="none" rtlCol="0">
            <a:spAutoFit/>
          </a:bodyPr>
          <a:lstStyle/>
          <a:p>
            <a:r>
              <a:rPr lang="en-US" sz="2500" b="1" i="1" dirty="0"/>
              <a:t>Statistical Software: R</a:t>
            </a:r>
          </a:p>
        </p:txBody>
      </p:sp>
      <p:sp>
        <p:nvSpPr>
          <p:cNvPr id="45" name="Rectangle 44">
            <a:extLst>
              <a:ext uri="{FF2B5EF4-FFF2-40B4-BE49-F238E27FC236}">
                <a16:creationId xmlns:a16="http://schemas.microsoft.com/office/drawing/2014/main" id="{9FAF63E9-F99F-C9E2-8E3A-65F91554DBB9}"/>
              </a:ext>
            </a:extLst>
          </p:cNvPr>
          <p:cNvSpPr/>
          <p:nvPr/>
        </p:nvSpPr>
        <p:spPr>
          <a:xfrm>
            <a:off x="-871679" y="17829102"/>
            <a:ext cx="11021843" cy="116955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790E1168-5118-C0A4-5369-3DA9FBBFCD52}"/>
                  </a:ext>
                </a:extLst>
              </p:cNvPr>
              <p:cNvSpPr txBox="1"/>
              <p:nvPr/>
            </p:nvSpPr>
            <p:spPr>
              <a:xfrm>
                <a:off x="-28221" y="18928757"/>
                <a:ext cx="9363610" cy="8925520"/>
              </a:xfrm>
              <a:prstGeom prst="rect">
                <a:avLst/>
              </a:prstGeom>
              <a:noFill/>
            </p:spPr>
            <p:txBody>
              <a:bodyPr wrap="square" rtlCol="0">
                <a:spAutoFit/>
              </a:bodyPr>
              <a:lstStyle/>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Goal: Reduce the dimension</a:t>
                </a:r>
                <a:r>
                  <a:rPr lang="en-US" sz="3000" dirty="0">
                    <a:latin typeface="Times New Roman" panose="02020603050405020304" pitchFamily="18" charset="0"/>
                    <a:cs typeface="Times New Roman" panose="02020603050405020304" pitchFamily="18" charset="0"/>
                  </a:rPr>
                  <a:t> of our explainable features.</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Process: Eigendecomposition</a:t>
                </a:r>
                <a:r>
                  <a:rPr lang="en-US" sz="3000" dirty="0">
                    <a:latin typeface="Times New Roman" panose="02020603050405020304" pitchFamily="18" charset="0"/>
                    <a:cs typeface="Times New Roman" panose="02020603050405020304" pitchFamily="18" charset="0"/>
                  </a:rPr>
                  <a:t> on the </a:t>
                </a:r>
                <a:r>
                  <a:rPr lang="en-US" sz="3000" b="1" dirty="0">
                    <a:latin typeface="Times New Roman" panose="02020603050405020304" pitchFamily="18" charset="0"/>
                    <a:cs typeface="Times New Roman" panose="02020603050405020304" pitchFamily="18" charset="0"/>
                  </a:rPr>
                  <a:t>scaled</a:t>
                </a:r>
                <a:r>
                  <a:rPr lang="en-US" sz="3000" dirty="0">
                    <a:latin typeface="Times New Roman" panose="02020603050405020304" pitchFamily="18" charset="0"/>
                    <a:cs typeface="Times New Roman" panose="02020603050405020304" pitchFamily="18" charset="0"/>
                  </a:rPr>
                  <a:t> explanatory variables. The </a:t>
                </a:r>
                <a:r>
                  <a:rPr lang="en-US" sz="3000" b="1" dirty="0">
                    <a:latin typeface="Times New Roman" panose="02020603050405020304" pitchFamily="18" charset="0"/>
                    <a:cs typeface="Times New Roman" panose="02020603050405020304" pitchFamily="18" charset="0"/>
                  </a:rPr>
                  <a:t>eigen</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vectors</a:t>
                </a:r>
                <a:r>
                  <a:rPr lang="en-US" sz="3000" dirty="0">
                    <a:latin typeface="Times New Roman" panose="02020603050405020304" pitchFamily="18" charset="0"/>
                    <a:cs typeface="Times New Roman" panose="02020603050405020304" pitchFamily="18" charset="0"/>
                  </a:rPr>
                  <a:t> will be our</a:t>
                </a:r>
                <a:r>
                  <a:rPr lang="en-US" sz="3000" b="1" dirty="0">
                    <a:latin typeface="Times New Roman" panose="02020603050405020304" pitchFamily="18" charset="0"/>
                    <a:cs typeface="Times New Roman" panose="02020603050405020304" pitchFamily="18" charset="0"/>
                  </a:rPr>
                  <a:t> principal components</a:t>
                </a:r>
                <a:r>
                  <a:rPr lang="en-US" sz="3000" dirty="0">
                    <a:latin typeface="Times New Roman" panose="02020603050405020304" pitchFamily="18" charset="0"/>
                    <a:cs typeface="Times New Roman" panose="02020603050405020304" pitchFamily="18" charset="0"/>
                  </a:rPr>
                  <a:t>, which is a </a:t>
                </a:r>
                <a:r>
                  <a:rPr lang="en-US" sz="3000" b="1" dirty="0">
                    <a:latin typeface="Times New Roman" panose="02020603050405020304" pitchFamily="18" charset="0"/>
                    <a:cs typeface="Times New Roman" panose="02020603050405020304" pitchFamily="18" charset="0"/>
                  </a:rPr>
                  <a:t>linear combination</a:t>
                </a:r>
                <a:r>
                  <a:rPr lang="en-US" sz="3000" dirty="0">
                    <a:latin typeface="Times New Roman" panose="02020603050405020304" pitchFamily="18" charset="0"/>
                    <a:cs typeface="Times New Roman" panose="02020603050405020304" pitchFamily="18" charset="0"/>
                  </a:rPr>
                  <a:t> of our explanatory variables. We will </a:t>
                </a:r>
                <a:r>
                  <a:rPr lang="en-US" sz="3000" b="1" dirty="0">
                    <a:latin typeface="Times New Roman" panose="02020603050405020304" pitchFamily="18" charset="0"/>
                    <a:cs typeface="Times New Roman" panose="02020603050405020304" pitchFamily="18" charset="0"/>
                  </a:rPr>
                  <a:t>choose the component</a:t>
                </a:r>
                <a:r>
                  <a:rPr lang="en-US" sz="3000" b="1" u="sng"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that best explains the variation in our data through a </a:t>
                </a:r>
                <a:r>
                  <a:rPr lang="en-US" sz="3000" b="1" dirty="0">
                    <a:latin typeface="Times New Roman" panose="02020603050405020304" pitchFamily="18" charset="0"/>
                    <a:cs typeface="Times New Roman" panose="02020603050405020304" pitchFamily="18" charset="0"/>
                  </a:rPr>
                  <a:t>Scree plot </a:t>
                </a:r>
                <a:r>
                  <a:rPr lang="en-US" sz="3000" dirty="0">
                    <a:latin typeface="Times New Roman" panose="02020603050405020304" pitchFamily="18" charset="0"/>
                    <a:cs typeface="Times New Roman" panose="02020603050405020304" pitchFamily="18" charset="0"/>
                  </a:rPr>
                  <a:t>and the </a:t>
                </a:r>
                <a:r>
                  <a:rPr lang="en-US" sz="3000" b="1" dirty="0">
                    <a:latin typeface="Times New Roman" panose="02020603050405020304" pitchFamily="18" charset="0"/>
                    <a:cs typeface="Times New Roman" panose="02020603050405020304" pitchFamily="18" charset="0"/>
                  </a:rPr>
                  <a:t>cumulative variation proportion</a:t>
                </a:r>
                <a:r>
                  <a:rPr lang="en-US" sz="3000" dirty="0">
                    <a:latin typeface="Times New Roman" panose="02020603050405020304" pitchFamily="18" charset="0"/>
                    <a:cs typeface="Times New Roman" panose="02020603050405020304" pitchFamily="18" charset="0"/>
                  </a:rPr>
                  <a:t>.</a:t>
                </a:r>
              </a:p>
              <a:p>
                <a:pPr marL="457200" indent="-45720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sz="3000" b="1" dirty="0">
                    <a:latin typeface="Times New Roman" panose="02020603050405020304" pitchFamily="18" charset="0"/>
                    <a:cs typeface="Times New Roman" panose="02020603050405020304" pitchFamily="18" charset="0"/>
                  </a:rPr>
                  <a:t>Equations:</a:t>
                </a:r>
              </a:p>
              <a:p>
                <a:r>
                  <a:rPr lang="en-CA" sz="3000" b="1" dirty="0">
                    <a:ea typeface="Cambria Math" panose="02040503050406030204" pitchFamily="18" charset="0"/>
                  </a:rPr>
                  <a:t>    </a:t>
                </a:r>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𝟏</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𝟏𝟏</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𝟐𝟏</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𝟑𝟏</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𝟒𝟏</m:t>
                        </m:r>
                      </m:sub>
                    </m:sSub>
                    <m:r>
                      <a:rPr lang="en-CA" sz="2300" b="1" i="1">
                        <a:latin typeface="Cambria Math" panose="02040503050406030204" pitchFamily="18" charset="0"/>
                        <a:ea typeface="Cambria Math" panose="02040503050406030204" pitchFamily="18" charset="0"/>
                      </a:rPr>
                      <m:t>𝑴𝒓𝒌𝒕</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𝟓𝟏</m:t>
                        </m:r>
                      </m:sub>
                    </m:sSub>
                    <m:r>
                      <a:rPr lang="en-CA" sz="2300" b="1" i="1">
                        <a:latin typeface="Cambria Math" panose="02040503050406030204" pitchFamily="18" charset="0"/>
                        <a:ea typeface="Cambria Math" panose="02040503050406030204" pitchFamily="18" charset="0"/>
                      </a:rPr>
                      <m:t>𝑪𝑹</m:t>
                    </m:r>
                  </m:oMath>
                </a14:m>
                <a:endParaRPr lang="en-CA" sz="2300" b="1" i="1" dirty="0">
                  <a:latin typeface="Cambria Math" panose="02040503050406030204" pitchFamily="18" charset="0"/>
                  <a:ea typeface="Cambria Math" panose="02040503050406030204" pitchFamily="18" charset="0"/>
                </a:endParaRPr>
              </a:p>
              <a:p>
                <a:endParaRPr lang="en-CA" sz="23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𝟐</m:t>
                          </m:r>
                        </m:sub>
                      </m:sSub>
                      <m:r>
                        <a:rPr lang="en-CA" sz="2300">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𝟏𝟐</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𝟐𝟐</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𝟑𝟐</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𝟒𝟐</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𝟓𝟐</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14:m>
                  <m:oMath xmlns:m="http://schemas.openxmlformats.org/officeDocument/2006/math">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      </m:t>
                        </m:r>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𝟑</m:t>
                        </m:r>
                      </m:sub>
                    </m:sSub>
                  </m:oMath>
                </a14:m>
                <a:r>
                  <a:rPr lang="en-US" sz="2300" b="1" dirty="0">
                    <a:latin typeface="Cambria Math" panose="02040503050406030204" pitchFamily="18" charset="0"/>
                    <a:ea typeface="Cambria Math" panose="02040503050406030204" pitchFamily="18" charset="0"/>
                    <a:cs typeface="Kavivanar" panose="02000503000000000000" pitchFamily="2" charset="0"/>
                  </a:rPr>
                  <a:t> </a:t>
                </a:r>
                <a:r>
                  <a:rPr lang="en-US" sz="2300" dirty="0">
                    <a:latin typeface="Cambria Math" panose="02040503050406030204" pitchFamily="18" charset="0"/>
                    <a:ea typeface="Cambria Math" panose="02040503050406030204" pitchFamily="18" charset="0"/>
                    <a:cs typeface="Kavivanar" panose="02000503000000000000" pitchFamily="2" charset="0"/>
                  </a:rPr>
                  <a:t>=</a:t>
                </a:r>
                <a:r>
                  <a:rPr lang="en-US" sz="2300" b="1" dirty="0">
                    <a:latin typeface="Cambria Math" panose="02040503050406030204" pitchFamily="18" charset="0"/>
                    <a:ea typeface="Cambria Math" panose="02040503050406030204" pitchFamily="18" charset="0"/>
                    <a:cs typeface="Kavivanar" panose="02000503000000000000" pitchFamily="2" charset="0"/>
                  </a:rPr>
                  <a:t> </a:t>
                </a:r>
                <a14:m>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𝟏𝟑</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𝟐𝟑</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𝟑𝟑</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𝟒𝟑</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𝟓𝟑</m:t>
                        </m:r>
                      </m:sub>
                    </m:sSub>
                    <m:r>
                      <a:rPr lang="en-CA" sz="2300" b="1" i="1">
                        <a:latin typeface="Cambria Math" panose="02040503050406030204" pitchFamily="18" charset="0"/>
                        <a:ea typeface="Cambria Math" panose="02040503050406030204" pitchFamily="18" charset="0"/>
                      </a:rPr>
                      <m:t>𝑪𝑹</m:t>
                    </m:r>
                  </m:oMath>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𝟒</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𝟏𝟒</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𝟐𝟒</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𝟑𝟒</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𝟒𝟒</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𝟓𝟒</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endParaRPr lang="en-US" sz="2300" b="1" dirty="0">
                  <a:latin typeface="Cambria Math" panose="02040503050406030204" pitchFamily="18" charset="0"/>
                  <a:ea typeface="Cambria Math" panose="02040503050406030204" pitchFamily="18" charset="0"/>
                  <a:cs typeface="Kavivanar" panose="02000503000000000000" pitchFamily="2" charset="0"/>
                </a:endParaRPr>
              </a:p>
              <a:p>
                <a:pPr/>
                <a14:m>
                  <m:oMathPara xmlns:m="http://schemas.openxmlformats.org/officeDocument/2006/math">
                    <m:oMathParaPr>
                      <m:jc m:val="centerGroup"/>
                    </m:oMathParaPr>
                    <m:oMath xmlns:m="http://schemas.openxmlformats.org/officeDocument/2006/math">
                      <m:sSub>
                        <m:sSubPr>
                          <m:ctrlPr>
                            <a:rPr lang="en-US"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𝒀</m:t>
                          </m:r>
                        </m:e>
                        <m:sub>
                          <m:r>
                            <a:rPr lang="en-CA" sz="2300" b="1" i="1">
                              <a:latin typeface="Cambria Math" panose="02040503050406030204" pitchFamily="18" charset="0"/>
                              <a:ea typeface="Cambria Math" panose="02040503050406030204" pitchFamily="18" charset="0"/>
                            </a:rPr>
                            <m:t>𝟓</m:t>
                          </m:r>
                        </m:sub>
                      </m:sSub>
                      <m:r>
                        <a:rPr lang="en-CA" sz="2300" i="1">
                          <a:latin typeface="Cambria Math" panose="02040503050406030204" pitchFamily="18" charset="0"/>
                          <a:ea typeface="Cambria Math" panose="02040503050406030204" pitchFamily="18" charset="0"/>
                        </a:rPr>
                        <m:t>=</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𝟏𝟓</m:t>
                          </m:r>
                        </m:sub>
                      </m:sSub>
                      <m:r>
                        <a:rPr lang="en-CA" sz="2300" b="1" i="1">
                          <a:latin typeface="Cambria Math" panose="02040503050406030204" pitchFamily="18" charset="0"/>
                          <a:ea typeface="Cambria Math" panose="02040503050406030204" pitchFamily="18" charset="0"/>
                        </a:rPr>
                        <m:t>𝑭𝒄𝒇𝒑𝒔</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𝟐𝟓</m:t>
                          </m:r>
                        </m:sub>
                      </m:sSub>
                      <m:r>
                        <a:rPr lang="en-CA" sz="2300" b="1" i="1">
                          <a:latin typeface="Cambria Math" panose="02040503050406030204" pitchFamily="18" charset="0"/>
                          <a:ea typeface="Cambria Math" panose="02040503050406030204" pitchFamily="18" charset="0"/>
                        </a:rPr>
                        <m:t>𝑬𝒂𝒓𝒏</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𝟑𝟓</m:t>
                          </m:r>
                        </m:sub>
                      </m:sSub>
                      <m:r>
                        <a:rPr lang="en-CA" sz="2300" b="1" i="1">
                          <a:latin typeface="Cambria Math" panose="02040503050406030204" pitchFamily="18" charset="0"/>
                          <a:ea typeface="Cambria Math" panose="02040503050406030204" pitchFamily="18" charset="0"/>
                        </a:rPr>
                        <m:t>𝑫𝑬</m:t>
                      </m:r>
                      <m:r>
                        <a:rPr lang="en-CA" sz="2300" b="1" i="1">
                          <a:latin typeface="Cambria Math" panose="02040503050406030204" pitchFamily="18" charset="0"/>
                          <a:ea typeface="Cambria Math" panose="02040503050406030204" pitchFamily="18" charset="0"/>
                        </a:rPr>
                        <m:t>+ </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𝟒𝟓</m:t>
                          </m:r>
                        </m:sub>
                      </m:sSub>
                      <m:r>
                        <a:rPr lang="en-CA" sz="2300" b="1" i="1">
                          <a:latin typeface="Cambria Math" panose="02040503050406030204" pitchFamily="18" charset="0"/>
                          <a:ea typeface="Cambria Math" panose="02040503050406030204" pitchFamily="18" charset="0"/>
                        </a:rPr>
                        <m:t>𝑴𝑪</m:t>
                      </m:r>
                      <m:r>
                        <a:rPr lang="en-CA" sz="2300" b="1" i="1">
                          <a:latin typeface="Cambria Math" panose="02040503050406030204" pitchFamily="18" charset="0"/>
                          <a:ea typeface="Cambria Math" panose="02040503050406030204" pitchFamily="18" charset="0"/>
                        </a:rPr>
                        <m:t>+</m:t>
                      </m:r>
                      <m:sSub>
                        <m:sSubPr>
                          <m:ctrlPr>
                            <a:rPr lang="en-CA" sz="2300" b="1" i="1">
                              <a:latin typeface="Cambria Math" panose="02040503050406030204" pitchFamily="18" charset="0"/>
                              <a:ea typeface="Cambria Math" panose="02040503050406030204" pitchFamily="18" charset="0"/>
                            </a:rPr>
                          </m:ctrlPr>
                        </m:sSubPr>
                        <m:e>
                          <m:r>
                            <a:rPr lang="en-CA" sz="2300" b="1" i="1">
                              <a:latin typeface="Cambria Math" panose="02040503050406030204" pitchFamily="18" charset="0"/>
                              <a:ea typeface="Cambria Math" panose="02040503050406030204" pitchFamily="18" charset="0"/>
                            </a:rPr>
                            <m:t>𝑷𝑪</m:t>
                          </m:r>
                        </m:e>
                        <m:sub>
                          <m:r>
                            <a:rPr lang="en-CA" sz="2300" b="1" i="1">
                              <a:latin typeface="Cambria Math" panose="02040503050406030204" pitchFamily="18" charset="0"/>
                              <a:ea typeface="Cambria Math" panose="02040503050406030204" pitchFamily="18" charset="0"/>
                            </a:rPr>
                            <m:t>𝟓𝟓</m:t>
                          </m:r>
                        </m:sub>
                      </m:sSub>
                      <m:r>
                        <a:rPr lang="en-CA" sz="2300" b="1" i="1">
                          <a:latin typeface="Cambria Math" panose="02040503050406030204" pitchFamily="18" charset="0"/>
                          <a:ea typeface="Cambria Math" panose="02040503050406030204" pitchFamily="18" charset="0"/>
                        </a:rPr>
                        <m:t>𝑪𝑹</m:t>
                      </m:r>
                    </m:oMath>
                  </m:oMathPara>
                </a14:m>
                <a:endParaRPr lang="en-US" sz="2300" b="1" dirty="0">
                  <a:latin typeface="Cambria Math" panose="02040503050406030204" pitchFamily="18" charset="0"/>
                  <a:ea typeface="Cambria Math" panose="02040503050406030204" pitchFamily="18" charset="0"/>
                  <a:cs typeface="Kavivanar" panose="02000503000000000000" pitchFamily="2" charset="0"/>
                </a:endParaRPr>
              </a:p>
            </p:txBody>
          </p:sp>
        </mc:Choice>
        <mc:Fallback>
          <p:sp>
            <p:nvSpPr>
              <p:cNvPr id="46" name="TextBox 45">
                <a:extLst>
                  <a:ext uri="{FF2B5EF4-FFF2-40B4-BE49-F238E27FC236}">
                    <a16:creationId xmlns:a16="http://schemas.microsoft.com/office/drawing/2014/main" id="{790E1168-5118-C0A4-5369-3DA9FBBFCD52}"/>
                  </a:ext>
                </a:extLst>
              </p:cNvPr>
              <p:cNvSpPr txBox="1">
                <a:spLocks noRot="1" noChangeAspect="1" noMove="1" noResize="1" noEditPoints="1" noAdjustHandles="1" noChangeArrowheads="1" noChangeShapeType="1" noTextEdit="1"/>
              </p:cNvSpPr>
              <p:nvPr/>
            </p:nvSpPr>
            <p:spPr>
              <a:xfrm>
                <a:off x="-28221" y="18928757"/>
                <a:ext cx="9363610" cy="8925520"/>
              </a:xfrm>
              <a:prstGeom prst="rect">
                <a:avLst/>
              </a:prstGeom>
              <a:blipFill>
                <a:blip r:embed="rId3"/>
                <a:stretch>
                  <a:fillRect l="-1220" t="-852" b="-142"/>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F53404-0F79-DE06-1B7F-97A22D28E2B7}"/>
              </a:ext>
            </a:extLst>
          </p:cNvPr>
          <p:cNvSpPr/>
          <p:nvPr/>
        </p:nvSpPr>
        <p:spPr>
          <a:xfrm>
            <a:off x="45791" y="27777168"/>
            <a:ext cx="8348760"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a:t>
            </a:r>
          </a:p>
        </p:txBody>
      </p:sp>
      <p:sp>
        <p:nvSpPr>
          <p:cNvPr id="55" name="TextBox 54">
            <a:extLst>
              <a:ext uri="{FF2B5EF4-FFF2-40B4-BE49-F238E27FC236}">
                <a16:creationId xmlns:a16="http://schemas.microsoft.com/office/drawing/2014/main" id="{B3288162-023C-9C66-C921-08C35E00490A}"/>
              </a:ext>
            </a:extLst>
          </p:cNvPr>
          <p:cNvSpPr txBox="1"/>
          <p:nvPr/>
        </p:nvSpPr>
        <p:spPr>
          <a:xfrm>
            <a:off x="78607" y="29026988"/>
            <a:ext cx="9121272" cy="4247317"/>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Purpose: Classification and dimension reduction</a:t>
            </a:r>
            <a:r>
              <a:rPr lang="en-US" sz="3000" dirty="0">
                <a:latin typeface="Times New Roman" panose="02020603050405020304" pitchFamily="18" charset="0"/>
                <a:cs typeface="Times New Roman" panose="02020603050405020304" pitchFamily="18" charset="0"/>
              </a:rPr>
              <a:t>. Calculates a linear combination of independent features to classify data into classes by </a:t>
            </a:r>
            <a:r>
              <a:rPr lang="en-US" sz="3000" b="1" dirty="0">
                <a:latin typeface="Times New Roman" panose="02020603050405020304" pitchFamily="18" charset="0"/>
                <a:cs typeface="Times New Roman" panose="02020603050405020304" pitchFamily="18" charset="0"/>
              </a:rPr>
              <a:t>maximizing separation between projected samples</a:t>
            </a:r>
            <a:r>
              <a:rPr lang="en-US" sz="30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endParaRPr lang="en-US" sz="30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Requirement:  </a:t>
            </a:r>
          </a:p>
          <a:p>
            <a:r>
              <a:rPr lang="en-US" sz="3000" b="1" dirty="0">
                <a:latin typeface="Times New Roman" panose="02020603050405020304" pitchFamily="18" charset="0"/>
                <a:cs typeface="Times New Roman" panose="02020603050405020304" pitchFamily="18" charset="0"/>
              </a:rPr>
              <a:t>1) </a:t>
            </a:r>
            <a:r>
              <a:rPr lang="en-US" sz="3000" dirty="0">
                <a:latin typeface="Times New Roman" panose="02020603050405020304" pitchFamily="18" charset="0"/>
                <a:cs typeface="Times New Roman" panose="02020603050405020304" pitchFamily="18" charset="0"/>
              </a:rPr>
              <a:t>Data set must be </a:t>
            </a:r>
            <a:r>
              <a:rPr lang="en-US" sz="3000" b="1" dirty="0">
                <a:latin typeface="Times New Roman" panose="02020603050405020304" pitchFamily="18" charset="0"/>
                <a:cs typeface="Times New Roman" panose="02020603050405020304" pitchFamily="18" charset="0"/>
              </a:rPr>
              <a:t>continuous</a:t>
            </a:r>
            <a:r>
              <a:rPr lang="en-US" sz="3000" dirty="0">
                <a:latin typeface="Times New Roman" panose="02020603050405020304" pitchFamily="18" charset="0"/>
                <a:cs typeface="Times New Roman" panose="02020603050405020304" pitchFamily="18" charset="0"/>
              </a:rPr>
              <a:t>.</a:t>
            </a:r>
          </a:p>
          <a:p>
            <a:r>
              <a:rPr lang="en-US" sz="3000" b="1" dirty="0">
                <a:latin typeface="Times New Roman" panose="02020603050405020304" pitchFamily="18" charset="0"/>
                <a:cs typeface="Times New Roman" panose="02020603050405020304" pitchFamily="18" charset="0"/>
              </a:rPr>
              <a:t>2) Distance</a:t>
            </a:r>
            <a:r>
              <a:rPr lang="en-US" sz="3000" dirty="0">
                <a:latin typeface="Times New Roman" panose="02020603050405020304" pitchFamily="18" charset="0"/>
                <a:cs typeface="Times New Roman" panose="02020603050405020304" pitchFamily="18" charset="0"/>
              </a:rPr>
              <a:t> between 2 projected classes must be </a:t>
            </a:r>
            <a:r>
              <a:rPr lang="en-US" sz="3000" b="1" dirty="0">
                <a:latin typeface="Times New Roman" panose="02020603050405020304" pitchFamily="18" charset="0"/>
                <a:cs typeface="Times New Roman" panose="02020603050405020304" pitchFamily="18" charset="0"/>
              </a:rPr>
              <a:t>large</a:t>
            </a:r>
            <a:r>
              <a:rPr lang="en-US" sz="3000" dirty="0">
                <a:latin typeface="Times New Roman" panose="02020603050405020304" pitchFamily="18" charset="0"/>
                <a:cs typeface="Times New Roman" panose="02020603050405020304" pitchFamily="18" charset="0"/>
              </a:rPr>
              <a:t>. Projection </a:t>
            </a:r>
            <a:r>
              <a:rPr lang="en-US" sz="3000" b="1" dirty="0">
                <a:latin typeface="Times New Roman" panose="02020603050405020304" pitchFamily="18" charset="0"/>
                <a:cs typeface="Times New Roman" panose="02020603050405020304" pitchFamily="18" charset="0"/>
              </a:rPr>
              <a:t>variance </a:t>
            </a:r>
            <a:r>
              <a:rPr lang="en-US" sz="3000" dirty="0">
                <a:latin typeface="Times New Roman" panose="02020603050405020304" pitchFamily="18" charset="0"/>
                <a:cs typeface="Times New Roman" panose="02020603050405020304" pitchFamily="18" charset="0"/>
              </a:rPr>
              <a:t>is </a:t>
            </a:r>
            <a:r>
              <a:rPr lang="en-US" sz="3000" b="1" dirty="0">
                <a:latin typeface="Times New Roman" panose="02020603050405020304" pitchFamily="18" charset="0"/>
                <a:cs typeface="Times New Roman" panose="02020603050405020304" pitchFamily="18" charset="0"/>
              </a:rPr>
              <a:t>small</a:t>
            </a:r>
            <a:r>
              <a:rPr lang="en-US" sz="3000" dirty="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937AA484-2DB4-DA22-FC2B-B229AC124E3E}"/>
                  </a:ext>
                </a:extLst>
              </p:cNvPr>
              <p:cNvSpPr txBox="1"/>
              <p:nvPr/>
            </p:nvSpPr>
            <p:spPr>
              <a:xfrm>
                <a:off x="32690" y="33680508"/>
                <a:ext cx="9213106" cy="7017306"/>
              </a:xfrm>
              <a:prstGeom prst="rect">
                <a:avLst/>
              </a:prstGeom>
              <a:noFill/>
            </p:spPr>
            <p:txBody>
              <a:bodyPr wrap="square" rtlCol="0">
                <a:spAutoFit/>
              </a:bodyPr>
              <a:lstStyle/>
              <a:p>
                <a:pPr marL="285750" indent="-285750">
                  <a:buFont typeface="Wingdings" pitchFamily="2" charset="2"/>
                  <a:buChar char="Ø"/>
                </a:pPr>
                <a:r>
                  <a:rPr lang="en-US" sz="3000" b="1" dirty="0">
                    <a:latin typeface="Times New Roman" panose="02020603050405020304" pitchFamily="18" charset="0"/>
                    <a:cs typeface="Times New Roman" panose="02020603050405020304" pitchFamily="18" charset="0"/>
                  </a:rPr>
                  <a:t>Process: </a:t>
                </a:r>
                <a:r>
                  <a:rPr lang="en-US" sz="3000" dirty="0">
                    <a:latin typeface="Times New Roman" panose="02020603050405020304" pitchFamily="18" charset="0"/>
                    <a:cs typeface="Times New Roman" panose="02020603050405020304" pitchFamily="18" charset="0"/>
                  </a:rPr>
                  <a:t>Given the requirement above, it projects the observations into 2 classes on a </a:t>
                </a:r>
                <a:r>
                  <a:rPr lang="en-US" sz="3000" b="1" dirty="0">
                    <a:latin typeface="Times New Roman" panose="02020603050405020304" pitchFamily="18" charset="0"/>
                    <a:cs typeface="Times New Roman" panose="02020603050405020304" pitchFamily="18" charset="0"/>
                  </a:rPr>
                  <a:t>line</a:t>
                </a:r>
                <a:r>
                  <a:rPr lang="en-US" sz="3000" dirty="0">
                    <a:latin typeface="Times New Roman" panose="02020603050405020304" pitchFamily="18" charset="0"/>
                    <a:cs typeface="Times New Roman" panose="02020603050405020304" pitchFamily="18" charset="0"/>
                  </a:rPr>
                  <a:t>.	</a:t>
                </a:r>
              </a:p>
              <a:p>
                <a:pPr marL="514350" indent="-514350">
                  <a:buAutoNum type="arabicParenR"/>
                </a:pPr>
                <a:r>
                  <a:rPr lang="en-US" sz="3000" dirty="0">
                    <a:latin typeface="Times New Roman" panose="02020603050405020304" pitchFamily="18" charset="0"/>
                    <a:cs typeface="Times New Roman" panose="02020603050405020304" pitchFamily="18" charset="0"/>
                  </a:rPr>
                  <a:t>Calculate the </a:t>
                </a:r>
                <a:r>
                  <a:rPr lang="en-US" sz="3000" b="1" dirty="0">
                    <a:latin typeface="Times New Roman" panose="02020603050405020304" pitchFamily="18" charset="0"/>
                    <a:cs typeface="Times New Roman" panose="02020603050405020304" pitchFamily="18" charset="0"/>
                  </a:rPr>
                  <a:t>means</a:t>
                </a:r>
                <a:r>
                  <a:rPr lang="en-US" sz="3000" dirty="0">
                    <a:latin typeface="Times New Roman" panose="02020603050405020304" pitchFamily="18" charset="0"/>
                    <a:cs typeface="Times New Roman" panose="02020603050405020304" pitchFamily="18" charset="0"/>
                  </a:rPr>
                  <a:t> of the 2 classes’ projections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oMath>
                </a14:m>
                <a:endParaRPr lang="en-CA" sz="3000" b="1" dirty="0">
                  <a:latin typeface="Times New Roman" panose="02020603050405020304" pitchFamily="18" charset="0"/>
                  <a:ea typeface="Cambria Math" panose="02040503050406030204" pitchFamily="18" charset="0"/>
                </a:endParaRPr>
              </a:p>
              <a:p>
                <a:pPr marL="514350" indent="-514350">
                  <a:buFontTx/>
                  <a:buAutoNum type="arabicParenR"/>
                </a:pPr>
                <a:r>
                  <a:rPr lang="en-US" sz="3000" dirty="0">
                    <a:latin typeface="Times New Roman" panose="02020603050405020304" pitchFamily="18" charset="0"/>
                    <a:cs typeface="Times New Roman" panose="02020603050405020304" pitchFamily="18" charset="0"/>
                  </a:rPr>
                  <a:t>Calculate </a:t>
                </a:r>
                <a:r>
                  <a:rPr lang="en-US" sz="3000" b="1" dirty="0">
                    <a:latin typeface="Times New Roman" panose="02020603050405020304" pitchFamily="18" charset="0"/>
                    <a:cs typeface="Times New Roman" panose="02020603050405020304" pitchFamily="18" charset="0"/>
                  </a:rPr>
                  <a:t>average of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rPr>
                          <m:t>𝟏</m:t>
                        </m:r>
                      </m:sub>
                    </m:sSub>
                  </m:oMath>
                </a14:m>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3000" b="1" i="1">
                            <a:latin typeface="Cambria Math" panose="02040503050406030204" pitchFamily="18" charset="0"/>
                          </a:rPr>
                        </m:ctrlPr>
                      </m:sSubPr>
                      <m:e>
                        <m:r>
                          <a:rPr lang="en-US" sz="3000" b="1">
                            <a:latin typeface="Cambria Math" panose="02040503050406030204" pitchFamily="18" charset="0"/>
                            <a:ea typeface="Cambria Math" panose="02040503050406030204" pitchFamily="18" charset="0"/>
                          </a:rPr>
                          <m:t>𝛍</m:t>
                        </m:r>
                      </m:e>
                      <m:sub>
                        <m:r>
                          <a:rPr lang="en-CA" sz="3000" b="1">
                            <a:latin typeface="Cambria Math" panose="02040503050406030204" pitchFamily="18" charset="0"/>
                            <a:ea typeface="Cambria Math" panose="02040503050406030204" pitchFamily="18" charset="0"/>
                          </a:rPr>
                          <m:t>𝟐</m:t>
                        </m:r>
                      </m:sub>
                    </m:sSub>
                    <m:r>
                      <a:rPr lang="en-CA" sz="3000" b="1">
                        <a:latin typeface="Cambria Math" panose="02040503050406030204" pitchFamily="18" charset="0"/>
                        <a:ea typeface="Cambria Math" panose="02040503050406030204" pitchFamily="18" charset="0"/>
                      </a:rPr>
                      <m:t> </m:t>
                    </m:r>
                  </m:oMath>
                </a14:m>
                <a:r>
                  <a:rPr lang="en-US" sz="3000" dirty="0">
                    <a:latin typeface="Times New Roman" panose="02020603050405020304" pitchFamily="18" charset="0"/>
                    <a:cs typeface="Times New Roman" panose="02020603050405020304" pitchFamily="18" charset="0"/>
                  </a:rPr>
                  <a:t>which is the </a:t>
                </a:r>
                <a:r>
                  <a:rPr lang="en-US" sz="3000" b="1" dirty="0">
                    <a:latin typeface="Times New Roman" panose="02020603050405020304" pitchFamily="18" charset="0"/>
                    <a:cs typeface="Times New Roman" panose="02020603050405020304" pitchFamily="18" charset="0"/>
                  </a:rPr>
                  <a:t>cut-off value</a:t>
                </a:r>
                <a:r>
                  <a:rPr lang="en-US" sz="3000" dirty="0">
                    <a:latin typeface="Times New Roman" panose="02020603050405020304" pitchFamily="18" charset="0"/>
                    <a:cs typeface="Times New Roman" panose="02020603050405020304" pitchFamily="18" charset="0"/>
                  </a:rPr>
                  <a:t>. This is the linear boundary which is perpendicular to the projection line, separating the classes.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Projected sample can be classified by </a:t>
                </a:r>
                <a:r>
                  <a:rPr lang="en-US" sz="3000" b="1" dirty="0">
                    <a:latin typeface="Times New Roman" panose="02020603050405020304" pitchFamily="18" charset="0"/>
                    <a:cs typeface="Times New Roman" panose="02020603050405020304" pitchFamily="18" charset="0"/>
                  </a:rPr>
                  <a:t>observing which side of the line it falls in</a:t>
                </a:r>
                <a:r>
                  <a:rPr lang="en-US" sz="3000" dirty="0">
                    <a:latin typeface="Times New Roman" panose="02020603050405020304" pitchFamily="18" charset="0"/>
                    <a:cs typeface="Times New Roman" panose="02020603050405020304" pitchFamily="18" charset="0"/>
                  </a:rPr>
                  <a:t>.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a:t>
                </a:r>
                <a:r>
                  <a:rPr lang="en-US" sz="3000" b="1" dirty="0">
                    <a:latin typeface="Times New Roman" panose="02020603050405020304" pitchFamily="18" charset="0"/>
                    <a:cs typeface="Times New Roman" panose="02020603050405020304" pitchFamily="18" charset="0"/>
                  </a:rPr>
                  <a:t>1000-fold cross-validation </a:t>
                </a:r>
                <a:r>
                  <a:rPr lang="en-US" sz="3000" dirty="0">
                    <a:latin typeface="Times New Roman" panose="02020603050405020304" pitchFamily="18" charset="0"/>
                    <a:cs typeface="Times New Roman" panose="02020603050405020304" pitchFamily="18" charset="0"/>
                  </a:rPr>
                  <a:t>with 80% data in training. Want to identify misclassification rate. </a:t>
                </a:r>
              </a:p>
              <a:p>
                <a:pPr marL="514350" indent="-514350">
                  <a:buFontTx/>
                  <a:buAutoNum type="arabicParenR"/>
                </a:pPr>
                <a:r>
                  <a:rPr lang="en-US" sz="3000" dirty="0">
                    <a:latin typeface="Times New Roman" panose="02020603050405020304" pitchFamily="18" charset="0"/>
                    <a:cs typeface="Times New Roman" panose="02020603050405020304" pitchFamily="18" charset="0"/>
                  </a:rPr>
                  <a:t>Perform real life data classification</a:t>
                </a:r>
              </a:p>
              <a:p>
                <a:pPr marL="514350" indent="-514350">
                  <a:buAutoNum type="arabicParenR"/>
                </a:pPr>
                <a:endParaRPr lang="en-US" sz="3000" b="1" dirty="0">
                  <a:latin typeface="Times New Roman" panose="02020603050405020304" pitchFamily="18" charset="0"/>
                  <a:cs typeface="Times New Roman" panose="02020603050405020304" pitchFamily="18" charset="0"/>
                </a:endParaRPr>
              </a:p>
              <a:p>
                <a:pPr marL="3714750" lvl="7" indent="-514350">
                  <a:buFontTx/>
                  <a:buAutoNum type="arabicParenR"/>
                </a:pPr>
                <a:endParaRPr lang="en-US" sz="3000" dirty="0">
                  <a:latin typeface="Times New Roman" panose="02020603050405020304" pitchFamily="18" charset="0"/>
                  <a:cs typeface="Times New Roman" panose="02020603050405020304" pitchFamily="18" charset="0"/>
                </a:endParaRPr>
              </a:p>
            </p:txBody>
          </p:sp>
        </mc:Choice>
        <mc:Fallback>
          <p:sp>
            <p:nvSpPr>
              <p:cNvPr id="56" name="TextBox 55">
                <a:extLst>
                  <a:ext uri="{FF2B5EF4-FFF2-40B4-BE49-F238E27FC236}">
                    <a16:creationId xmlns:a16="http://schemas.microsoft.com/office/drawing/2014/main" id="{937AA484-2DB4-DA22-FC2B-B229AC124E3E}"/>
                  </a:ext>
                </a:extLst>
              </p:cNvPr>
              <p:cNvSpPr txBox="1">
                <a:spLocks noRot="1" noChangeAspect="1" noMove="1" noResize="1" noEditPoints="1" noAdjustHandles="1" noChangeArrowheads="1" noChangeShapeType="1" noTextEdit="1"/>
              </p:cNvSpPr>
              <p:nvPr/>
            </p:nvSpPr>
            <p:spPr>
              <a:xfrm>
                <a:off x="32690" y="33680508"/>
                <a:ext cx="9213106" cy="7017306"/>
              </a:xfrm>
              <a:prstGeom prst="rect">
                <a:avLst/>
              </a:prstGeom>
              <a:blipFill>
                <a:blip r:embed="rId4"/>
                <a:stretch>
                  <a:fillRect l="-1376" t="-1085" r="-1926"/>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34378510-8502-3F54-5F93-423A07295407}"/>
              </a:ext>
            </a:extLst>
          </p:cNvPr>
          <p:cNvSpPr/>
          <p:nvPr/>
        </p:nvSpPr>
        <p:spPr>
          <a:xfrm>
            <a:off x="11536510" y="4401834"/>
            <a:ext cx="13160975"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Principal Component Analysis</a:t>
            </a:r>
          </a:p>
        </p:txBody>
      </p:sp>
      <p:graphicFrame>
        <p:nvGraphicFramePr>
          <p:cNvPr id="62" name="Table 62">
            <a:extLst>
              <a:ext uri="{FF2B5EF4-FFF2-40B4-BE49-F238E27FC236}">
                <a16:creationId xmlns:a16="http://schemas.microsoft.com/office/drawing/2014/main" id="{508A3256-AD16-5ED3-911C-6F6BF38BCC07}"/>
              </a:ext>
            </a:extLst>
          </p:cNvPr>
          <p:cNvGraphicFramePr>
            <a:graphicFrameLocks noGrp="1"/>
          </p:cNvGraphicFramePr>
          <p:nvPr/>
        </p:nvGraphicFramePr>
        <p:xfrm>
          <a:off x="9805972" y="5824630"/>
          <a:ext cx="8401233" cy="6564071"/>
        </p:xfrm>
        <a:graphic>
          <a:graphicData uri="http://schemas.openxmlformats.org/drawingml/2006/table">
            <a:tbl>
              <a:tblPr firstRow="1" bandRow="1">
                <a:tableStyleId>{AF606853-7671-496A-8E4F-DF71F8EC918B}</a:tableStyleId>
              </a:tblPr>
              <a:tblGrid>
                <a:gridCol w="1369267">
                  <a:extLst>
                    <a:ext uri="{9D8B030D-6E8A-4147-A177-3AD203B41FA5}">
                      <a16:colId xmlns:a16="http://schemas.microsoft.com/office/drawing/2014/main" val="627098196"/>
                    </a:ext>
                  </a:extLst>
                </a:gridCol>
                <a:gridCol w="1442550">
                  <a:extLst>
                    <a:ext uri="{9D8B030D-6E8A-4147-A177-3AD203B41FA5}">
                      <a16:colId xmlns:a16="http://schemas.microsoft.com/office/drawing/2014/main" val="2001600126"/>
                    </a:ext>
                  </a:extLst>
                </a:gridCol>
                <a:gridCol w="1442550">
                  <a:extLst>
                    <a:ext uri="{9D8B030D-6E8A-4147-A177-3AD203B41FA5}">
                      <a16:colId xmlns:a16="http://schemas.microsoft.com/office/drawing/2014/main" val="3475179369"/>
                    </a:ext>
                  </a:extLst>
                </a:gridCol>
                <a:gridCol w="1442550">
                  <a:extLst>
                    <a:ext uri="{9D8B030D-6E8A-4147-A177-3AD203B41FA5}">
                      <a16:colId xmlns:a16="http://schemas.microsoft.com/office/drawing/2014/main" val="2622073756"/>
                    </a:ext>
                  </a:extLst>
                </a:gridCol>
                <a:gridCol w="1261766">
                  <a:extLst>
                    <a:ext uri="{9D8B030D-6E8A-4147-A177-3AD203B41FA5}">
                      <a16:colId xmlns:a16="http://schemas.microsoft.com/office/drawing/2014/main" val="4112454910"/>
                    </a:ext>
                  </a:extLst>
                </a:gridCol>
                <a:gridCol w="1442550">
                  <a:extLst>
                    <a:ext uri="{9D8B030D-6E8A-4147-A177-3AD203B41FA5}">
                      <a16:colId xmlns:a16="http://schemas.microsoft.com/office/drawing/2014/main" val="2563819552"/>
                    </a:ext>
                  </a:extLst>
                </a:gridCol>
              </a:tblGrid>
              <a:tr h="1012196">
                <a:tc>
                  <a:txBody>
                    <a:bodyPr/>
                    <a:lstStyle/>
                    <a:p>
                      <a:pPr algn="ctr"/>
                      <a:endParaRPr lang="en-US" sz="25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PC5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959407"/>
                  </a:ext>
                </a:extLst>
              </a:tr>
              <a:tr h="913605">
                <a:tc>
                  <a:txBody>
                    <a:bodyPr/>
                    <a:lstStyle/>
                    <a:p>
                      <a:pPr algn="ctr"/>
                      <a:r>
                        <a:rPr lang="en-US" sz="2500" dirty="0"/>
                        <a:t>Fcfps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-0.4910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129173"/>
                  </a:ext>
                </a:extLst>
              </a:tr>
              <a:tr h="913605">
                <a:tc>
                  <a:txBody>
                    <a:bodyPr/>
                    <a:lstStyle/>
                    <a:p>
                      <a:pPr algn="ctr"/>
                      <a:r>
                        <a:rPr lang="en-US" sz="2500" dirty="0"/>
                        <a:t>Earn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-0.2747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-0.9110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0.1038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0.0549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058180"/>
                  </a:ext>
                </a:extLst>
              </a:tr>
              <a:tr h="906275">
                <a:tc>
                  <a:txBody>
                    <a:bodyPr/>
                    <a:lstStyle/>
                    <a:p>
                      <a:pPr algn="ctr"/>
                      <a:r>
                        <a:rPr lang="en-US" sz="25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-0.3970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-0.7960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38787"/>
                  </a:ext>
                </a:extLst>
              </a:tr>
              <a:tr h="906275">
                <a:tc>
                  <a:txBody>
                    <a:bodyPr/>
                    <a:lstStyle/>
                    <a:p>
                      <a:pPr algn="ctr"/>
                      <a:r>
                        <a:rPr lang="en-US" sz="2500" dirty="0"/>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-0.5342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-0.2363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-0.0349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00131"/>
                  </a:ext>
                </a:extLst>
              </a:tr>
              <a:tr h="906275">
                <a:tc>
                  <a:txBody>
                    <a:bodyPr/>
                    <a:lstStyle/>
                    <a:p>
                      <a:pPr algn="ctr"/>
                      <a:r>
                        <a:rPr lang="en-US" sz="2500" dirty="0"/>
                        <a:t>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0.0930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0.5944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0.4324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674982"/>
                  </a:ext>
                </a:extLst>
              </a:tr>
              <a:tr h="906275">
                <a:tc>
                  <a:txBody>
                    <a:bodyPr/>
                    <a:lstStyle/>
                    <a:p>
                      <a:pPr algn="ctr"/>
                      <a:r>
                        <a:rPr lang="en-US" sz="2000" dirty="0"/>
                        <a:t>Cum.</a:t>
                      </a:r>
                    </a:p>
                    <a:p>
                      <a:pPr algn="ctr"/>
                      <a:r>
                        <a:rPr lang="en-US" sz="2000" dirty="0"/>
                        <a:t>proportion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a:t>0.4273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0.6129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0.7615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0.8943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373252"/>
                  </a:ext>
                </a:extLst>
              </a:tr>
            </a:tbl>
          </a:graphicData>
        </a:graphic>
      </p:graphicFrame>
      <p:sp>
        <p:nvSpPr>
          <p:cNvPr id="63" name="TextBox 62">
            <a:extLst>
              <a:ext uri="{FF2B5EF4-FFF2-40B4-BE49-F238E27FC236}">
                <a16:creationId xmlns:a16="http://schemas.microsoft.com/office/drawing/2014/main" id="{B1955433-C334-E943-8E34-EC40F6381EC9}"/>
              </a:ext>
            </a:extLst>
          </p:cNvPr>
          <p:cNvSpPr txBox="1"/>
          <p:nvPr/>
        </p:nvSpPr>
        <p:spPr>
          <a:xfrm>
            <a:off x="11467778" y="12368711"/>
            <a:ext cx="4219488" cy="477054"/>
          </a:xfrm>
          <a:prstGeom prst="rect">
            <a:avLst/>
          </a:prstGeom>
          <a:noFill/>
        </p:spPr>
        <p:txBody>
          <a:bodyPr wrap="none" rtlCol="0">
            <a:spAutoFit/>
          </a:bodyPr>
          <a:lstStyle/>
          <a:p>
            <a:r>
              <a:rPr lang="en-US" sz="2500" i="1" dirty="0"/>
              <a:t>Figure 1: Principal Components</a:t>
            </a:r>
          </a:p>
        </p:txBody>
      </p:sp>
      <p:pic>
        <p:nvPicPr>
          <p:cNvPr id="577" name="Picture 576">
            <a:extLst>
              <a:ext uri="{FF2B5EF4-FFF2-40B4-BE49-F238E27FC236}">
                <a16:creationId xmlns:a16="http://schemas.microsoft.com/office/drawing/2014/main" id="{1796C922-704B-FC8E-A19F-EBBDF77364F9}"/>
              </a:ext>
            </a:extLst>
          </p:cNvPr>
          <p:cNvPicPr>
            <a:picLocks noChangeAspect="1"/>
          </p:cNvPicPr>
          <p:nvPr/>
        </p:nvPicPr>
        <p:blipFill>
          <a:blip r:embed="rId5"/>
          <a:stretch>
            <a:fillRect/>
          </a:stretch>
        </p:blipFill>
        <p:spPr>
          <a:xfrm>
            <a:off x="9727613" y="13205490"/>
            <a:ext cx="8560282" cy="5767974"/>
          </a:xfrm>
          <a:prstGeom prst="rect">
            <a:avLst/>
          </a:prstGeom>
        </p:spPr>
      </p:pic>
      <p:sp>
        <p:nvSpPr>
          <p:cNvPr id="579" name="TextBox 578">
            <a:extLst>
              <a:ext uri="{FF2B5EF4-FFF2-40B4-BE49-F238E27FC236}">
                <a16:creationId xmlns:a16="http://schemas.microsoft.com/office/drawing/2014/main" id="{FA84E308-29BE-3273-D2A0-393AF0838D3E}"/>
              </a:ext>
            </a:extLst>
          </p:cNvPr>
          <p:cNvSpPr txBox="1"/>
          <p:nvPr/>
        </p:nvSpPr>
        <p:spPr>
          <a:xfrm>
            <a:off x="21480177" y="12548685"/>
            <a:ext cx="2899296" cy="477054"/>
          </a:xfrm>
          <a:prstGeom prst="rect">
            <a:avLst/>
          </a:prstGeom>
          <a:noFill/>
        </p:spPr>
        <p:txBody>
          <a:bodyPr wrap="square">
            <a:spAutoFit/>
          </a:bodyPr>
          <a:lstStyle/>
          <a:p>
            <a:r>
              <a:rPr lang="en-US" sz="2500" i="1" dirty="0"/>
              <a:t>Figure 2: Biplot</a:t>
            </a:r>
          </a:p>
        </p:txBody>
      </p:sp>
      <p:sp>
        <p:nvSpPr>
          <p:cNvPr id="587" name="Rectangle 586">
            <a:extLst>
              <a:ext uri="{FF2B5EF4-FFF2-40B4-BE49-F238E27FC236}">
                <a16:creationId xmlns:a16="http://schemas.microsoft.com/office/drawing/2014/main" id="{1D3BFB83-31A4-FC64-EC79-49DC438E40CE}"/>
              </a:ext>
            </a:extLst>
          </p:cNvPr>
          <p:cNvSpPr/>
          <p:nvPr/>
        </p:nvSpPr>
        <p:spPr>
          <a:xfrm>
            <a:off x="11859258" y="19370222"/>
            <a:ext cx="12135053"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Linear Discriminant Analysis</a:t>
            </a:r>
          </a:p>
        </p:txBody>
      </p:sp>
      <p:sp>
        <p:nvSpPr>
          <p:cNvPr id="588" name="Rectangle 587">
            <a:extLst>
              <a:ext uri="{FF2B5EF4-FFF2-40B4-BE49-F238E27FC236}">
                <a16:creationId xmlns:a16="http://schemas.microsoft.com/office/drawing/2014/main" id="{BFC28C9B-A180-5F0C-AB26-06E1C2167404}"/>
              </a:ext>
            </a:extLst>
          </p:cNvPr>
          <p:cNvSpPr/>
          <p:nvPr/>
        </p:nvSpPr>
        <p:spPr>
          <a:xfrm>
            <a:off x="4082581" y="1761048"/>
            <a:ext cx="11837150" cy="707886"/>
          </a:xfrm>
          <a:prstGeom prst="rect">
            <a:avLst/>
          </a:prstGeom>
          <a:noFill/>
        </p:spPr>
        <p:txBody>
          <a:bodyPr wrap="none" lIns="91440" tIns="45720" rIns="91440" bIns="45720">
            <a:spAutoFit/>
          </a:bodyPr>
          <a:lstStyle/>
          <a:p>
            <a:pPr algn="ctr"/>
            <a:r>
              <a:rPr lang="en-US" sz="4000" b="1" i="1" spc="50" dirty="0">
                <a:ln w="9525" cmpd="sng">
                  <a:solidFill>
                    <a:schemeClr val="accent1"/>
                  </a:solidFill>
                  <a:prstDash val="solid"/>
                </a:ln>
                <a:solidFill>
                  <a:srgbClr val="70AD47">
                    <a:tint val="1000"/>
                  </a:srgbClr>
                </a:solidFill>
                <a:effectLst>
                  <a:glow rad="38100">
                    <a:schemeClr val="accent1">
                      <a:alpha val="40000"/>
                    </a:schemeClr>
                  </a:glow>
                </a:effectLst>
              </a:rPr>
              <a:t>Ravish Kamath, Vi Nguyen, George Zhu &amp; Yutong Pan</a:t>
            </a:r>
            <a:endParaRPr lang="en-US"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91" name="TextBox 590">
            <a:extLst>
              <a:ext uri="{FF2B5EF4-FFF2-40B4-BE49-F238E27FC236}">
                <a16:creationId xmlns:a16="http://schemas.microsoft.com/office/drawing/2014/main" id="{FFC77345-2D7E-24AD-EC79-0DAFF86F8B9D}"/>
              </a:ext>
            </a:extLst>
          </p:cNvPr>
          <p:cNvSpPr txBox="1"/>
          <p:nvPr/>
        </p:nvSpPr>
        <p:spPr>
          <a:xfrm>
            <a:off x="12356141" y="19021563"/>
            <a:ext cx="3421893" cy="477054"/>
          </a:xfrm>
          <a:prstGeom prst="rect">
            <a:avLst/>
          </a:prstGeom>
          <a:noFill/>
        </p:spPr>
        <p:txBody>
          <a:bodyPr wrap="square">
            <a:spAutoFit/>
          </a:bodyPr>
          <a:lstStyle/>
          <a:p>
            <a:r>
              <a:rPr lang="en-US" sz="2500" i="1" dirty="0"/>
              <a:t>Figure 3: Scree Plot</a:t>
            </a:r>
          </a:p>
        </p:txBody>
      </p:sp>
      <p:pic>
        <p:nvPicPr>
          <p:cNvPr id="593" name="Picture 592">
            <a:extLst>
              <a:ext uri="{FF2B5EF4-FFF2-40B4-BE49-F238E27FC236}">
                <a16:creationId xmlns:a16="http://schemas.microsoft.com/office/drawing/2014/main" id="{10B88199-EF24-71D9-33E3-5268E4247DB5}"/>
              </a:ext>
            </a:extLst>
          </p:cNvPr>
          <p:cNvPicPr>
            <a:picLocks noChangeAspect="1"/>
          </p:cNvPicPr>
          <p:nvPr/>
        </p:nvPicPr>
        <p:blipFill>
          <a:blip r:embed="rId6"/>
          <a:stretch>
            <a:fillRect/>
          </a:stretch>
        </p:blipFill>
        <p:spPr>
          <a:xfrm>
            <a:off x="18360454" y="5829753"/>
            <a:ext cx="8560281" cy="6584714"/>
          </a:xfrm>
          <a:prstGeom prst="rect">
            <a:avLst/>
          </a:prstGeom>
        </p:spPr>
      </p:pic>
      <p:sp>
        <p:nvSpPr>
          <p:cNvPr id="2" name="TextBox 1">
            <a:extLst>
              <a:ext uri="{FF2B5EF4-FFF2-40B4-BE49-F238E27FC236}">
                <a16:creationId xmlns:a16="http://schemas.microsoft.com/office/drawing/2014/main" id="{DC37F34B-C6BF-5CBF-AB2E-37BC4BE750E7}"/>
              </a:ext>
            </a:extLst>
          </p:cNvPr>
          <p:cNvSpPr txBox="1"/>
          <p:nvPr/>
        </p:nvSpPr>
        <p:spPr>
          <a:xfrm>
            <a:off x="18303304" y="12706276"/>
            <a:ext cx="8878732" cy="6401753"/>
          </a:xfrm>
          <a:prstGeom prst="rect">
            <a:avLst/>
          </a:prstGeom>
          <a:noFill/>
        </p:spPr>
        <p:txBody>
          <a:bodyPr wrap="square" rtlCol="0">
            <a:spAutoFit/>
          </a:bodyPr>
          <a:lstStyle/>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Interpretation</a:t>
            </a:r>
          </a:p>
          <a:p>
            <a:pPr algn="ctr"/>
            <a:endParaRPr lang="en-US" sz="3000" b="1" u="sng" dirty="0">
              <a:latin typeface="Times New Roman" panose="02020603050405020304" pitchFamily="18" charset="0"/>
              <a:cs typeface="Times New Roman" panose="02020603050405020304" pitchFamily="18" charset="0"/>
            </a:endParaRPr>
          </a:p>
          <a:p>
            <a:pPr marL="857250" indent="-857250">
              <a:buFont typeface="Wingdings" pitchFamily="2" charset="2"/>
              <a:buChar char="Ø"/>
            </a:pPr>
            <a:r>
              <a:rPr lang="en-US" sz="3000" b="1" dirty="0">
                <a:latin typeface="Times New Roman" panose="02020603050405020304" pitchFamily="18" charset="0"/>
                <a:cs typeface="Times New Roman" panose="02020603050405020304" pitchFamily="18" charset="0"/>
              </a:rPr>
              <a:t>PC1: </a:t>
            </a:r>
            <a:r>
              <a:rPr lang="en-US" sz="3000" dirty="0">
                <a:latin typeface="Times New Roman" panose="02020603050405020304" pitchFamily="18" charset="0"/>
                <a:cs typeface="Times New Roman" panose="02020603050405020304" pitchFamily="18" charset="0"/>
              </a:rPr>
              <a:t>Primarily a measure of DE. Low value stock  tends to have high DE ratio</a:t>
            </a:r>
          </a:p>
          <a:p>
            <a:pPr marL="857250" indent="-857250">
              <a:buFont typeface="Wingdings" pitchFamily="2" charset="2"/>
              <a:buChar char="Ø"/>
            </a:pPr>
            <a:endParaRPr lang="en-US" sz="3000" b="1" dirty="0">
              <a:latin typeface="Times New Roman" panose="02020603050405020304" pitchFamily="18" charset="0"/>
              <a:cs typeface="Times New Roman" panose="02020603050405020304" pitchFamily="18" charset="0"/>
            </a:endParaRPr>
          </a:p>
          <a:p>
            <a:pPr algn="ctr"/>
            <a:r>
              <a:rPr lang="en-US" sz="7000" b="1" u="sng" dirty="0">
                <a:solidFill>
                  <a:schemeClr val="accent6">
                    <a:lumMod val="60000"/>
                    <a:lumOff val="40000"/>
                  </a:schemeClr>
                </a:solidFill>
                <a:latin typeface="Times New Roman" panose="02020603050405020304" pitchFamily="18" charset="0"/>
                <a:cs typeface="Times New Roman" panose="02020603050405020304" pitchFamily="18" charset="0"/>
              </a:rPr>
              <a:t>Decision</a:t>
            </a:r>
          </a:p>
          <a:p>
            <a:pPr algn="ctr"/>
            <a:endParaRPr lang="en-US" sz="3000" b="1"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Use PC1, ... , PC4 for data reduction. </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We chose this based on the cumulative proportion value. </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It is the best PC that explains most of the variation.</a:t>
            </a:r>
          </a:p>
        </p:txBody>
      </p:sp>
      <p:sp>
        <p:nvSpPr>
          <p:cNvPr id="4" name="Rectangle 3">
            <a:extLst>
              <a:ext uri="{FF2B5EF4-FFF2-40B4-BE49-F238E27FC236}">
                <a16:creationId xmlns:a16="http://schemas.microsoft.com/office/drawing/2014/main" id="{071F06AA-550A-B1D7-59C2-FCE17E1447B1}"/>
              </a:ext>
            </a:extLst>
          </p:cNvPr>
          <p:cNvSpPr/>
          <p:nvPr/>
        </p:nvSpPr>
        <p:spPr>
          <a:xfrm>
            <a:off x="27376283" y="22042904"/>
            <a:ext cx="4115230"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Strengths</a:t>
            </a:r>
          </a:p>
        </p:txBody>
      </p:sp>
      <p:sp>
        <p:nvSpPr>
          <p:cNvPr id="6" name="TextBox 5">
            <a:extLst>
              <a:ext uri="{FF2B5EF4-FFF2-40B4-BE49-F238E27FC236}">
                <a16:creationId xmlns:a16="http://schemas.microsoft.com/office/drawing/2014/main" id="{00E79694-E42C-9FB5-F268-072BF98C84B8}"/>
              </a:ext>
            </a:extLst>
          </p:cNvPr>
          <p:cNvSpPr txBox="1"/>
          <p:nvPr/>
        </p:nvSpPr>
        <p:spPr>
          <a:xfrm>
            <a:off x="27292734" y="23038526"/>
            <a:ext cx="11212546" cy="3323987"/>
          </a:xfrm>
          <a:prstGeom prst="rect">
            <a:avLst/>
          </a:prstGeom>
          <a:noFill/>
        </p:spPr>
        <p:txBody>
          <a:bodyPr wrap="square" rtlCol="0">
            <a:spAutoFit/>
          </a:bodyPr>
          <a:lstStyle/>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Simple model and easy to understand whether a company issues dividend or not.</a:t>
            </a:r>
          </a:p>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This data had no missing values, so we did not need to do an extensive exploratory analysis</a:t>
            </a:r>
          </a:p>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Reduced the features and still managed to get the same result, without loss of accuracy</a:t>
            </a:r>
          </a:p>
        </p:txBody>
      </p:sp>
      <p:sp>
        <p:nvSpPr>
          <p:cNvPr id="9" name="Rectangle 8">
            <a:extLst>
              <a:ext uri="{FF2B5EF4-FFF2-40B4-BE49-F238E27FC236}">
                <a16:creationId xmlns:a16="http://schemas.microsoft.com/office/drawing/2014/main" id="{977AF720-6CAC-FDB0-F049-3288B2FE66F0}"/>
              </a:ext>
            </a:extLst>
          </p:cNvPr>
          <p:cNvSpPr/>
          <p:nvPr/>
        </p:nvSpPr>
        <p:spPr>
          <a:xfrm>
            <a:off x="27345905" y="26243677"/>
            <a:ext cx="4705134" cy="116955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000" b="1" dirty="0">
                <a:ln/>
                <a:solidFill>
                  <a:schemeClr val="accent6">
                    <a:lumMod val="60000"/>
                    <a:lumOff val="40000"/>
                  </a:schemeClr>
                </a:solidFill>
              </a:rPr>
              <a:t>Limitations</a:t>
            </a:r>
          </a:p>
        </p:txBody>
      </p:sp>
      <p:sp>
        <p:nvSpPr>
          <p:cNvPr id="11" name="TextBox 10">
            <a:extLst>
              <a:ext uri="{FF2B5EF4-FFF2-40B4-BE49-F238E27FC236}">
                <a16:creationId xmlns:a16="http://schemas.microsoft.com/office/drawing/2014/main" id="{9A9DB34D-08C6-FC4A-EC5A-893AD2FE1FD0}"/>
              </a:ext>
            </a:extLst>
          </p:cNvPr>
          <p:cNvSpPr txBox="1"/>
          <p:nvPr/>
        </p:nvSpPr>
        <p:spPr>
          <a:xfrm>
            <a:off x="27260607" y="27307694"/>
            <a:ext cx="11212547" cy="4939814"/>
          </a:xfrm>
          <a:prstGeom prst="rect">
            <a:avLst/>
          </a:prstGeom>
          <a:noFill/>
        </p:spPr>
        <p:txBody>
          <a:bodyPr wrap="square" rtlCol="0">
            <a:spAutoFit/>
          </a:bodyPr>
          <a:lstStyle/>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Unable to identify the industry category for each stock. If we had this information, we can better identify whether the ratios (DE &amp; current) are good or bad. </a:t>
            </a:r>
          </a:p>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Reduction in dimension using PCA was little effect due to the small level of correlations between each feature.</a:t>
            </a:r>
          </a:p>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LDA is more suited for multi-class variable. Better visualization through scatter plot.</a:t>
            </a:r>
          </a:p>
          <a:p>
            <a:pPr marL="571500" indent="-571500" fontAlgn="base">
              <a:buFont typeface="Wingdings" pitchFamily="2" charset="2"/>
              <a:buChar char="Ø"/>
            </a:pPr>
            <a:r>
              <a:rPr lang="en-CA" sz="3500" dirty="0">
                <a:latin typeface="Times New Roman" panose="02020603050405020304" pitchFamily="18" charset="0"/>
                <a:cs typeface="Times New Roman" panose="02020603050405020304" pitchFamily="18" charset="0"/>
              </a:rPr>
              <a:t>Data set is quite old, since when we tried to predict with a real life data, it misclassified it.  </a:t>
            </a:r>
          </a:p>
        </p:txBody>
      </p:sp>
      <p:sp>
        <p:nvSpPr>
          <p:cNvPr id="12" name="Rectangle 11">
            <a:extLst>
              <a:ext uri="{FF2B5EF4-FFF2-40B4-BE49-F238E27FC236}">
                <a16:creationId xmlns:a16="http://schemas.microsoft.com/office/drawing/2014/main" id="{119887D0-464C-B6A8-905D-8D693D3674C9}"/>
              </a:ext>
            </a:extLst>
          </p:cNvPr>
          <p:cNvSpPr/>
          <p:nvPr/>
        </p:nvSpPr>
        <p:spPr>
          <a:xfrm>
            <a:off x="27182036" y="2729530"/>
            <a:ext cx="11345794" cy="1640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n w="12700">
                  <a:solidFill>
                    <a:schemeClr val="accent1"/>
                  </a:solidFill>
                  <a:prstDash val="solid"/>
                </a:ln>
                <a:solidFill>
                  <a:schemeClr val="accent5">
                    <a:lumMod val="40000"/>
                    <a:lumOff val="60000"/>
                  </a:schemeClr>
                </a:solidFill>
                <a:effectLst>
                  <a:outerShdw dist="38100" dir="2640000" algn="bl" rotWithShape="0">
                    <a:schemeClr val="accent1"/>
                  </a:outerShdw>
                </a:effectLst>
                <a:latin typeface="Copperplate Gothic Bold" panose="020E0705020206020404" pitchFamily="34" charset="77"/>
              </a:rPr>
              <a:t>Discussion</a:t>
            </a:r>
          </a:p>
        </p:txBody>
      </p:sp>
      <p:sp>
        <p:nvSpPr>
          <p:cNvPr id="3" name="TextBox 2">
            <a:extLst>
              <a:ext uri="{FF2B5EF4-FFF2-40B4-BE49-F238E27FC236}">
                <a16:creationId xmlns:a16="http://schemas.microsoft.com/office/drawing/2014/main" id="{8C17F93C-AABB-C18C-0AAD-19BA9922F1CD}"/>
              </a:ext>
            </a:extLst>
          </p:cNvPr>
          <p:cNvSpPr txBox="1"/>
          <p:nvPr/>
        </p:nvSpPr>
        <p:spPr>
          <a:xfrm>
            <a:off x="10001156" y="20556625"/>
            <a:ext cx="7771366"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Without Principal Components:</a:t>
            </a:r>
          </a:p>
        </p:txBody>
      </p:sp>
      <p:graphicFrame>
        <p:nvGraphicFramePr>
          <p:cNvPr id="10" name="Table 12">
            <a:extLst>
              <a:ext uri="{FF2B5EF4-FFF2-40B4-BE49-F238E27FC236}">
                <a16:creationId xmlns:a16="http://schemas.microsoft.com/office/drawing/2014/main" id="{B9532135-B3E5-EBA4-8919-D3CE14AFB849}"/>
              </a:ext>
            </a:extLst>
          </p:cNvPr>
          <p:cNvGraphicFramePr>
            <a:graphicFrameLocks noGrp="1"/>
          </p:cNvGraphicFramePr>
          <p:nvPr/>
        </p:nvGraphicFramePr>
        <p:xfrm>
          <a:off x="9729066" y="21538301"/>
          <a:ext cx="8371196" cy="5937581"/>
        </p:xfrm>
        <a:graphic>
          <a:graphicData uri="http://schemas.openxmlformats.org/drawingml/2006/table">
            <a:tbl>
              <a:tblPr firstRow="1" firstCol="1" bandRow="1">
                <a:tableStyleId>{B301B821-A1FF-4177-AEE7-76D212191A09}</a:tableStyleId>
              </a:tblPr>
              <a:tblGrid>
                <a:gridCol w="2092799">
                  <a:extLst>
                    <a:ext uri="{9D8B030D-6E8A-4147-A177-3AD203B41FA5}">
                      <a16:colId xmlns:a16="http://schemas.microsoft.com/office/drawing/2014/main" val="1179831576"/>
                    </a:ext>
                  </a:extLst>
                </a:gridCol>
                <a:gridCol w="2092799">
                  <a:extLst>
                    <a:ext uri="{9D8B030D-6E8A-4147-A177-3AD203B41FA5}">
                      <a16:colId xmlns:a16="http://schemas.microsoft.com/office/drawing/2014/main" val="2994709502"/>
                    </a:ext>
                  </a:extLst>
                </a:gridCol>
                <a:gridCol w="2092799">
                  <a:extLst>
                    <a:ext uri="{9D8B030D-6E8A-4147-A177-3AD203B41FA5}">
                      <a16:colId xmlns:a16="http://schemas.microsoft.com/office/drawing/2014/main" val="136647063"/>
                    </a:ext>
                  </a:extLst>
                </a:gridCol>
                <a:gridCol w="2092799">
                  <a:extLst>
                    <a:ext uri="{9D8B030D-6E8A-4147-A177-3AD203B41FA5}">
                      <a16:colId xmlns:a16="http://schemas.microsoft.com/office/drawing/2014/main" val="1214156025"/>
                    </a:ext>
                  </a:extLst>
                </a:gridCol>
              </a:tblGrid>
              <a:tr h="687518">
                <a:tc>
                  <a:txBody>
                    <a:bodyPr/>
                    <a:lstStyle/>
                    <a:p>
                      <a:pPr algn="ctr"/>
                      <a:r>
                        <a:rPr lang="en-US" sz="3300" dirty="0"/>
                        <a:t>Predictor</a:t>
                      </a:r>
                    </a:p>
                  </a:txBody>
                  <a:tcPr anchor="ctr">
                    <a:cell3D prstMaterial="dkEdge">
                      <a:bevel prst="slope"/>
                      <a:lightRig rig="flood" dir="t"/>
                    </a:cell3D>
                  </a:tcPr>
                </a:tc>
                <a:tc>
                  <a:txBody>
                    <a:bodyPr/>
                    <a:lstStyle/>
                    <a:p>
                      <a:pPr algn="ctr"/>
                      <a:r>
                        <a:rPr lang="en-US" sz="3300" dirty="0"/>
                        <a:t>Estimate</a:t>
                      </a:r>
                    </a:p>
                  </a:txBody>
                  <a:tcPr anchor="ctr">
                    <a:cell3D prstMaterial="dkEdge">
                      <a:bevel prst="slope"/>
                      <a:lightRig rig="flood" dir="t"/>
                    </a:cell3D>
                  </a:tcPr>
                </a:tc>
                <a:tc>
                  <a:txBody>
                    <a:bodyPr/>
                    <a:lstStyle/>
                    <a:p>
                      <a:pPr algn="ctr"/>
                      <a:r>
                        <a:rPr lang="en-US" sz="3300" dirty="0"/>
                        <a:t>Mean 0</a:t>
                      </a:r>
                    </a:p>
                  </a:txBody>
                  <a:tcPr anchor="ctr">
                    <a:cell3D prstMaterial="dkEdge">
                      <a:bevel prst="slope"/>
                      <a:lightRig rig="flood" dir="t"/>
                    </a:cell3D>
                  </a:tcPr>
                </a:tc>
                <a:tc>
                  <a:txBody>
                    <a:bodyPr/>
                    <a:lstStyle/>
                    <a:p>
                      <a:pPr algn="ctr"/>
                      <a:r>
                        <a:rPr lang="en-US" sz="3300" dirty="0"/>
                        <a:t>Mean 1</a:t>
                      </a:r>
                    </a:p>
                  </a:txBody>
                  <a:tcPr anchor="ctr">
                    <a:cell3D prstMaterial="dkEdge">
                      <a:bevel prst="slope"/>
                      <a:lightRig rig="flood" dir="t"/>
                    </a:cell3D>
                  </a:tcPr>
                </a:tc>
                <a:extLst>
                  <a:ext uri="{0D108BD9-81ED-4DB2-BD59-A6C34878D82A}">
                    <a16:rowId xmlns:a16="http://schemas.microsoft.com/office/drawing/2014/main" val="3368334157"/>
                  </a:ext>
                </a:extLst>
              </a:tr>
              <a:tr h="970738">
                <a:tc>
                  <a:txBody>
                    <a:bodyPr/>
                    <a:lstStyle/>
                    <a:p>
                      <a:pPr algn="ctr"/>
                      <a:r>
                        <a:rPr lang="en-US" sz="3300" dirty="0"/>
                        <a:t>Fcfps</a:t>
                      </a:r>
                    </a:p>
                  </a:txBody>
                  <a:tcPr anchor="ctr">
                    <a:cell3D prstMaterial="dkEdge">
                      <a:bevel prst="slope"/>
                      <a:lightRig rig="flood" dir="t"/>
                    </a:cell3D>
                  </a:tcPr>
                </a:tc>
                <a:tc>
                  <a:txBody>
                    <a:bodyPr/>
                    <a:lstStyle/>
                    <a:p>
                      <a:pPr algn="ctr"/>
                      <a:r>
                        <a:rPr lang="en-US" sz="3300" dirty="0"/>
                        <a:t>0.4338</a:t>
                      </a:r>
                    </a:p>
                  </a:txBody>
                  <a:tcPr anchor="ctr">
                    <a:cell3D prstMaterial="dkEdge">
                      <a:bevel prst="slope"/>
                      <a:lightRig rig="flood" dir="t"/>
                    </a:cell3D>
                  </a:tcPr>
                </a:tc>
                <a:tc>
                  <a:txBody>
                    <a:bodyPr/>
                    <a:lstStyle/>
                    <a:p>
                      <a:pPr algn="ctr"/>
                      <a:r>
                        <a:rPr lang="en-US" sz="3300" dirty="0"/>
                        <a:t>1.5001 </a:t>
                      </a:r>
                    </a:p>
                  </a:txBody>
                  <a:tcPr anchor="ctr">
                    <a:cell3D prstMaterial="dkEdge">
                      <a:bevel prst="slope"/>
                      <a:lightRig rig="flood" dir="t"/>
                    </a:cell3D>
                  </a:tcPr>
                </a:tc>
                <a:tc>
                  <a:txBody>
                    <a:bodyPr/>
                    <a:lstStyle/>
                    <a:p>
                      <a:pPr algn="ctr"/>
                      <a:r>
                        <a:rPr lang="en-US" sz="3300" dirty="0"/>
                        <a:t>3.0017</a:t>
                      </a:r>
                    </a:p>
                  </a:txBody>
                  <a:tcPr anchor="ctr">
                    <a:cell3D prstMaterial="dkEdge">
                      <a:bevel prst="slope"/>
                      <a:lightRig rig="flood" dir="t"/>
                    </a:cell3D>
                  </a:tcPr>
                </a:tc>
                <a:extLst>
                  <a:ext uri="{0D108BD9-81ED-4DB2-BD59-A6C34878D82A}">
                    <a16:rowId xmlns:a16="http://schemas.microsoft.com/office/drawing/2014/main" val="2765664183"/>
                  </a:ext>
                </a:extLst>
              </a:tr>
              <a:tr h="970738">
                <a:tc>
                  <a:txBody>
                    <a:bodyPr/>
                    <a:lstStyle/>
                    <a:p>
                      <a:pPr algn="ctr"/>
                      <a:r>
                        <a:rPr lang="en-US" sz="3300" dirty="0"/>
                        <a:t>Earn</a:t>
                      </a:r>
                    </a:p>
                  </a:txBody>
                  <a:tcPr anchor="ctr">
                    <a:cell3D prstMaterial="dkEdge">
                      <a:bevel prst="slope"/>
                      <a:lightRig rig="flood" dir="t"/>
                    </a:cell3D>
                  </a:tcPr>
                </a:tc>
                <a:tc>
                  <a:txBody>
                    <a:bodyPr/>
                    <a:lstStyle/>
                    <a:p>
                      <a:pPr algn="ctr"/>
                      <a:r>
                        <a:rPr lang="en-US" sz="3300" dirty="0"/>
                        <a:t>0.0280</a:t>
                      </a:r>
                    </a:p>
                  </a:txBody>
                  <a:tcPr anchor="ctr">
                    <a:cell3D prstMaterial="dkEdge">
                      <a:bevel prst="slope"/>
                      <a:lightRig rig="flood" dir="t"/>
                    </a:cell3D>
                  </a:tcPr>
                </a:tc>
                <a:tc>
                  <a:txBody>
                    <a:bodyPr/>
                    <a:lstStyle/>
                    <a:p>
                      <a:pPr algn="ctr"/>
                      <a:r>
                        <a:rPr lang="en-US" sz="3300" dirty="0"/>
                        <a:t>5.9086</a:t>
                      </a:r>
                    </a:p>
                  </a:txBody>
                  <a:tcPr anchor="ctr">
                    <a:cell3D prstMaterial="dkEdge">
                      <a:bevel prst="slope"/>
                      <a:lightRig rig="flood" dir="t"/>
                    </a:cell3D>
                  </a:tcPr>
                </a:tc>
                <a:tc>
                  <a:txBody>
                    <a:bodyPr/>
                    <a:lstStyle/>
                    <a:p>
                      <a:pPr algn="ctr"/>
                      <a:r>
                        <a:rPr lang="en-US" sz="3300" dirty="0"/>
                        <a:t>17.0536</a:t>
                      </a:r>
                    </a:p>
                  </a:txBody>
                  <a:tcPr anchor="ctr">
                    <a:cell3D prstMaterial="dkEdge">
                      <a:bevel prst="slope"/>
                      <a:lightRig rig="flood" dir="t"/>
                    </a:cell3D>
                  </a:tcPr>
                </a:tc>
                <a:extLst>
                  <a:ext uri="{0D108BD9-81ED-4DB2-BD59-A6C34878D82A}">
                    <a16:rowId xmlns:a16="http://schemas.microsoft.com/office/drawing/2014/main" val="2255122320"/>
                  </a:ext>
                </a:extLst>
              </a:tr>
              <a:tr h="1415660">
                <a:tc>
                  <a:txBody>
                    <a:bodyPr/>
                    <a:lstStyle/>
                    <a:p>
                      <a:pPr algn="ctr"/>
                      <a:r>
                        <a:rPr lang="en-US" sz="3300" dirty="0"/>
                        <a:t>DE</a:t>
                      </a:r>
                    </a:p>
                  </a:txBody>
                  <a:tcPr anchor="ctr">
                    <a:cell3D prstMaterial="dkEdge">
                      <a:bevel prst="slope"/>
                      <a:lightRig rig="flood" dir="t"/>
                    </a:cell3D>
                  </a:tcPr>
                </a:tc>
                <a:tc>
                  <a:txBody>
                    <a:bodyPr/>
                    <a:lstStyle/>
                    <a:p>
                      <a:pPr algn="ctr"/>
                      <a:r>
                        <a:rPr lang="en-US" sz="3300" dirty="0"/>
                        <a:t>-0.2745</a:t>
                      </a:r>
                    </a:p>
                  </a:txBody>
                  <a:tcPr anchor="ctr">
                    <a:cell3D prstMaterial="dkEdge">
                      <a:bevel prst="slope"/>
                      <a:lightRig rig="flood" dir="t"/>
                    </a:cell3D>
                  </a:tcPr>
                </a:tc>
                <a:tc>
                  <a:txBody>
                    <a:bodyPr/>
                    <a:lstStyle/>
                    <a:p>
                      <a:pPr algn="ctr"/>
                      <a:r>
                        <a:rPr lang="en-US" sz="3300" dirty="0"/>
                        <a:t>2.5859</a:t>
                      </a:r>
                    </a:p>
                  </a:txBody>
                  <a:tcPr anchor="ctr">
                    <a:cell3D prstMaterial="dkEdge">
                      <a:bevel prst="slope"/>
                      <a:lightRig rig="flood" dir="t"/>
                    </a:cell3D>
                  </a:tcPr>
                </a:tc>
                <a:tc>
                  <a:txBody>
                    <a:bodyPr/>
                    <a:lstStyle/>
                    <a:p>
                      <a:pPr algn="ctr"/>
                      <a:r>
                        <a:rPr lang="en-US" sz="3300" dirty="0"/>
                        <a:t>1.7084</a:t>
                      </a:r>
                    </a:p>
                  </a:txBody>
                  <a:tcPr anchor="ctr">
                    <a:cell3D prstMaterial="dkEdge">
                      <a:bevel prst="slope"/>
                      <a:lightRig rig="flood" dir="t"/>
                    </a:cell3D>
                  </a:tcPr>
                </a:tc>
                <a:extLst>
                  <a:ext uri="{0D108BD9-81ED-4DB2-BD59-A6C34878D82A}">
                    <a16:rowId xmlns:a16="http://schemas.microsoft.com/office/drawing/2014/main" val="1697968591"/>
                  </a:ext>
                </a:extLst>
              </a:tr>
              <a:tr h="922189">
                <a:tc>
                  <a:txBody>
                    <a:bodyPr/>
                    <a:lstStyle/>
                    <a:p>
                      <a:pPr algn="ctr"/>
                      <a:r>
                        <a:rPr lang="en-US" sz="3300" dirty="0"/>
                        <a:t>MC</a:t>
                      </a:r>
                    </a:p>
                  </a:txBody>
                  <a:tcPr anchor="ctr">
                    <a:cell3D prstMaterial="dkEdge">
                      <a:bevel prst="slope"/>
                      <a:lightRig rig="flood" dir="t"/>
                    </a:cell3D>
                  </a:tcPr>
                </a:tc>
                <a:tc>
                  <a:txBody>
                    <a:bodyPr/>
                    <a:lstStyle/>
                    <a:p>
                      <a:pPr algn="ctr"/>
                      <a:r>
                        <a:rPr lang="en-US" sz="3300" dirty="0"/>
                        <a:t>0.0051</a:t>
                      </a:r>
                    </a:p>
                  </a:txBody>
                  <a:tcPr anchor="ctr">
                    <a:cell3D prstMaterial="dkEdge">
                      <a:bevel prst="slope"/>
                      <a:lightRig rig="flood" dir="t"/>
                    </a:cell3D>
                  </a:tcPr>
                </a:tc>
                <a:tc>
                  <a:txBody>
                    <a:bodyPr/>
                    <a:lstStyle/>
                    <a:p>
                      <a:pPr algn="ctr"/>
                      <a:r>
                        <a:rPr lang="en-US" sz="3300" dirty="0"/>
                        <a:t>280.0408</a:t>
                      </a:r>
                    </a:p>
                  </a:txBody>
                  <a:tcPr anchor="ctr">
                    <a:cell3D prstMaterial="dkEdge">
                      <a:bevel prst="slope"/>
                      <a:lightRig rig="flood" dir="t"/>
                    </a:cell3D>
                  </a:tcPr>
                </a:tc>
                <a:tc>
                  <a:txBody>
                    <a:bodyPr/>
                    <a:lstStyle/>
                    <a:p>
                      <a:pPr algn="ctr"/>
                      <a:r>
                        <a:rPr lang="en-US" sz="3300" dirty="0"/>
                        <a:t>550.4118 </a:t>
                      </a:r>
                    </a:p>
                  </a:txBody>
                  <a:tcPr anchor="ctr">
                    <a:cell3D prstMaterial="dkEdge">
                      <a:bevel prst="slope"/>
                      <a:lightRig rig="flood" dir="t"/>
                    </a:cell3D>
                  </a:tcPr>
                </a:tc>
                <a:extLst>
                  <a:ext uri="{0D108BD9-81ED-4DB2-BD59-A6C34878D82A}">
                    <a16:rowId xmlns:a16="http://schemas.microsoft.com/office/drawing/2014/main" val="3440067553"/>
                  </a:ext>
                </a:extLst>
              </a:tr>
              <a:tr h="970738">
                <a:tc>
                  <a:txBody>
                    <a:bodyPr/>
                    <a:lstStyle/>
                    <a:p>
                      <a:pPr algn="ctr"/>
                      <a:r>
                        <a:rPr lang="en-US" sz="3300" dirty="0"/>
                        <a:t>CR</a:t>
                      </a:r>
                    </a:p>
                  </a:txBody>
                  <a:tcPr anchor="ctr">
                    <a:cell3D prstMaterial="dkEdge">
                      <a:bevel prst="slope"/>
                      <a:lightRig rig="flood" dir="t"/>
                    </a:cell3D>
                  </a:tcPr>
                </a:tc>
                <a:tc>
                  <a:txBody>
                    <a:bodyPr/>
                    <a:lstStyle/>
                    <a:p>
                      <a:pPr algn="ctr"/>
                      <a:r>
                        <a:rPr lang="en-US" sz="3300" dirty="0"/>
                        <a:t>0.8640</a:t>
                      </a:r>
                    </a:p>
                  </a:txBody>
                  <a:tcPr anchor="ctr">
                    <a:cell3D prstMaterial="dkEdge">
                      <a:bevel prst="slope"/>
                      <a:lightRig rig="flood" dir="t"/>
                    </a:cell3D>
                  </a:tcPr>
                </a:tc>
                <a:tc>
                  <a:txBody>
                    <a:bodyPr/>
                    <a:lstStyle/>
                    <a:p>
                      <a:pPr algn="ctr"/>
                      <a:r>
                        <a:rPr lang="en-US" sz="3300" dirty="0"/>
                        <a:t>1.0632</a:t>
                      </a:r>
                    </a:p>
                  </a:txBody>
                  <a:tcPr anchor="ctr">
                    <a:cell3D prstMaterial="dkEdge">
                      <a:bevel prst="slope"/>
                      <a:lightRig rig="flood" dir="t"/>
                    </a:cell3D>
                  </a:tcPr>
                </a:tc>
                <a:tc>
                  <a:txBody>
                    <a:bodyPr/>
                    <a:lstStyle/>
                    <a:p>
                      <a:pPr algn="ctr"/>
                      <a:r>
                        <a:rPr lang="en-US" sz="3300" dirty="0"/>
                        <a:t>1.9241</a:t>
                      </a:r>
                    </a:p>
                  </a:txBody>
                  <a:tcPr anchor="ctr">
                    <a:cell3D prstMaterial="dkEdge">
                      <a:bevel prst="slope"/>
                      <a:lightRig rig="flood" dir="t"/>
                    </a:cell3D>
                  </a:tcPr>
                </a:tc>
                <a:extLst>
                  <a:ext uri="{0D108BD9-81ED-4DB2-BD59-A6C34878D82A}">
                    <a16:rowId xmlns:a16="http://schemas.microsoft.com/office/drawing/2014/main" val="801295410"/>
                  </a:ext>
                </a:extLst>
              </a:tr>
            </a:tbl>
          </a:graphicData>
        </a:graphic>
      </p:graphicFrame>
      <p:sp>
        <p:nvSpPr>
          <p:cNvPr id="13" name="TextBox 12">
            <a:extLst>
              <a:ext uri="{FF2B5EF4-FFF2-40B4-BE49-F238E27FC236}">
                <a16:creationId xmlns:a16="http://schemas.microsoft.com/office/drawing/2014/main" id="{FD30F79B-09BB-B6CC-C919-204E36DE3464}"/>
              </a:ext>
            </a:extLst>
          </p:cNvPr>
          <p:cNvSpPr txBox="1"/>
          <p:nvPr/>
        </p:nvSpPr>
        <p:spPr>
          <a:xfrm>
            <a:off x="11075699" y="27515783"/>
            <a:ext cx="6229422" cy="477054"/>
          </a:xfrm>
          <a:prstGeom prst="rect">
            <a:avLst/>
          </a:prstGeom>
          <a:noFill/>
        </p:spPr>
        <p:txBody>
          <a:bodyPr wrap="square" rtlCol="0">
            <a:spAutoFit/>
          </a:bodyPr>
          <a:lstStyle/>
          <a:p>
            <a:r>
              <a:rPr lang="en-US" sz="2500" i="1" dirty="0"/>
              <a:t>Figure 4: LDA information without PC</a:t>
            </a:r>
          </a:p>
        </p:txBody>
      </p:sp>
      <p:sp>
        <p:nvSpPr>
          <p:cNvPr id="14" name="TextBox 13">
            <a:extLst>
              <a:ext uri="{FF2B5EF4-FFF2-40B4-BE49-F238E27FC236}">
                <a16:creationId xmlns:a16="http://schemas.microsoft.com/office/drawing/2014/main" id="{8ABBA792-E099-C341-72AA-AF69C7EFC2D8}"/>
              </a:ext>
            </a:extLst>
          </p:cNvPr>
          <p:cNvSpPr txBox="1"/>
          <p:nvPr/>
        </p:nvSpPr>
        <p:spPr>
          <a:xfrm>
            <a:off x="19035991" y="20551202"/>
            <a:ext cx="6495578"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With Principal Components:</a:t>
            </a:r>
            <a:endParaRPr lang="en-US" sz="40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41C53ED-20E5-C8A4-4230-04533FB6D5D1}"/>
              </a:ext>
            </a:extLst>
          </p:cNvPr>
          <p:cNvPicPr>
            <a:picLocks noChangeAspect="1"/>
          </p:cNvPicPr>
          <p:nvPr/>
        </p:nvPicPr>
        <p:blipFill>
          <a:blip r:embed="rId7"/>
          <a:stretch>
            <a:fillRect/>
          </a:stretch>
        </p:blipFill>
        <p:spPr>
          <a:xfrm>
            <a:off x="13711760" y="28200837"/>
            <a:ext cx="8719020" cy="7238709"/>
          </a:xfrm>
          <a:prstGeom prst="rect">
            <a:avLst/>
          </a:prstGeom>
        </p:spPr>
      </p:pic>
      <p:sp>
        <p:nvSpPr>
          <p:cNvPr id="17" name="TextBox 16">
            <a:extLst>
              <a:ext uri="{FF2B5EF4-FFF2-40B4-BE49-F238E27FC236}">
                <a16:creationId xmlns:a16="http://schemas.microsoft.com/office/drawing/2014/main" id="{ED602FC6-FDCD-9055-7C27-EBA538C3BB07}"/>
              </a:ext>
            </a:extLst>
          </p:cNvPr>
          <p:cNvSpPr txBox="1"/>
          <p:nvPr/>
        </p:nvSpPr>
        <p:spPr>
          <a:xfrm>
            <a:off x="14281265" y="35462404"/>
            <a:ext cx="8338368" cy="477054"/>
          </a:xfrm>
          <a:prstGeom prst="rect">
            <a:avLst/>
          </a:prstGeom>
          <a:noFill/>
        </p:spPr>
        <p:txBody>
          <a:bodyPr wrap="square" rtlCol="0">
            <a:spAutoFit/>
          </a:bodyPr>
          <a:lstStyle/>
          <a:p>
            <a:r>
              <a:rPr lang="en-US" sz="2500" i="1" dirty="0"/>
              <a:t>Figure 6: LDA Scatter Plot (Similar results for both)</a:t>
            </a:r>
          </a:p>
        </p:txBody>
      </p:sp>
      <p:graphicFrame>
        <p:nvGraphicFramePr>
          <p:cNvPr id="18" name="Table 24">
            <a:extLst>
              <a:ext uri="{FF2B5EF4-FFF2-40B4-BE49-F238E27FC236}">
                <a16:creationId xmlns:a16="http://schemas.microsoft.com/office/drawing/2014/main" id="{300AC701-73A6-0AEF-3061-1F691CD19EC8}"/>
              </a:ext>
            </a:extLst>
          </p:cNvPr>
          <p:cNvGraphicFramePr>
            <a:graphicFrameLocks noGrp="1"/>
          </p:cNvGraphicFramePr>
          <p:nvPr/>
        </p:nvGraphicFramePr>
        <p:xfrm>
          <a:off x="18745792" y="21532783"/>
          <a:ext cx="7434672" cy="5951740"/>
        </p:xfrm>
        <a:graphic>
          <a:graphicData uri="http://schemas.openxmlformats.org/drawingml/2006/table">
            <a:tbl>
              <a:tblPr firstRow="1" bandRow="1">
                <a:tableStyleId>{B301B821-A1FF-4177-AEE7-76D212191A09}</a:tableStyleId>
              </a:tblPr>
              <a:tblGrid>
                <a:gridCol w="1858668">
                  <a:extLst>
                    <a:ext uri="{9D8B030D-6E8A-4147-A177-3AD203B41FA5}">
                      <a16:colId xmlns:a16="http://schemas.microsoft.com/office/drawing/2014/main" val="2135383683"/>
                    </a:ext>
                  </a:extLst>
                </a:gridCol>
                <a:gridCol w="1858668">
                  <a:extLst>
                    <a:ext uri="{9D8B030D-6E8A-4147-A177-3AD203B41FA5}">
                      <a16:colId xmlns:a16="http://schemas.microsoft.com/office/drawing/2014/main" val="603149442"/>
                    </a:ext>
                  </a:extLst>
                </a:gridCol>
                <a:gridCol w="1858668">
                  <a:extLst>
                    <a:ext uri="{9D8B030D-6E8A-4147-A177-3AD203B41FA5}">
                      <a16:colId xmlns:a16="http://schemas.microsoft.com/office/drawing/2014/main" val="2569947000"/>
                    </a:ext>
                  </a:extLst>
                </a:gridCol>
                <a:gridCol w="1858668">
                  <a:extLst>
                    <a:ext uri="{9D8B030D-6E8A-4147-A177-3AD203B41FA5}">
                      <a16:colId xmlns:a16="http://schemas.microsoft.com/office/drawing/2014/main" val="2650944722"/>
                    </a:ext>
                  </a:extLst>
                </a:gridCol>
              </a:tblGrid>
              <a:tr h="767444">
                <a:tc>
                  <a:txBody>
                    <a:bodyPr/>
                    <a:lstStyle/>
                    <a:p>
                      <a:pPr algn="ctr"/>
                      <a:r>
                        <a:rPr lang="en-US" sz="3000" dirty="0"/>
                        <a:t>Predictor</a:t>
                      </a:r>
                    </a:p>
                  </a:txBody>
                  <a:tcPr anchor="ctr">
                    <a:cell3D prstMaterial="dkEdge">
                      <a:bevel prst="slope"/>
                      <a:lightRig rig="flood" dir="t"/>
                    </a:cell3D>
                  </a:tcPr>
                </a:tc>
                <a:tc>
                  <a:txBody>
                    <a:bodyPr/>
                    <a:lstStyle/>
                    <a:p>
                      <a:pPr algn="ctr"/>
                      <a:r>
                        <a:rPr lang="en-US" sz="3000" dirty="0"/>
                        <a:t>Estimate</a:t>
                      </a:r>
                    </a:p>
                  </a:txBody>
                  <a:tcPr anchor="ctr">
                    <a:cell3D prstMaterial="dkEdge">
                      <a:bevel prst="slope"/>
                      <a:lightRig rig="flood" dir="t"/>
                    </a:cell3D>
                  </a:tcPr>
                </a:tc>
                <a:tc>
                  <a:txBody>
                    <a:bodyPr/>
                    <a:lstStyle/>
                    <a:p>
                      <a:pPr algn="ctr"/>
                      <a:r>
                        <a:rPr lang="en-US" sz="3000" dirty="0"/>
                        <a:t>Mean 0</a:t>
                      </a:r>
                    </a:p>
                  </a:txBody>
                  <a:tcPr anchor="ctr">
                    <a:cell3D prstMaterial="dkEdge">
                      <a:bevel prst="slope"/>
                      <a:lightRig rig="flood" dir="t"/>
                    </a:cell3D>
                  </a:tcPr>
                </a:tc>
                <a:tc>
                  <a:txBody>
                    <a:bodyPr/>
                    <a:lstStyle/>
                    <a:p>
                      <a:pPr algn="ctr"/>
                      <a:r>
                        <a:rPr lang="en-US" sz="3000" dirty="0"/>
                        <a:t>Mean 1</a:t>
                      </a:r>
                    </a:p>
                  </a:txBody>
                  <a:tcPr anchor="ctr">
                    <a:cell3D prstMaterial="dkEdge">
                      <a:bevel prst="slope"/>
                      <a:lightRig rig="flood" dir="t"/>
                    </a:cell3D>
                  </a:tcPr>
                </a:tc>
                <a:extLst>
                  <a:ext uri="{0D108BD9-81ED-4DB2-BD59-A6C34878D82A}">
                    <a16:rowId xmlns:a16="http://schemas.microsoft.com/office/drawing/2014/main" val="540899059"/>
                  </a:ext>
                </a:extLst>
              </a:tr>
              <a:tr h="1296074">
                <a:tc>
                  <a:txBody>
                    <a:bodyPr/>
                    <a:lstStyle/>
                    <a:p>
                      <a:pPr algn="ctr"/>
                      <a:r>
                        <a:rPr lang="en-US" sz="3000" b="1" dirty="0"/>
                        <a:t>PC1</a:t>
                      </a:r>
                    </a:p>
                  </a:txBody>
                  <a:tcPr anchor="ctr">
                    <a:cell3D prstMaterial="dkEdge">
                      <a:bevel prst="slope"/>
                      <a:lightRig rig="flood" dir="t"/>
                    </a:cell3D>
                  </a:tcPr>
                </a:tc>
                <a:tc>
                  <a:txBody>
                    <a:bodyPr/>
                    <a:lstStyle/>
                    <a:p>
                      <a:pPr algn="ctr"/>
                      <a:r>
                        <a:rPr lang="en-US" sz="3000" dirty="0"/>
                        <a:t>-1.3052</a:t>
                      </a:r>
                    </a:p>
                  </a:txBody>
                  <a:tcPr anchor="ctr">
                    <a:cell3D prstMaterial="dkEdge">
                      <a:bevel prst="slope"/>
                      <a:lightRig rig="flood" dir="t"/>
                    </a:cell3D>
                  </a:tcPr>
                </a:tc>
                <a:tc>
                  <a:txBody>
                    <a:bodyPr/>
                    <a:lstStyle/>
                    <a:p>
                      <a:pPr algn="ctr"/>
                      <a:r>
                        <a:rPr lang="en-US" sz="3000" dirty="0"/>
                        <a:t>1.2617</a:t>
                      </a:r>
                    </a:p>
                  </a:txBody>
                  <a:tcPr anchor="ctr">
                    <a:cell3D prstMaterial="dkEdge">
                      <a:bevel prst="slope"/>
                      <a:lightRig rig="flood" dir="t"/>
                    </a:cell3D>
                  </a:tcPr>
                </a:tc>
                <a:tc>
                  <a:txBody>
                    <a:bodyPr/>
                    <a:lstStyle/>
                    <a:p>
                      <a:pPr algn="ctr"/>
                      <a:r>
                        <a:rPr lang="en-US" sz="3000" dirty="0"/>
                        <a:t>-1.2123</a:t>
                      </a:r>
                    </a:p>
                  </a:txBody>
                  <a:tcPr anchor="ctr">
                    <a:cell3D prstMaterial="dkEdge">
                      <a:bevel prst="slope"/>
                      <a:lightRig rig="flood" dir="t"/>
                    </a:cell3D>
                  </a:tcPr>
                </a:tc>
                <a:extLst>
                  <a:ext uri="{0D108BD9-81ED-4DB2-BD59-A6C34878D82A}">
                    <a16:rowId xmlns:a16="http://schemas.microsoft.com/office/drawing/2014/main" val="3926496579"/>
                  </a:ext>
                </a:extLst>
              </a:tr>
              <a:tr h="1296074">
                <a:tc>
                  <a:txBody>
                    <a:bodyPr/>
                    <a:lstStyle/>
                    <a:p>
                      <a:pPr algn="ctr"/>
                      <a:r>
                        <a:rPr lang="en-US" sz="3000" b="1" dirty="0"/>
                        <a:t>PC2</a:t>
                      </a:r>
                    </a:p>
                  </a:txBody>
                  <a:tcPr anchor="ctr">
                    <a:cell3D prstMaterial="dkEdge">
                      <a:bevel prst="slope"/>
                      <a:lightRig rig="flood" dir="t"/>
                    </a:cell3D>
                  </a:tcPr>
                </a:tc>
                <a:tc>
                  <a:txBody>
                    <a:bodyPr/>
                    <a:lstStyle/>
                    <a:p>
                      <a:pPr algn="ctr"/>
                      <a:r>
                        <a:rPr lang="en-US" sz="3000" dirty="0"/>
                        <a:t>-0.1479</a:t>
                      </a:r>
                    </a:p>
                  </a:txBody>
                  <a:tcPr anchor="ctr">
                    <a:cell3D prstMaterial="dkEdge">
                      <a:bevel prst="slope"/>
                      <a:lightRig rig="flood" dir="t"/>
                    </a:cell3D>
                  </a:tcPr>
                </a:tc>
                <a:tc>
                  <a:txBody>
                    <a:bodyPr/>
                    <a:lstStyle/>
                    <a:p>
                      <a:pPr algn="ctr"/>
                      <a:r>
                        <a:rPr lang="en-US" sz="3000" dirty="0"/>
                        <a:t>0.0621</a:t>
                      </a:r>
                    </a:p>
                  </a:txBody>
                  <a:tcPr anchor="ctr">
                    <a:cell3D prstMaterial="dkEdge">
                      <a:bevel prst="slope"/>
                      <a:lightRig rig="flood" dir="t"/>
                    </a:cell3D>
                  </a:tcPr>
                </a:tc>
                <a:tc>
                  <a:txBody>
                    <a:bodyPr/>
                    <a:lstStyle/>
                    <a:p>
                      <a:pPr algn="ctr"/>
                      <a:r>
                        <a:rPr lang="en-US" sz="3000" dirty="0"/>
                        <a:t>-0.0597</a:t>
                      </a:r>
                    </a:p>
                  </a:txBody>
                  <a:tcPr anchor="ctr">
                    <a:cell3D prstMaterial="dkEdge">
                      <a:bevel prst="slope"/>
                      <a:lightRig rig="flood" dir="t"/>
                    </a:cell3D>
                  </a:tcPr>
                </a:tc>
                <a:extLst>
                  <a:ext uri="{0D108BD9-81ED-4DB2-BD59-A6C34878D82A}">
                    <a16:rowId xmlns:a16="http://schemas.microsoft.com/office/drawing/2014/main" val="3241724156"/>
                  </a:ext>
                </a:extLst>
              </a:tr>
              <a:tr h="1296074">
                <a:tc>
                  <a:txBody>
                    <a:bodyPr/>
                    <a:lstStyle/>
                    <a:p>
                      <a:pPr algn="ctr"/>
                      <a:r>
                        <a:rPr lang="en-US" sz="3000" b="1" dirty="0"/>
                        <a:t>PC3</a:t>
                      </a:r>
                    </a:p>
                  </a:txBody>
                  <a:tcPr anchor="ctr">
                    <a:cell3D prstMaterial="dkEdge">
                      <a:bevel prst="slope"/>
                      <a:lightRig rig="flood" dir="t"/>
                    </a:cell3D>
                  </a:tcPr>
                </a:tc>
                <a:tc>
                  <a:txBody>
                    <a:bodyPr/>
                    <a:lstStyle/>
                    <a:p>
                      <a:pPr algn="ctr"/>
                      <a:r>
                        <a:rPr lang="en-US" sz="3000" dirty="0"/>
                        <a:t>-0.2240</a:t>
                      </a:r>
                    </a:p>
                  </a:txBody>
                  <a:tcPr anchor="ctr">
                    <a:cell3D prstMaterial="dkEdge">
                      <a:bevel prst="slope"/>
                      <a:lightRig rig="flood" dir="t"/>
                    </a:cell3D>
                  </a:tcPr>
                </a:tc>
                <a:tc>
                  <a:txBody>
                    <a:bodyPr/>
                    <a:lstStyle/>
                    <a:p>
                      <a:pPr algn="ctr"/>
                      <a:r>
                        <a:rPr lang="en-US" sz="3000" dirty="0"/>
                        <a:t>0.0753</a:t>
                      </a:r>
                    </a:p>
                  </a:txBody>
                  <a:tcPr anchor="ctr">
                    <a:cell3D prstMaterial="dkEdge">
                      <a:bevel prst="slope"/>
                      <a:lightRig rig="flood" dir="t"/>
                    </a:cell3D>
                  </a:tcPr>
                </a:tc>
                <a:tc>
                  <a:txBody>
                    <a:bodyPr/>
                    <a:lstStyle/>
                    <a:p>
                      <a:pPr algn="ctr"/>
                      <a:r>
                        <a:rPr lang="en-US" sz="3000" dirty="0"/>
                        <a:t>-0.0724</a:t>
                      </a:r>
                    </a:p>
                  </a:txBody>
                  <a:tcPr anchor="ctr">
                    <a:cell3D prstMaterial="dkEdge">
                      <a:bevel prst="slope"/>
                      <a:lightRig rig="flood" dir="t"/>
                    </a:cell3D>
                  </a:tcPr>
                </a:tc>
                <a:extLst>
                  <a:ext uri="{0D108BD9-81ED-4DB2-BD59-A6C34878D82A}">
                    <a16:rowId xmlns:a16="http://schemas.microsoft.com/office/drawing/2014/main" val="3403415585"/>
                  </a:ext>
                </a:extLst>
              </a:tr>
              <a:tr h="1296074">
                <a:tc>
                  <a:txBody>
                    <a:bodyPr/>
                    <a:lstStyle/>
                    <a:p>
                      <a:pPr algn="ctr"/>
                      <a:r>
                        <a:rPr lang="en-US" sz="3000" b="1" dirty="0"/>
                        <a:t>PC4</a:t>
                      </a:r>
                    </a:p>
                  </a:txBody>
                  <a:tcPr anchor="ctr">
                    <a:cell3D prstMaterial="dkEdge">
                      <a:bevel prst="slope"/>
                      <a:lightRig rig="flood" dir="t"/>
                    </a:cell3D>
                  </a:tcPr>
                </a:tc>
                <a:tc>
                  <a:txBody>
                    <a:bodyPr/>
                    <a:lstStyle/>
                    <a:p>
                      <a:pPr algn="ctr"/>
                      <a:r>
                        <a:rPr lang="en-US" sz="3000" dirty="0"/>
                        <a:t> 0.0084</a:t>
                      </a:r>
                    </a:p>
                  </a:txBody>
                  <a:tcPr anchor="ctr">
                    <a:cell3D prstMaterial="dkEdge">
                      <a:bevel prst="slope"/>
                      <a:lightRig rig="flood" dir="t"/>
                    </a:cell3D>
                  </a:tcPr>
                </a:tc>
                <a:tc>
                  <a:txBody>
                    <a:bodyPr/>
                    <a:lstStyle/>
                    <a:p>
                      <a:pPr algn="ctr"/>
                      <a:r>
                        <a:rPr lang="en-US" sz="3000" dirty="0"/>
                        <a:t>-0.0724</a:t>
                      </a:r>
                    </a:p>
                  </a:txBody>
                  <a:tcPr anchor="ctr">
                    <a:cell3D prstMaterial="dkEdge">
                      <a:bevel prst="slope"/>
                      <a:lightRig rig="flood" dir="t"/>
                    </a:cell3D>
                  </a:tcPr>
                </a:tc>
                <a:tc>
                  <a:txBody>
                    <a:bodyPr/>
                    <a:lstStyle/>
                    <a:p>
                      <a:pPr algn="ctr"/>
                      <a:r>
                        <a:rPr lang="en-US" sz="3000" dirty="0"/>
                        <a:t>0.0024</a:t>
                      </a:r>
                    </a:p>
                  </a:txBody>
                  <a:tcPr anchor="ctr">
                    <a:cell3D prstMaterial="dkEdge">
                      <a:bevel prst="slope"/>
                      <a:lightRig rig="flood" dir="t"/>
                    </a:cell3D>
                  </a:tcPr>
                </a:tc>
                <a:extLst>
                  <a:ext uri="{0D108BD9-81ED-4DB2-BD59-A6C34878D82A}">
                    <a16:rowId xmlns:a16="http://schemas.microsoft.com/office/drawing/2014/main" val="1415241889"/>
                  </a:ext>
                </a:extLst>
              </a:tr>
            </a:tbl>
          </a:graphicData>
        </a:graphic>
      </p:graphicFrame>
      <p:sp>
        <p:nvSpPr>
          <p:cNvPr id="25" name="TextBox 24">
            <a:extLst>
              <a:ext uri="{FF2B5EF4-FFF2-40B4-BE49-F238E27FC236}">
                <a16:creationId xmlns:a16="http://schemas.microsoft.com/office/drawing/2014/main" id="{E9A7A724-E5C2-87F9-0F93-FAB9AF613073}"/>
              </a:ext>
            </a:extLst>
          </p:cNvPr>
          <p:cNvSpPr txBox="1"/>
          <p:nvPr/>
        </p:nvSpPr>
        <p:spPr>
          <a:xfrm>
            <a:off x="19858230" y="27538641"/>
            <a:ext cx="5522806" cy="477054"/>
          </a:xfrm>
          <a:prstGeom prst="rect">
            <a:avLst/>
          </a:prstGeom>
          <a:noFill/>
        </p:spPr>
        <p:txBody>
          <a:bodyPr wrap="square" rtlCol="0">
            <a:spAutoFit/>
          </a:bodyPr>
          <a:lstStyle/>
          <a:p>
            <a:r>
              <a:rPr lang="en-US" sz="2500" i="1" dirty="0"/>
              <a:t>Figure 5: LDA information with PC</a:t>
            </a:r>
          </a:p>
        </p:txBody>
      </p:sp>
      <p:graphicFrame>
        <p:nvGraphicFramePr>
          <p:cNvPr id="27" name="Table 27">
            <a:extLst>
              <a:ext uri="{FF2B5EF4-FFF2-40B4-BE49-F238E27FC236}">
                <a16:creationId xmlns:a16="http://schemas.microsoft.com/office/drawing/2014/main" id="{41D83AFD-4D2D-E853-4CF0-4B82BD9ECCA9}"/>
              </a:ext>
            </a:extLst>
          </p:cNvPr>
          <p:cNvGraphicFramePr>
            <a:graphicFrameLocks noGrp="1"/>
          </p:cNvGraphicFramePr>
          <p:nvPr/>
        </p:nvGraphicFramePr>
        <p:xfrm>
          <a:off x="9405962" y="36248530"/>
          <a:ext cx="17793255" cy="2331720"/>
        </p:xfrm>
        <a:graphic>
          <a:graphicData uri="http://schemas.openxmlformats.org/drawingml/2006/table">
            <a:tbl>
              <a:tblPr firstRow="1" bandRow="1">
                <a:tableStyleId>{E929F9F4-4A8F-4326-A1B4-22849713DDAB}</a:tableStyleId>
              </a:tblPr>
              <a:tblGrid>
                <a:gridCol w="5561532">
                  <a:extLst>
                    <a:ext uri="{9D8B030D-6E8A-4147-A177-3AD203B41FA5}">
                      <a16:colId xmlns:a16="http://schemas.microsoft.com/office/drawing/2014/main" val="699808227"/>
                    </a:ext>
                  </a:extLst>
                </a:gridCol>
                <a:gridCol w="5525805">
                  <a:extLst>
                    <a:ext uri="{9D8B030D-6E8A-4147-A177-3AD203B41FA5}">
                      <a16:colId xmlns:a16="http://schemas.microsoft.com/office/drawing/2014/main" val="2336214591"/>
                    </a:ext>
                  </a:extLst>
                </a:gridCol>
                <a:gridCol w="6705918">
                  <a:extLst>
                    <a:ext uri="{9D8B030D-6E8A-4147-A177-3AD203B41FA5}">
                      <a16:colId xmlns:a16="http://schemas.microsoft.com/office/drawing/2014/main" val="4249512008"/>
                    </a:ext>
                  </a:extLst>
                </a:gridCol>
              </a:tblGrid>
              <a:tr h="0">
                <a:tc>
                  <a:txBody>
                    <a:bodyPr/>
                    <a:lstStyle/>
                    <a:p>
                      <a:pPr algn="ctr"/>
                      <a:r>
                        <a:rPr lang="en-US" sz="4500" dirty="0"/>
                        <a:t>LDA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nvex"/>
                      <a:lightRig rig="flood" dir="t"/>
                    </a:cell3D>
                  </a:tcPr>
                </a:tc>
                <a:tc>
                  <a:txBody>
                    <a:bodyPr/>
                    <a:lstStyle/>
                    <a:p>
                      <a:pPr algn="ctr"/>
                      <a:r>
                        <a:rPr lang="en-US" sz="4500" dirty="0"/>
                        <a:t>Accuracy Rate</a:t>
                      </a:r>
                    </a:p>
                  </a:txBody>
                  <a:tcPr>
                    <a:lnL w="12700" cap="flat" cmpd="sng" algn="ctr">
                      <a:solidFill>
                        <a:schemeClr val="tx1"/>
                      </a:solidFill>
                      <a:prstDash val="solid"/>
                      <a:round/>
                      <a:headEnd type="none" w="med" len="med"/>
                      <a:tailEnd type="none" w="med" len="med"/>
                    </a:lnL>
                    <a:cell3D prstMaterial="dkEdge">
                      <a:bevel prst="convex"/>
                      <a:lightRig rig="flood" dir="t"/>
                    </a:cell3D>
                  </a:tcPr>
                </a:tc>
                <a:tc>
                  <a:txBody>
                    <a:bodyPr/>
                    <a:lstStyle/>
                    <a:p>
                      <a:pPr algn="ctr"/>
                      <a:r>
                        <a:rPr lang="en-US" sz="4500" dirty="0"/>
                        <a:t>Misclassification Rate</a:t>
                      </a:r>
                    </a:p>
                  </a:txBody>
                  <a:tcPr>
                    <a:cell3D prstMaterial="dkEdge">
                      <a:bevel prst="convex"/>
                      <a:lightRig rig="flood" dir="t"/>
                    </a:cell3D>
                  </a:tcPr>
                </a:tc>
                <a:extLst>
                  <a:ext uri="{0D108BD9-81ED-4DB2-BD59-A6C34878D82A}">
                    <a16:rowId xmlns:a16="http://schemas.microsoft.com/office/drawing/2014/main" val="465361521"/>
                  </a:ext>
                </a:extLst>
              </a:tr>
              <a:tr h="590803">
                <a:tc>
                  <a:txBody>
                    <a:bodyPr/>
                    <a:lstStyle/>
                    <a:p>
                      <a:pPr algn="ctr"/>
                      <a:r>
                        <a:rPr lang="en-US" sz="4500" dirty="0"/>
                        <a:t>Without PC</a:t>
                      </a:r>
                    </a:p>
                  </a:txBody>
                  <a:tcPr>
                    <a:lnT w="12700" cap="flat" cmpd="sng" algn="ctr">
                      <a:solidFill>
                        <a:schemeClr val="tx1"/>
                      </a:solidFill>
                      <a:prstDash val="solid"/>
                      <a:round/>
                      <a:headEnd type="none" w="med" len="med"/>
                      <a:tailEnd type="none" w="med" len="med"/>
                    </a:lnT>
                    <a:cell3D prstMaterial="dkEdge">
                      <a:bevel prst="convex"/>
                      <a:lightRig rig="flood" dir="t"/>
                    </a:cell3D>
                  </a:tcPr>
                </a:tc>
                <a:tc>
                  <a:txBody>
                    <a:bodyPr/>
                    <a:lstStyle/>
                    <a:p>
                      <a:pPr algn="ctr"/>
                      <a:r>
                        <a:rPr lang="en-US" sz="4500" dirty="0"/>
                        <a:t>97.3%</a:t>
                      </a:r>
                    </a:p>
                  </a:txBody>
                  <a:tcPr>
                    <a:cell3D prstMaterial="dkEdge">
                      <a:bevel prst="convex"/>
                      <a:lightRig rig="flood" dir="t"/>
                    </a:cell3D>
                  </a:tcPr>
                </a:tc>
                <a:tc>
                  <a:txBody>
                    <a:bodyPr/>
                    <a:lstStyle/>
                    <a:p>
                      <a:pPr algn="ctr"/>
                      <a:r>
                        <a:rPr lang="en-US" sz="4500" dirty="0"/>
                        <a:t>6.53%</a:t>
                      </a:r>
                    </a:p>
                  </a:txBody>
                  <a:tcPr>
                    <a:cell3D prstMaterial="dkEdge">
                      <a:bevel prst="convex"/>
                      <a:lightRig rig="flood" dir="t"/>
                    </a:cell3D>
                  </a:tcPr>
                </a:tc>
                <a:extLst>
                  <a:ext uri="{0D108BD9-81ED-4DB2-BD59-A6C34878D82A}">
                    <a16:rowId xmlns:a16="http://schemas.microsoft.com/office/drawing/2014/main" val="2047630679"/>
                  </a:ext>
                </a:extLst>
              </a:tr>
              <a:tr h="590803">
                <a:tc>
                  <a:txBody>
                    <a:bodyPr/>
                    <a:lstStyle/>
                    <a:p>
                      <a:pPr algn="ctr"/>
                      <a:r>
                        <a:rPr lang="en-US" sz="4500" dirty="0"/>
                        <a:t>With PC</a:t>
                      </a:r>
                    </a:p>
                  </a:txBody>
                  <a:tcPr>
                    <a:cell3D prstMaterial="dkEdge">
                      <a:bevel prst="convex"/>
                      <a:lightRig rig="flood" dir="t"/>
                    </a:cell3D>
                  </a:tcPr>
                </a:tc>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lang="en-US" sz="4500" dirty="0"/>
                        <a:t>97.3%</a:t>
                      </a:r>
                    </a:p>
                  </a:txBody>
                  <a:tcPr>
                    <a:cell3D prstMaterial="dkEdge">
                      <a:bevel prst="convex"/>
                      <a:lightRig rig="flood" dir="t"/>
                    </a:cell3D>
                  </a:tcPr>
                </a:tc>
                <a:tc>
                  <a:txBody>
                    <a:bodyPr/>
                    <a:lstStyle/>
                    <a:p>
                      <a:pPr algn="ctr"/>
                      <a:r>
                        <a:rPr lang="en-US" sz="4500" dirty="0"/>
                        <a:t>6.57%</a:t>
                      </a:r>
                    </a:p>
                  </a:txBody>
                  <a:tcPr>
                    <a:cell3D prstMaterial="dkEdge">
                      <a:bevel prst="convex"/>
                      <a:lightRig rig="flood" dir="t"/>
                    </a:cell3D>
                  </a:tcPr>
                </a:tc>
                <a:extLst>
                  <a:ext uri="{0D108BD9-81ED-4DB2-BD59-A6C34878D82A}">
                    <a16:rowId xmlns:a16="http://schemas.microsoft.com/office/drawing/2014/main" val="2014936646"/>
                  </a:ext>
                </a:extLst>
              </a:tr>
            </a:tbl>
          </a:graphicData>
        </a:graphic>
      </p:graphicFrame>
      <p:sp>
        <p:nvSpPr>
          <p:cNvPr id="28" name="TextBox 27">
            <a:extLst>
              <a:ext uri="{FF2B5EF4-FFF2-40B4-BE49-F238E27FC236}">
                <a16:creationId xmlns:a16="http://schemas.microsoft.com/office/drawing/2014/main" id="{E350D617-BA9C-3319-6D46-ACA3CA60646B}"/>
              </a:ext>
            </a:extLst>
          </p:cNvPr>
          <p:cNvSpPr txBox="1"/>
          <p:nvPr/>
        </p:nvSpPr>
        <p:spPr>
          <a:xfrm>
            <a:off x="21732868" y="38732944"/>
            <a:ext cx="5420866" cy="477054"/>
          </a:xfrm>
          <a:prstGeom prst="rect">
            <a:avLst/>
          </a:prstGeom>
          <a:noFill/>
        </p:spPr>
        <p:txBody>
          <a:bodyPr wrap="square" rtlCol="0">
            <a:spAutoFit/>
          </a:bodyPr>
          <a:lstStyle/>
          <a:p>
            <a:r>
              <a:rPr lang="en-US" sz="2500" i="1" dirty="0"/>
              <a:t>Figure 7: Testing of Model Results</a:t>
            </a:r>
          </a:p>
        </p:txBody>
      </p:sp>
      <p:sp>
        <p:nvSpPr>
          <p:cNvPr id="31" name="TextBox 30">
            <a:extLst>
              <a:ext uri="{FF2B5EF4-FFF2-40B4-BE49-F238E27FC236}">
                <a16:creationId xmlns:a16="http://schemas.microsoft.com/office/drawing/2014/main" id="{166107BB-968B-C444-5E65-87DD9F9B3505}"/>
              </a:ext>
            </a:extLst>
          </p:cNvPr>
          <p:cNvSpPr txBox="1"/>
          <p:nvPr/>
        </p:nvSpPr>
        <p:spPr>
          <a:xfrm>
            <a:off x="9338323" y="38858177"/>
            <a:ext cx="17822752" cy="2092881"/>
          </a:xfrm>
          <a:prstGeom prst="rect">
            <a:avLst/>
          </a:prstGeom>
          <a:noFill/>
        </p:spPr>
        <p:txBody>
          <a:bodyPr wrap="square" rtlCol="0">
            <a:spAutoFit/>
          </a:bodyPr>
          <a:lstStyle/>
          <a:p>
            <a:pPr algn="ctr"/>
            <a:r>
              <a:rPr lang="en-US" sz="7000" b="1" dirty="0">
                <a:solidFill>
                  <a:schemeClr val="accent6">
                    <a:lumMod val="60000"/>
                    <a:lumOff val="40000"/>
                  </a:schemeClr>
                </a:solidFill>
                <a:latin typeface="Times New Roman" panose="02020603050405020304" pitchFamily="18" charset="0"/>
                <a:cs typeface="Times New Roman" panose="02020603050405020304" pitchFamily="18" charset="0"/>
              </a:rPr>
              <a:t>Decision</a:t>
            </a:r>
          </a:p>
          <a:p>
            <a:pPr marL="457200" indent="-457200" algn="just">
              <a:buFont typeface="Wingdings" pitchFamily="2" charset="2"/>
              <a:buChar char="Ø"/>
            </a:pPr>
            <a:r>
              <a:rPr lang="en-US" sz="3000" dirty="0">
                <a:latin typeface="Times New Roman" panose="02020603050405020304" pitchFamily="18" charset="0"/>
                <a:cs typeface="Times New Roman" panose="02020603050405020304" pitchFamily="18" charset="0"/>
              </a:rPr>
              <a:t>Based on Figure 7, since the model with the principal components gives us almost the same accuracy as the full model, we would choose that one as the best model to classify dividend stocks. </a:t>
            </a:r>
          </a:p>
        </p:txBody>
      </p:sp>
      <p:sp>
        <p:nvSpPr>
          <p:cNvPr id="42" name="TextBox 41">
            <a:extLst>
              <a:ext uri="{FF2B5EF4-FFF2-40B4-BE49-F238E27FC236}">
                <a16:creationId xmlns:a16="http://schemas.microsoft.com/office/drawing/2014/main" id="{CEB8BD19-7F41-587A-25EF-1CF8B4DF1359}"/>
              </a:ext>
            </a:extLst>
          </p:cNvPr>
          <p:cNvSpPr txBox="1"/>
          <p:nvPr/>
        </p:nvSpPr>
        <p:spPr>
          <a:xfrm>
            <a:off x="27304086" y="4899203"/>
            <a:ext cx="11020210" cy="9710351"/>
          </a:xfrm>
          <a:prstGeom prst="rect">
            <a:avLst/>
          </a:prstGeom>
          <a:noFill/>
        </p:spPr>
        <p:txBody>
          <a:bodyPr wrap="square" rtlCol="0">
            <a:spAutoFit/>
          </a:bodyPr>
          <a:lstStyle/>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We can see that doing PCA has made the model simpler </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We still get the same testing results when we try LDA on all the features. </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Unfortunately, we could only reduce it by 1 dimension</a:t>
            </a:r>
          </a:p>
          <a:p>
            <a:pPr marL="571500" indent="-5715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r>
              <a:rPr lang="en-US" sz="5500" b="1" dirty="0">
                <a:solidFill>
                  <a:schemeClr val="accent6">
                    <a:lumMod val="60000"/>
                    <a:lumOff val="40000"/>
                  </a:schemeClr>
                </a:solidFill>
                <a:latin typeface="Times New Roman" panose="02020603050405020304" pitchFamily="18" charset="0"/>
                <a:cs typeface="Times New Roman" panose="02020603050405020304" pitchFamily="18" charset="0"/>
              </a:rPr>
              <a:t>Real Life Data Classification Test</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We can test our data with a real-life stock: Jumia Technologies</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Jumia is a publicly traded stock and does not issue dividend</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Jumia: Fcfps = -1.84 ; Earn = 11.87; DE = 0.0629 ; MC= 474.42 &amp; CR = 2.62. </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Unfortunately, when we try to classify this stock, we get a misclassification</a:t>
            </a:r>
          </a:p>
          <a:p>
            <a:pPr marL="571500" indent="-571500">
              <a:buFont typeface="Wingdings" pitchFamily="2" charset="2"/>
              <a:buChar char="Ø"/>
            </a:pPr>
            <a:r>
              <a:rPr lang="en-US" sz="3500" dirty="0">
                <a:latin typeface="Times New Roman" panose="02020603050405020304" pitchFamily="18" charset="0"/>
                <a:cs typeface="Times New Roman" panose="02020603050405020304" pitchFamily="18" charset="0"/>
              </a:rPr>
              <a:t>Clearly shows that data may be too old. Inflation and other factors may affect the accuracy of the model. </a:t>
            </a:r>
          </a:p>
          <a:p>
            <a:pPr marL="571500" indent="-571500">
              <a:buFont typeface="Wingdings" pitchFamily="2" charset="2"/>
              <a:buChar char="Ø"/>
            </a:pPr>
            <a:endParaRPr lang="en-US" sz="4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E1B8DA03-1363-47C7-6406-E8570D164D79}"/>
              </a:ext>
            </a:extLst>
          </p:cNvPr>
          <p:cNvSpPr txBox="1"/>
          <p:nvPr/>
        </p:nvSpPr>
        <p:spPr>
          <a:xfrm>
            <a:off x="27368254" y="16246025"/>
            <a:ext cx="11104900" cy="3323987"/>
          </a:xfrm>
          <a:prstGeom prst="rect">
            <a:avLst/>
          </a:prstGeom>
          <a:noFill/>
        </p:spPr>
        <p:txBody>
          <a:bodyPr wrap="square" rtlCol="0">
            <a:spAutoFit/>
          </a:bodyPr>
          <a:lstStyle/>
          <a:p>
            <a:pPr marL="285750" indent="-285750">
              <a:buFont typeface="Wingdings" pitchFamily="2" charset="2"/>
              <a:buChar char="Ø"/>
            </a:pPr>
            <a:r>
              <a:rPr lang="en-US" sz="3500" dirty="0">
                <a:latin typeface="Times New Roman" panose="02020603050405020304" pitchFamily="18" charset="0"/>
                <a:cs typeface="Times New Roman" panose="02020603050405020304" pitchFamily="18" charset="0"/>
              </a:rPr>
              <a:t>By using PCA and LDA, we were able to get a simpler and accurate model, based on the given data presented. </a:t>
            </a:r>
          </a:p>
          <a:p>
            <a:pPr marL="285750" indent="-285750">
              <a:buFont typeface="Wingdings" pitchFamily="2" charset="2"/>
              <a:buChar char="Ø"/>
            </a:pPr>
            <a:endParaRPr lang="en-US" sz="35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3500" dirty="0">
                <a:latin typeface="Times New Roman" panose="02020603050405020304" pitchFamily="18" charset="0"/>
                <a:cs typeface="Times New Roman" panose="02020603050405020304" pitchFamily="18" charset="0"/>
              </a:rPr>
              <a:t>In the future, it is best to use the most recent data, in order to better classify current stocks that pay or don’t pay dividend.</a:t>
            </a:r>
          </a:p>
        </p:txBody>
      </p:sp>
      <p:sp>
        <p:nvSpPr>
          <p:cNvPr id="41" name="TextBox 40">
            <a:extLst>
              <a:ext uri="{FF2B5EF4-FFF2-40B4-BE49-F238E27FC236}">
                <a16:creationId xmlns:a16="http://schemas.microsoft.com/office/drawing/2014/main" id="{0B12A8A4-AD23-9066-DFFE-37FFF29EF4F7}"/>
              </a:ext>
            </a:extLst>
          </p:cNvPr>
          <p:cNvSpPr txBox="1"/>
          <p:nvPr/>
        </p:nvSpPr>
        <p:spPr>
          <a:xfrm>
            <a:off x="27376283" y="34419343"/>
            <a:ext cx="10948013" cy="6740307"/>
          </a:xfrm>
          <a:prstGeom prst="rect">
            <a:avLst/>
          </a:prstGeom>
          <a:noFill/>
        </p:spPr>
        <p:txBody>
          <a:bodyPr wrap="square" rtlCol="0">
            <a:spAutoFit/>
          </a:bodyPr>
          <a:lstStyle/>
          <a:p>
            <a:pPr marL="285750" indent="-285750">
              <a:buFont typeface="Wingdings" pitchFamily="2" charset="2"/>
              <a:buChar char="Ø"/>
            </a:pPr>
            <a:r>
              <a:rPr lang="en-CA" b="0" i="0" u="none" strike="noStrike" dirty="0">
                <a:effectLst/>
              </a:rPr>
              <a:t>Wikimedia Foundation. (2022, December 5). </a:t>
            </a:r>
            <a:r>
              <a:rPr lang="en-CA" b="0" i="1" u="none" strike="noStrike" dirty="0">
                <a:effectLst/>
              </a:rPr>
              <a:t>Linear discriminant analysis</a:t>
            </a:r>
            <a:r>
              <a:rPr lang="en-CA" b="0" i="0" u="none" strike="noStrike" dirty="0">
                <a:effectLst/>
              </a:rPr>
              <a:t>. Wikipedia. Retrieved December 5, 2022, from https://</a:t>
            </a:r>
            <a:r>
              <a:rPr lang="en-CA" b="0" i="0" u="none" strike="noStrike" dirty="0" err="1">
                <a:effectLst/>
              </a:rPr>
              <a:t>en.wikipedia.org</a:t>
            </a:r>
            <a:r>
              <a:rPr lang="en-CA" b="0" i="0" u="none" strike="noStrike" dirty="0">
                <a:effectLst/>
              </a:rPr>
              <a:t>/wiki/</a:t>
            </a:r>
            <a:r>
              <a:rPr lang="en-CA" b="0" i="0" u="none" strike="noStrike" dirty="0" err="1">
                <a:effectLst/>
              </a:rPr>
              <a:t>Linear_discriminant_analysis</a:t>
            </a:r>
            <a:r>
              <a:rPr lang="en-CA" b="0" i="0" u="none" strike="noStrike" dirty="0">
                <a:effectLst/>
              </a:rPr>
              <a:t> </a:t>
            </a:r>
          </a:p>
          <a:p>
            <a:pPr marL="285750" indent="-285750">
              <a:buFont typeface="Wingdings" pitchFamily="2" charset="2"/>
              <a:buChar char="Ø"/>
            </a:pPr>
            <a:endParaRPr lang="en-CA" b="0" i="0" u="none" strike="noStrike" dirty="0">
              <a:effectLst/>
            </a:endParaRPr>
          </a:p>
          <a:p>
            <a:pPr marL="285750" indent="-285750">
              <a:buFont typeface="Wingdings" pitchFamily="2" charset="2"/>
              <a:buChar char="Ø"/>
            </a:pPr>
            <a:r>
              <a:rPr lang="en-CA" b="0" i="0" u="none" strike="noStrike" dirty="0">
                <a:effectLst/>
              </a:rPr>
              <a:t>Dash, S. K. (2022, August 5). </a:t>
            </a:r>
            <a:r>
              <a:rPr lang="en-CA" b="0" i="1" u="none" strike="noStrike" dirty="0">
                <a:effectLst/>
              </a:rPr>
              <a:t>Linear discriminant analysis: What is linear discriminant analysis</a:t>
            </a:r>
            <a:r>
              <a:rPr lang="en-CA" b="0" i="0" u="none" strike="noStrike" dirty="0">
                <a:effectLst/>
              </a:rPr>
              <a:t>. Analytics Vidhya. Retrieved December 5, 2022, from https://</a:t>
            </a:r>
            <a:r>
              <a:rPr lang="en-CA" b="0" i="0" u="none" strike="noStrike" dirty="0" err="1">
                <a:effectLst/>
              </a:rPr>
              <a:t>www.analyticsvidhya.com</a:t>
            </a:r>
            <a:r>
              <a:rPr lang="en-CA" b="0" i="0" u="none" strike="noStrike" dirty="0">
                <a:effectLst/>
              </a:rPr>
              <a:t>/blog/2021/08/a-brief-introduction-to-linear-discriminant-analysis/ </a:t>
            </a:r>
          </a:p>
          <a:p>
            <a:pPr marL="285750" indent="-285750">
              <a:buFont typeface="Wingdings" pitchFamily="2" charset="2"/>
              <a:buChar char="Ø"/>
            </a:pPr>
            <a:endParaRPr lang="en-CA" b="0" i="0" u="none" strike="noStrike" dirty="0">
              <a:effectLst/>
            </a:endParaRPr>
          </a:p>
          <a:p>
            <a:pPr marL="285750" indent="-285750">
              <a:buFont typeface="Wingdings" pitchFamily="2" charset="2"/>
              <a:buChar char="Ø"/>
            </a:pPr>
            <a:r>
              <a:rPr lang="en-CA" b="0" i="1" u="none" strike="noStrike" dirty="0" err="1">
                <a:effectLst/>
              </a:rPr>
              <a:t>Neuralnet</a:t>
            </a:r>
            <a:r>
              <a:rPr lang="en-CA" b="0" i="1" u="none" strike="noStrike" dirty="0">
                <a:effectLst/>
              </a:rPr>
              <a:t>: Train and Test Neural Networks using R</a:t>
            </a:r>
            <a:r>
              <a:rPr lang="en-CA" b="0" i="0" u="none" strike="noStrike" dirty="0">
                <a:effectLst/>
              </a:rPr>
              <a:t>. </a:t>
            </a:r>
            <a:r>
              <a:rPr lang="en-CA" b="0" i="0" u="none" strike="noStrike" dirty="0" err="1">
                <a:effectLst/>
              </a:rPr>
              <a:t>DataScience</a:t>
            </a:r>
            <a:r>
              <a:rPr lang="en-CA" b="0" i="0" u="none" strike="noStrike" dirty="0">
                <a:effectLst/>
              </a:rPr>
              <a:t>+. (n.d.). Retrieved December 5, 2022, from https://</a:t>
            </a:r>
            <a:r>
              <a:rPr lang="en-CA" b="0" i="0" u="none" strike="noStrike" dirty="0" err="1">
                <a:effectLst/>
              </a:rPr>
              <a:t>datascienceplus.com</a:t>
            </a:r>
            <a:r>
              <a:rPr lang="en-CA" b="0" i="0" u="none" strike="noStrike" dirty="0">
                <a:effectLst/>
              </a:rPr>
              <a:t>/</a:t>
            </a:r>
            <a:r>
              <a:rPr lang="en-CA" b="0" i="0" u="none" strike="noStrike" dirty="0" err="1">
                <a:effectLst/>
              </a:rPr>
              <a:t>neuralnet</a:t>
            </a:r>
            <a:r>
              <a:rPr lang="en-CA" b="0" i="0" u="none" strike="noStrike" dirty="0">
                <a:effectLst/>
              </a:rPr>
              <a:t>-train-and-test-neural-networks-using-r/ </a:t>
            </a:r>
          </a:p>
          <a:p>
            <a:pPr marL="285750" indent="-285750">
              <a:buFont typeface="Wingdings" pitchFamily="2" charset="2"/>
              <a:buChar char="Ø"/>
            </a:pPr>
            <a:endParaRPr lang="en-CA" b="0" i="0" u="none" strike="noStrike" dirty="0">
              <a:effectLst/>
            </a:endParaRPr>
          </a:p>
          <a:p>
            <a:pPr marL="285750" indent="-285750">
              <a:buFont typeface="Wingdings" pitchFamily="2" charset="2"/>
              <a:buChar char="Ø"/>
            </a:pPr>
            <a:r>
              <a:rPr lang="en-CA" b="0" i="0" u="none" strike="noStrike" dirty="0">
                <a:effectLst/>
              </a:rPr>
              <a:t>Zach. (2020, October 30). </a:t>
            </a:r>
            <a:r>
              <a:rPr lang="en-CA" b="0" i="1" u="none" strike="noStrike" dirty="0">
                <a:effectLst/>
              </a:rPr>
              <a:t>Linear discriminant analysis in R (step-by-step)</a:t>
            </a:r>
            <a:r>
              <a:rPr lang="en-CA" b="0" i="0" u="none" strike="noStrike" dirty="0">
                <a:effectLst/>
              </a:rPr>
              <a:t>. </a:t>
            </a:r>
            <a:r>
              <a:rPr lang="en-CA" b="0" i="0" u="none" strike="noStrike" dirty="0" err="1">
                <a:effectLst/>
              </a:rPr>
              <a:t>Statology</a:t>
            </a:r>
            <a:r>
              <a:rPr lang="en-CA" b="0" i="0" u="none" strike="noStrike" dirty="0">
                <a:effectLst/>
              </a:rPr>
              <a:t>. Retrieved December 5, 2022, from https://</a:t>
            </a:r>
            <a:r>
              <a:rPr lang="en-CA" b="0" i="0" u="none" strike="noStrike" dirty="0" err="1">
                <a:effectLst/>
              </a:rPr>
              <a:t>www.statology.org</a:t>
            </a:r>
            <a:r>
              <a:rPr lang="en-CA" b="0" i="0" u="none" strike="noStrike" dirty="0">
                <a:effectLst/>
              </a:rPr>
              <a:t>/linear-discriminant-analysis-in-r/ </a:t>
            </a:r>
          </a:p>
          <a:p>
            <a:pPr marL="285750" indent="-285750">
              <a:buFont typeface="Wingdings" pitchFamily="2" charset="2"/>
              <a:buChar char="Ø"/>
            </a:pPr>
            <a:endParaRPr lang="en-CA" b="0" i="0" u="none" strike="noStrike" dirty="0">
              <a:effectLst/>
            </a:endParaRPr>
          </a:p>
          <a:p>
            <a:pPr marL="285750" indent="-285750">
              <a:buFont typeface="Wingdings" pitchFamily="2" charset="2"/>
              <a:buChar char="Ø"/>
            </a:pPr>
            <a:r>
              <a:rPr lang="en-CA" b="0" i="1" u="none" strike="noStrike" dirty="0">
                <a:effectLst/>
              </a:rPr>
              <a:t>What is the difference between PCA and </a:t>
            </a:r>
            <a:r>
              <a:rPr lang="en-CA" b="0" i="1" u="none" strike="noStrike" dirty="0" err="1">
                <a:effectLst/>
              </a:rPr>
              <a:t>Lda</a:t>
            </a:r>
            <a:r>
              <a:rPr lang="en-CA" b="0" i="1" u="none" strike="noStrike" dirty="0">
                <a:effectLst/>
              </a:rPr>
              <a:t>?</a:t>
            </a:r>
            <a:r>
              <a:rPr lang="en-CA" b="0" i="0" u="none" strike="noStrike" dirty="0">
                <a:effectLst/>
              </a:rPr>
              <a:t> 365 Data Science. (2022, July 15). Retrieved December 5, 2022, from https://365datascience.com/tutorials/python-tutorials/</a:t>
            </a:r>
            <a:r>
              <a:rPr lang="en-CA" b="0" i="0" u="none" strike="noStrike" dirty="0" err="1">
                <a:effectLst/>
              </a:rPr>
              <a:t>lda</a:t>
            </a:r>
            <a:r>
              <a:rPr lang="en-CA" b="0" i="0" u="none" strike="noStrike" dirty="0">
                <a:effectLst/>
              </a:rPr>
              <a:t>-vs-</a:t>
            </a:r>
            <a:r>
              <a:rPr lang="en-CA" b="0" i="0" u="none" strike="noStrike" dirty="0" err="1">
                <a:effectLst/>
              </a:rPr>
              <a:t>pca</a:t>
            </a:r>
            <a:r>
              <a:rPr lang="en-CA" b="0" i="0" u="none" strike="noStrike" dirty="0">
                <a:effectLst/>
              </a:rPr>
              <a:t>/ </a:t>
            </a:r>
          </a:p>
          <a:p>
            <a:pPr marL="285750" indent="-285750">
              <a:buFont typeface="Wingdings" pitchFamily="2" charset="2"/>
              <a:buChar char="Ø"/>
            </a:pPr>
            <a:endParaRPr lang="en-CA" b="0" i="0" u="none" strike="noStrike" dirty="0">
              <a:effectLst/>
            </a:endParaRPr>
          </a:p>
          <a:p>
            <a:pPr marL="285750" indent="-285750">
              <a:buFont typeface="Wingdings" pitchFamily="2" charset="2"/>
              <a:buChar char="Ø"/>
            </a:pPr>
            <a:r>
              <a:rPr lang="en-CA" b="0" i="0" u="none" strike="noStrike" dirty="0">
                <a:effectLst/>
              </a:rPr>
              <a:t>Wikimedia Foundation. (2022, November 10). </a:t>
            </a:r>
            <a:r>
              <a:rPr lang="en-CA" b="0" i="1" u="none" strike="noStrike" dirty="0">
                <a:effectLst/>
              </a:rPr>
              <a:t>Principal component analysis</a:t>
            </a:r>
            <a:r>
              <a:rPr lang="en-CA" b="0" i="0" u="none" strike="noStrike" dirty="0">
                <a:effectLst/>
              </a:rPr>
              <a:t>. Wikipedia. Retrieved December 5, 2022, from https://</a:t>
            </a:r>
            <a:r>
              <a:rPr lang="en-CA" b="0" i="0" u="none" strike="noStrike" dirty="0" err="1">
                <a:effectLst/>
              </a:rPr>
              <a:t>en.wikipedia.org</a:t>
            </a:r>
            <a:r>
              <a:rPr lang="en-CA" b="0" i="0" u="none" strike="noStrike" dirty="0">
                <a:effectLst/>
              </a:rPr>
              <a:t>/wiki/</a:t>
            </a:r>
            <a:r>
              <a:rPr lang="en-CA" b="0" i="0" u="none" strike="noStrike" dirty="0" err="1">
                <a:effectLst/>
              </a:rPr>
              <a:t>Principal_component_analysis</a:t>
            </a:r>
            <a:r>
              <a:rPr lang="en-CA" b="0" i="0" u="none" strike="noStrike" dirty="0">
                <a:effectLst/>
              </a:rPr>
              <a:t> </a:t>
            </a:r>
          </a:p>
          <a:p>
            <a:pPr marL="285750" indent="-285750">
              <a:buFont typeface="Wingdings" pitchFamily="2" charset="2"/>
              <a:buChar char="Ø"/>
            </a:pPr>
            <a:endParaRPr lang="en-CA" dirty="0"/>
          </a:p>
          <a:p>
            <a:pPr marL="285750" indent="-285750">
              <a:buFont typeface="Wingdings" pitchFamily="2" charset="2"/>
              <a:buChar char="Ø"/>
            </a:pPr>
            <a:r>
              <a:rPr lang="en-CA" b="0" i="0" u="none" strike="noStrike" dirty="0">
                <a:effectLst/>
              </a:rPr>
              <a:t>Team, T. A. I. (2022, January 26). </a:t>
            </a:r>
            <a:r>
              <a:rPr lang="en-CA" b="0" i="1" u="none" strike="noStrike" dirty="0">
                <a:effectLst/>
              </a:rPr>
              <a:t>LDA vs. PCA</a:t>
            </a:r>
            <a:r>
              <a:rPr lang="en-CA" b="0" i="0" u="none" strike="noStrike" dirty="0">
                <a:effectLst/>
              </a:rPr>
              <a:t>. Towards AI. Retrieved December 5, 2022, from https://</a:t>
            </a:r>
            <a:r>
              <a:rPr lang="en-CA" b="0" i="0" u="none" strike="noStrike" dirty="0" err="1">
                <a:effectLst/>
              </a:rPr>
              <a:t>towardsai.net</a:t>
            </a:r>
            <a:r>
              <a:rPr lang="en-CA" b="0" i="0" u="none" strike="noStrike" dirty="0">
                <a:effectLst/>
              </a:rPr>
              <a:t>/p/data-science/</a:t>
            </a:r>
            <a:r>
              <a:rPr lang="en-CA" b="0" i="0" u="none" strike="noStrike" dirty="0" err="1">
                <a:effectLst/>
              </a:rPr>
              <a:t>lda</a:t>
            </a:r>
            <a:r>
              <a:rPr lang="en-CA" b="0" i="0" u="none" strike="noStrike" dirty="0">
                <a:effectLst/>
              </a:rPr>
              <a:t>-vs-</a:t>
            </a:r>
            <a:r>
              <a:rPr lang="en-CA" b="0" i="0" u="none" strike="noStrike" dirty="0" err="1">
                <a:effectLst/>
              </a:rPr>
              <a:t>pca</a:t>
            </a:r>
            <a:r>
              <a:rPr lang="en-CA" b="0" i="0" u="none" strike="noStrike" dirty="0">
                <a:effectLst/>
              </a:rPr>
              <a:t> </a:t>
            </a:r>
          </a:p>
          <a:p>
            <a:pPr marL="285750" indent="-285750">
              <a:buFont typeface="Wingdings" pitchFamily="2" charset="2"/>
              <a:buChar char="Ø"/>
            </a:pPr>
            <a:endParaRPr lang="en-CA" b="0" i="0" u="none" strike="noStrike" dirty="0">
              <a:effectLst/>
            </a:endParaRPr>
          </a:p>
        </p:txBody>
      </p:sp>
    </p:spTree>
    <p:extLst>
      <p:ext uri="{BB962C8B-B14F-4D97-AF65-F5344CB8AC3E}">
        <p14:creationId xmlns:p14="http://schemas.microsoft.com/office/powerpoint/2010/main" val="255988354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edge">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heel(1)">
                                      <p:cBhvr>
                                        <p:cTn id="12" dur="20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edge">
                                      <p:cBhvr>
                                        <p:cTn id="17" dur="2000"/>
                                        <p:tgtEl>
                                          <p:spTgt spid="4"/>
                                        </p:tgtEl>
                                      </p:cBhvr>
                                    </p:animEffect>
                                  </p:childTnLst>
                                </p:cTn>
                              </p:par>
                              <p:par>
                                <p:cTn id="18" presetID="2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edge">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edge">
                                      <p:cBhvr>
                                        <p:cTn id="25" dur="2000"/>
                                        <p:tgtEl>
                                          <p:spTgt spid="9"/>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edge">
                                      <p:cBhvr>
                                        <p:cTn id="28" dur="2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edge">
                                      <p:cBhvr>
                                        <p:cTn id="33"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1" grpId="0"/>
      <p:bldP spid="42" grpId="0"/>
      <p:bldP spid="44" grpId="0"/>
      <p:bldP spid="4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{1D68CCF4-394A-2149-919D-977AB7CF4C3A}tf10001062</Template>
  <TotalTime>790</TotalTime>
  <Words>3232</Words>
  <Application>Microsoft Macintosh PowerPoint</Application>
  <PresentationFormat>Custom</PresentationFormat>
  <Paragraphs>597</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Copperplate Gothic Bold</vt:lpstr>
      <vt:lpstr>Cambria Math</vt:lpstr>
      <vt:lpstr>Wingdings</vt:lpstr>
      <vt:lpstr>Century Gothic</vt:lpstr>
      <vt:lpstr>Arial</vt:lpstr>
      <vt:lpstr>Times New Roman</vt:lpstr>
      <vt:lpstr>Wingdings 3</vt:lpstr>
      <vt:lpstr>Ion</vt:lpstr>
      <vt:lpstr>Analysis of Dividend Stocks Using PCA and LDA Methods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Dividend Stocks Using PCA and LDA Methods</dc:title>
  <cp:lastModifiedBy>Ravish Kamath</cp:lastModifiedBy>
  <cp:revision>37</cp:revision>
  <dcterms:modified xsi:type="dcterms:W3CDTF">2022-12-05T22:54:13Z</dcterms:modified>
</cp:coreProperties>
</file>