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84" r:id="rId1"/>
  </p:sldMasterIdLst>
  <p:notesMasterIdLst>
    <p:notesMasterId r:id="rId9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43891200" cy="384048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mbria Math" panose="02040503050406030204" pitchFamily="18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22DB460-6557-9C45-91A2-D1DD8E1F7EBD}">
          <p14:sldIdLst>
            <p14:sldId id="259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1F2068-273E-4A72-8B6A-8DA3D240534C}">
  <a:tblStyle styleId="{F51F2068-273E-4A72-8B6A-8DA3D2405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/>
    <p:restoredTop sz="94710"/>
  </p:normalViewPr>
  <p:slideViewPr>
    <p:cSldViewPr snapToGrid="0">
      <p:cViewPr>
        <p:scale>
          <a:sx n="26" d="100"/>
          <a:sy n="26" d="100"/>
        </p:scale>
        <p:origin x="1104" y="30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3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24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27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75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30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1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7ceff2f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7ceff2f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90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50920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1071" y="10999895"/>
            <a:ext cx="27428294" cy="13560198"/>
          </a:xfrm>
        </p:spPr>
        <p:txBody>
          <a:bodyPr anchor="b">
            <a:normAutofit/>
          </a:bodyPr>
          <a:lstStyle>
            <a:lvl1pPr algn="r">
              <a:defRPr sz="211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1071" y="24560108"/>
            <a:ext cx="27428294" cy="7870615"/>
          </a:xfrm>
        </p:spPr>
        <p:txBody>
          <a:bodyPr anchor="t">
            <a:normAutofit/>
          </a:bodyPr>
          <a:lstStyle>
            <a:lvl1pPr marL="0" indent="0" algn="r">
              <a:buNone/>
              <a:defRPr sz="8640" cap="all">
                <a:solidFill>
                  <a:schemeClr val="tx1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411095" y="32875228"/>
            <a:ext cx="5818430" cy="2115820"/>
          </a:xfrm>
        </p:spPr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1073" y="32875228"/>
            <a:ext cx="18874258" cy="2115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595288" y="32875228"/>
            <a:ext cx="2004077" cy="211582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26504044"/>
            <a:ext cx="37307520" cy="3173733"/>
          </a:xfrm>
        </p:spPr>
        <p:txBody>
          <a:bodyPr anchor="b">
            <a:normAutofit/>
          </a:bodyPr>
          <a:lstStyle>
            <a:lvl1pPr algn="l">
              <a:defRPr sz="9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89125" y="5219827"/>
            <a:ext cx="32918400" cy="177238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68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29677777"/>
            <a:ext cx="37307520" cy="2764787"/>
          </a:xfrm>
        </p:spPr>
        <p:txBody>
          <a:bodyPr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26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7" y="3413774"/>
            <a:ext cx="37307515" cy="17495514"/>
          </a:xfrm>
        </p:spPr>
        <p:txBody>
          <a:bodyPr anchor="ctr">
            <a:normAutofit/>
          </a:bodyPr>
          <a:lstStyle>
            <a:lvl1pPr algn="l">
              <a:defRPr sz="153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72" y="24323040"/>
            <a:ext cx="37307515" cy="8107680"/>
          </a:xfrm>
        </p:spPr>
        <p:txBody>
          <a:bodyPr anchor="ctr">
            <a:normAutofit/>
          </a:bodyPr>
          <a:lstStyle>
            <a:lvl1pPr marL="0" indent="0" algn="l">
              <a:buNone/>
              <a:defRPr sz="9600">
                <a:solidFill>
                  <a:schemeClr val="tx1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24623" y="4021438"/>
            <a:ext cx="2195131" cy="327474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31843" y="15409357"/>
            <a:ext cx="2195131" cy="327474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54" y="3413774"/>
            <a:ext cx="34038226" cy="15361914"/>
          </a:xfrm>
        </p:spPr>
        <p:txBody>
          <a:bodyPr anchor="ctr">
            <a:normAutofit/>
          </a:bodyPr>
          <a:lstStyle>
            <a:lvl1pPr algn="l">
              <a:defRPr sz="153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745623" y="18775680"/>
            <a:ext cx="33005438" cy="21336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7680"/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8877" y="24323040"/>
            <a:ext cx="37307520" cy="8107680"/>
          </a:xfrm>
        </p:spPr>
        <p:txBody>
          <a:bodyPr anchor="ctr">
            <a:normAutofit/>
          </a:bodyPr>
          <a:lstStyle>
            <a:lvl1pPr marL="0" indent="0" algn="l">
              <a:buNone/>
              <a:defRPr sz="9600">
                <a:solidFill>
                  <a:schemeClr val="tx1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9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8433229"/>
            <a:ext cx="37307525" cy="8225280"/>
          </a:xfrm>
        </p:spPr>
        <p:txBody>
          <a:bodyPr anchor="b">
            <a:normAutofit/>
          </a:bodyPr>
          <a:lstStyle>
            <a:lvl1pPr algn="l">
              <a:defRPr sz="134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26658509"/>
            <a:ext cx="37307530" cy="4818240"/>
          </a:xfrm>
        </p:spPr>
        <p:txBody>
          <a:bodyPr anchor="t">
            <a:normAutofit/>
          </a:bodyPr>
          <a:lstStyle>
            <a:lvl1pPr marL="0" indent="0" algn="l">
              <a:buNone/>
              <a:defRPr sz="8640">
                <a:solidFill>
                  <a:schemeClr val="tx1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24623" y="4021438"/>
            <a:ext cx="2195131" cy="327474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131843" y="15409357"/>
            <a:ext cx="2195131" cy="3274746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54" y="3413774"/>
            <a:ext cx="34038226" cy="15361914"/>
          </a:xfrm>
        </p:spPr>
        <p:txBody>
          <a:bodyPr anchor="ctr">
            <a:normAutofit/>
          </a:bodyPr>
          <a:lstStyle>
            <a:lvl1pPr algn="l">
              <a:defRPr sz="153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62" y="21762720"/>
            <a:ext cx="37307525" cy="4978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26741120"/>
            <a:ext cx="37307525" cy="5689600"/>
          </a:xfrm>
        </p:spPr>
        <p:txBody>
          <a:bodyPr anchor="t">
            <a:normAutofit/>
          </a:bodyPr>
          <a:lstStyle>
            <a:lvl1pPr marL="0" indent="0" algn="l">
              <a:buNone/>
              <a:defRPr sz="7680">
                <a:solidFill>
                  <a:schemeClr val="tx1"/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9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14" y="3413774"/>
            <a:ext cx="37307525" cy="1536191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344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9314" y="19629120"/>
            <a:ext cx="37307525" cy="469392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9310" y="24323040"/>
            <a:ext cx="37307525" cy="8107680"/>
          </a:xfrm>
        </p:spPr>
        <p:txBody>
          <a:bodyPr anchor="t">
            <a:normAutofit/>
          </a:bodyPr>
          <a:lstStyle>
            <a:lvl1pPr marL="0" indent="0" algn="l">
              <a:buNone/>
              <a:defRPr sz="7680">
                <a:solidFill>
                  <a:schemeClr val="tx1"/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2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4560" y="3413769"/>
            <a:ext cx="37307520" cy="8155095"/>
          </a:xfrm>
        </p:spPr>
        <p:txBody>
          <a:bodyPr>
            <a:normAutofit/>
          </a:bodyPr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9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54297" y="3413763"/>
            <a:ext cx="8047781" cy="29016966"/>
          </a:xfrm>
        </p:spPr>
        <p:txBody>
          <a:bodyPr vert="eaVert">
            <a:normAutofit/>
          </a:bodyPr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3413760"/>
            <a:ext cx="28752883" cy="290169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3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2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0" y="18528054"/>
            <a:ext cx="37307520" cy="8225280"/>
          </a:xfrm>
        </p:spPr>
        <p:txBody>
          <a:bodyPr anchor="b">
            <a:normAutofit/>
          </a:bodyPr>
          <a:lstStyle>
            <a:lvl1pPr algn="l">
              <a:defRPr sz="153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26753334"/>
            <a:ext cx="37307520" cy="4818240"/>
          </a:xfrm>
        </p:spPr>
        <p:txBody>
          <a:bodyPr anchor="t">
            <a:normAutofit/>
          </a:bodyPr>
          <a:lstStyle>
            <a:lvl1pPr marL="0" indent="0" algn="l">
              <a:buNone/>
              <a:defRPr sz="8640" cap="all">
                <a:solidFill>
                  <a:schemeClr val="tx1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0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5" y="11995581"/>
            <a:ext cx="18302630" cy="204351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99455" y="11995584"/>
            <a:ext cx="18302630" cy="204351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6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8707" y="12422295"/>
            <a:ext cx="16994894" cy="3227067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6073126"/>
            <a:ext cx="18302630" cy="1635758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13376" y="12422295"/>
            <a:ext cx="16888704" cy="3227067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99450" y="16073126"/>
            <a:ext cx="18302630" cy="1635758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3413769"/>
            <a:ext cx="37307520" cy="8155095"/>
          </a:xfrm>
        </p:spPr>
        <p:txBody>
          <a:bodyPr>
            <a:normAutofit/>
          </a:bodyPr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4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0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246" y="8724061"/>
            <a:ext cx="13741968" cy="8060259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9494" y="3413766"/>
            <a:ext cx="22214280" cy="2901696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6246" y="16784323"/>
            <a:ext cx="13741968" cy="10336116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" y="0"/>
            <a:ext cx="43769280" cy="384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15" y="9719763"/>
            <a:ext cx="19666579" cy="7680960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40160" y="5120640"/>
            <a:ext cx="15361920" cy="256032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68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8215" y="17400723"/>
            <a:ext cx="19666579" cy="10241280"/>
          </a:xfrm>
        </p:spPr>
        <p:txBody>
          <a:bodyPr anchor="t">
            <a:normAutofit/>
          </a:bodyPr>
          <a:lstStyle>
            <a:lvl1pPr marL="0" indent="0"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5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3413769"/>
            <a:ext cx="37307520" cy="81550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1995584"/>
            <a:ext cx="37307520" cy="20435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313820" y="32875228"/>
            <a:ext cx="5818430" cy="211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2" y="32875228"/>
            <a:ext cx="28753493" cy="211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98008" y="32875228"/>
            <a:ext cx="2004077" cy="211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2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2194560" rtl="0" eaLnBrk="1" latinLnBrk="0" hangingPunct="1">
        <a:spcBef>
          <a:spcPct val="0"/>
        </a:spcBef>
        <a:buNone/>
        <a:defRPr sz="153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371600" indent="-137160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8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7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760720" indent="-137160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67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406640" indent="-82296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9601200" indent="-82296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ts val="0"/>
        </a:spcBef>
        <a:spcAft>
          <a:spcPts val="48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8504-FB37-507C-07AB-750D8EEE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869" y="14268592"/>
            <a:ext cx="37307520" cy="8155095"/>
          </a:xfrm>
        </p:spPr>
        <p:txBody>
          <a:bodyPr/>
          <a:lstStyle/>
          <a:p>
            <a:r>
              <a:rPr lang="en-US" sz="134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br>
              <a:rPr lang="en-US" sz="13400" b="1" dirty="0">
                <a:ln w="12700" cmpd="sng">
                  <a:solidFill>
                    <a:schemeClr val="accent4"/>
                  </a:solidFill>
                  <a:prstDash val="solid"/>
                </a:ln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014AA-A354-BE76-9B55-2C64DF8B4DBD}"/>
              </a:ext>
            </a:extLst>
          </p:cNvPr>
          <p:cNvSpPr txBox="1"/>
          <p:nvPr/>
        </p:nvSpPr>
        <p:spPr>
          <a:xfrm>
            <a:off x="10972800" y="20633174"/>
            <a:ext cx="2194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Presented By:</a:t>
            </a:r>
          </a:p>
          <a:p>
            <a:pPr algn="ctr"/>
            <a:r>
              <a:rPr lang="en-US" sz="70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7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8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2563940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31550" y="21282477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0917892" y="3232380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5" y="4941380"/>
            <a:ext cx="1397929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83846" y="8113433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-20803" y="9244636"/>
            <a:ext cx="14006638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AutoNum type="arabicParenR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blipFill>
                <a:blip r:embed="rId4"/>
                <a:stretch>
                  <a:fillRect l="-1127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508A3256-AD16-5ED3-911C-6F6BF38BC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95950"/>
              </p:ext>
            </p:extLst>
          </p:nvPr>
        </p:nvGraphicFramePr>
        <p:xfrm>
          <a:off x="14114486" y="5536039"/>
          <a:ext cx="16774621" cy="1388521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855412">
                  <a:extLst>
                    <a:ext uri="{9D8B030D-6E8A-4147-A177-3AD203B41FA5}">
                      <a16:colId xmlns:a16="http://schemas.microsoft.com/office/drawing/2014/main" val="627098196"/>
                    </a:ext>
                  </a:extLst>
                </a:gridCol>
                <a:gridCol w="2855412">
                  <a:extLst>
                    <a:ext uri="{9D8B030D-6E8A-4147-A177-3AD203B41FA5}">
                      <a16:colId xmlns:a16="http://schemas.microsoft.com/office/drawing/2014/main" val="2001600126"/>
                    </a:ext>
                  </a:extLst>
                </a:gridCol>
                <a:gridCol w="2855412">
                  <a:extLst>
                    <a:ext uri="{9D8B030D-6E8A-4147-A177-3AD203B41FA5}">
                      <a16:colId xmlns:a16="http://schemas.microsoft.com/office/drawing/2014/main" val="3475179369"/>
                    </a:ext>
                  </a:extLst>
                </a:gridCol>
                <a:gridCol w="2855412">
                  <a:extLst>
                    <a:ext uri="{9D8B030D-6E8A-4147-A177-3AD203B41FA5}">
                      <a16:colId xmlns:a16="http://schemas.microsoft.com/office/drawing/2014/main" val="2622073756"/>
                    </a:ext>
                  </a:extLst>
                </a:gridCol>
                <a:gridCol w="2497561">
                  <a:extLst>
                    <a:ext uri="{9D8B030D-6E8A-4147-A177-3AD203B41FA5}">
                      <a16:colId xmlns:a16="http://schemas.microsoft.com/office/drawing/2014/main" val="4112454910"/>
                    </a:ext>
                  </a:extLst>
                </a:gridCol>
                <a:gridCol w="2855412">
                  <a:extLst>
                    <a:ext uri="{9D8B030D-6E8A-4147-A177-3AD203B41FA5}">
                      <a16:colId xmlns:a16="http://schemas.microsoft.com/office/drawing/2014/main" val="2563819552"/>
                    </a:ext>
                  </a:extLst>
                </a:gridCol>
              </a:tblGrid>
              <a:tr h="197903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59407"/>
                  </a:ext>
                </a:extLst>
              </a:tr>
              <a:tr h="1995033">
                <a:tc>
                  <a:txBody>
                    <a:bodyPr/>
                    <a:lstStyle/>
                    <a:p>
                      <a:r>
                        <a:rPr lang="en-US" sz="2500" dirty="0"/>
                        <a:t>Fcfps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-0.1035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0.3894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29173"/>
                  </a:ext>
                </a:extLst>
              </a:tr>
              <a:tr h="1995033">
                <a:tc>
                  <a:txBody>
                    <a:bodyPr/>
                    <a:lstStyle/>
                    <a:p>
                      <a:r>
                        <a:rPr lang="en-US" sz="2500" dirty="0"/>
                        <a:t>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-0.9110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0.2843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0.1038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58180"/>
                  </a:ext>
                </a:extLst>
              </a:tr>
              <a:tr h="1979030">
                <a:tc>
                  <a:txBody>
                    <a:bodyPr/>
                    <a:lstStyle/>
                    <a:p>
                      <a:r>
                        <a:rPr lang="en-US" sz="2500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-0.3970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8787"/>
                  </a:ext>
                </a:extLst>
              </a:tr>
              <a:tr h="1979030">
                <a:tc>
                  <a:txBody>
                    <a:bodyPr/>
                    <a:lstStyle/>
                    <a:p>
                      <a:r>
                        <a:rPr lang="en-US" sz="2500" dirty="0"/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-0.5342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-0.8102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0131"/>
                  </a:ext>
                </a:extLst>
              </a:tr>
              <a:tr h="1979030">
                <a:tc>
                  <a:txBody>
                    <a:bodyPr/>
                    <a:lstStyle/>
                    <a:p>
                      <a:r>
                        <a:rPr lang="en-US" sz="2500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0.0930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0.5944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74982"/>
                  </a:ext>
                </a:extLst>
              </a:tr>
              <a:tr h="1979030">
                <a:tc>
                  <a:txBody>
                    <a:bodyPr/>
                    <a:lstStyle/>
                    <a:p>
                      <a:r>
                        <a:rPr lang="en-US" sz="2000" dirty="0"/>
                        <a:t>Cum.</a:t>
                      </a:r>
                    </a:p>
                    <a:p>
                      <a:r>
                        <a:rPr lang="en-US" sz="2000" dirty="0"/>
                        <a:t>proportion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0.6129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0.7615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0.8943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7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48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3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9" grpId="0"/>
      <p:bldP spid="40" grpId="0"/>
      <p:bldP spid="43" grpId="0"/>
      <p:bldP spid="45" grpId="0"/>
      <p:bldP spid="46" grpId="0"/>
      <p:bldP spid="48" grpId="0"/>
      <p:bldP spid="55" grpId="0"/>
      <p:bldP spid="56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2563940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31550" y="21239718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1012008" y="3232380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4" y="4941380"/>
            <a:ext cx="1247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150244" y="7637389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0" y="8923735"/>
            <a:ext cx="1400663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AutoNum type="arabicParenR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blipFill>
                <a:blip r:embed="rId4"/>
                <a:stretch>
                  <a:fillRect l="-1127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93" name="Picture 592">
            <a:extLst>
              <a:ext uri="{FF2B5EF4-FFF2-40B4-BE49-F238E27FC236}">
                <a16:creationId xmlns:a16="http://schemas.microsoft.com/office/drawing/2014/main" id="{10B88199-EF24-71D9-33E3-5268E424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7937" y="5551887"/>
            <a:ext cx="16631944" cy="141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0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5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2563940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89105" y="21087318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0917892" y="3176102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4" y="4941380"/>
            <a:ext cx="1247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150244" y="7637389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0" y="8923735"/>
            <a:ext cx="1400663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AutoNum type="arabicParenR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blipFill>
                <a:blip r:embed="rId4"/>
                <a:stretch>
                  <a:fillRect l="-1127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pic>
        <p:nvPicPr>
          <p:cNvPr id="577" name="Picture 576">
            <a:extLst>
              <a:ext uri="{FF2B5EF4-FFF2-40B4-BE49-F238E27FC236}">
                <a16:creationId xmlns:a16="http://schemas.microsoft.com/office/drawing/2014/main" id="{1796C922-704B-FC8E-A19F-EBBDF773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0786" y="6095039"/>
            <a:ext cx="16729149" cy="11065983"/>
          </a:xfrm>
          <a:prstGeom prst="rect">
            <a:avLst/>
          </a:prstGeom>
        </p:spPr>
      </p:pic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0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5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2563940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31550" y="21119682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0930404" y="3176102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4" y="4941380"/>
            <a:ext cx="1247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150244" y="7637389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0" y="8923735"/>
            <a:ext cx="1400663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AutoNum type="arabicParenR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blipFill>
                <a:blip r:embed="rId4"/>
                <a:stretch>
                  <a:fillRect l="-1127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508A3256-AD16-5ED3-911C-6F6BF38BC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54842"/>
              </p:ext>
            </p:extLst>
          </p:nvPr>
        </p:nvGraphicFramePr>
        <p:xfrm>
          <a:off x="14114487" y="5536040"/>
          <a:ext cx="8406821" cy="684862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31027">
                  <a:extLst>
                    <a:ext uri="{9D8B030D-6E8A-4147-A177-3AD203B41FA5}">
                      <a16:colId xmlns:a16="http://schemas.microsoft.com/office/drawing/2014/main" val="62709819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00160012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3475179369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622073756"/>
                    </a:ext>
                  </a:extLst>
                </a:gridCol>
                <a:gridCol w="1251686">
                  <a:extLst>
                    <a:ext uri="{9D8B030D-6E8A-4147-A177-3AD203B41FA5}">
                      <a16:colId xmlns:a16="http://schemas.microsoft.com/office/drawing/2014/main" val="4112454910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563819552"/>
                    </a:ext>
                  </a:extLst>
                </a:gridCol>
              </a:tblGrid>
              <a:tr h="97612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59407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Fcfps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-0.1035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0.3894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29173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-0.9110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0.2843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0.1038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58180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-0.3970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8787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-0.5342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-0.8102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0131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0.0930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0.5944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74982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000" dirty="0"/>
                        <a:t>Cum.</a:t>
                      </a:r>
                    </a:p>
                    <a:p>
                      <a:r>
                        <a:rPr lang="en-US" sz="2000" dirty="0"/>
                        <a:t>proportion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0.6129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0.7615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0.8943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7325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B1955433-C334-E943-8E34-EC40F6381EC9}"/>
              </a:ext>
            </a:extLst>
          </p:cNvPr>
          <p:cNvSpPr txBox="1"/>
          <p:nvPr/>
        </p:nvSpPr>
        <p:spPr>
          <a:xfrm>
            <a:off x="15961406" y="12384666"/>
            <a:ext cx="5050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Figure 1: Principal Components</a:t>
            </a:r>
          </a:p>
        </p:txBody>
      </p:sp>
      <p:pic>
        <p:nvPicPr>
          <p:cNvPr id="577" name="Picture 576">
            <a:extLst>
              <a:ext uri="{FF2B5EF4-FFF2-40B4-BE49-F238E27FC236}">
                <a16:creationId xmlns:a16="http://schemas.microsoft.com/office/drawing/2014/main" id="{1796C922-704B-FC8E-A19F-EBBDF773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8766" y="13096907"/>
            <a:ext cx="13938714" cy="9220168"/>
          </a:xfrm>
          <a:prstGeom prst="rect">
            <a:avLst/>
          </a:prstGeom>
        </p:spPr>
      </p:pic>
      <p:sp>
        <p:nvSpPr>
          <p:cNvPr id="579" name="TextBox 578">
            <a:extLst>
              <a:ext uri="{FF2B5EF4-FFF2-40B4-BE49-F238E27FC236}">
                <a16:creationId xmlns:a16="http://schemas.microsoft.com/office/drawing/2014/main" id="{FA84E308-29BE-3273-D2A0-393AF0838D3E}"/>
              </a:ext>
            </a:extLst>
          </p:cNvPr>
          <p:cNvSpPr txBox="1"/>
          <p:nvPr/>
        </p:nvSpPr>
        <p:spPr>
          <a:xfrm>
            <a:off x="25626833" y="12522474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2: Biplot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FFC77345-2D7E-24AD-EC79-0DAFF86F8B9D}"/>
              </a:ext>
            </a:extLst>
          </p:cNvPr>
          <p:cNvSpPr txBox="1"/>
          <p:nvPr/>
        </p:nvSpPr>
        <p:spPr>
          <a:xfrm>
            <a:off x="21234151" y="22552262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3: Scree Plot</a:t>
            </a:r>
          </a:p>
        </p:txBody>
      </p:sp>
      <p:pic>
        <p:nvPicPr>
          <p:cNvPr id="593" name="Picture 592">
            <a:extLst>
              <a:ext uri="{FF2B5EF4-FFF2-40B4-BE49-F238E27FC236}">
                <a16:creationId xmlns:a16="http://schemas.microsoft.com/office/drawing/2014/main" id="{10B88199-EF24-71D9-33E3-5268E4247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1308" y="5515605"/>
            <a:ext cx="8240177" cy="684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7F34B-C6BF-5CBF-AB2E-37BC4BE750E7}"/>
              </a:ext>
            </a:extLst>
          </p:cNvPr>
          <p:cNvSpPr txBox="1"/>
          <p:nvPr/>
        </p:nvSpPr>
        <p:spPr>
          <a:xfrm>
            <a:off x="14159633" y="23399958"/>
            <a:ext cx="16329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Scree Plot, we have decided to use PC4 as our choice of dimension reduction due to the 89% cumulative proportion.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5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2563940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89105" y="21178204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0903497" y="3176102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4" y="4941380"/>
            <a:ext cx="1247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150244" y="7637389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0" y="8923735"/>
            <a:ext cx="1400663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AutoNum type="arabicParenR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" y="32620561"/>
                <a:ext cx="13510339" cy="6017032"/>
              </a:xfrm>
              <a:prstGeom prst="rect">
                <a:avLst/>
              </a:prstGeom>
              <a:blipFill>
                <a:blip r:embed="rId4"/>
                <a:stretch>
                  <a:fillRect l="-1127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508A3256-AD16-5ED3-911C-6F6BF38BCC07}"/>
              </a:ext>
            </a:extLst>
          </p:cNvPr>
          <p:cNvGraphicFramePr>
            <a:graphicFrameLocks noGrp="1"/>
          </p:cNvGraphicFramePr>
          <p:nvPr/>
        </p:nvGraphicFramePr>
        <p:xfrm>
          <a:off x="14114487" y="5536040"/>
          <a:ext cx="8406821" cy="684862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31027">
                  <a:extLst>
                    <a:ext uri="{9D8B030D-6E8A-4147-A177-3AD203B41FA5}">
                      <a16:colId xmlns:a16="http://schemas.microsoft.com/office/drawing/2014/main" val="62709819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00160012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3475179369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622073756"/>
                    </a:ext>
                  </a:extLst>
                </a:gridCol>
                <a:gridCol w="1251686">
                  <a:extLst>
                    <a:ext uri="{9D8B030D-6E8A-4147-A177-3AD203B41FA5}">
                      <a16:colId xmlns:a16="http://schemas.microsoft.com/office/drawing/2014/main" val="4112454910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563819552"/>
                    </a:ext>
                  </a:extLst>
                </a:gridCol>
              </a:tblGrid>
              <a:tr h="97612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59407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Fcfps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-0.1035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0.3894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29173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-0.9110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0.2843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0.1038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58180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-0.3970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8787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-0.5342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-0.8102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0131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0.0930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0.5944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74982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000" dirty="0"/>
                        <a:t>Cum.</a:t>
                      </a:r>
                    </a:p>
                    <a:p>
                      <a:r>
                        <a:rPr lang="en-US" sz="2000" dirty="0"/>
                        <a:t>proportion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0.6129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0.7615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0.8943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7325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B1955433-C334-E943-8E34-EC40F6381EC9}"/>
              </a:ext>
            </a:extLst>
          </p:cNvPr>
          <p:cNvSpPr txBox="1"/>
          <p:nvPr/>
        </p:nvSpPr>
        <p:spPr>
          <a:xfrm>
            <a:off x="15961406" y="12384666"/>
            <a:ext cx="5050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Figure 1: Principal Components</a:t>
            </a:r>
          </a:p>
        </p:txBody>
      </p:sp>
      <p:pic>
        <p:nvPicPr>
          <p:cNvPr id="577" name="Picture 576">
            <a:extLst>
              <a:ext uri="{FF2B5EF4-FFF2-40B4-BE49-F238E27FC236}">
                <a16:creationId xmlns:a16="http://schemas.microsoft.com/office/drawing/2014/main" id="{1796C922-704B-FC8E-A19F-EBBDF773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8766" y="13096907"/>
            <a:ext cx="13938714" cy="9220168"/>
          </a:xfrm>
          <a:prstGeom prst="rect">
            <a:avLst/>
          </a:prstGeom>
        </p:spPr>
      </p:pic>
      <p:sp>
        <p:nvSpPr>
          <p:cNvPr id="579" name="TextBox 578">
            <a:extLst>
              <a:ext uri="{FF2B5EF4-FFF2-40B4-BE49-F238E27FC236}">
                <a16:creationId xmlns:a16="http://schemas.microsoft.com/office/drawing/2014/main" id="{FA84E308-29BE-3273-D2A0-393AF0838D3E}"/>
              </a:ext>
            </a:extLst>
          </p:cNvPr>
          <p:cNvSpPr txBox="1"/>
          <p:nvPr/>
        </p:nvSpPr>
        <p:spPr>
          <a:xfrm>
            <a:off x="25626833" y="12522474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2: Biplot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1D3BFB83-31A4-FC64-EC79-49DC438E40CE}"/>
              </a:ext>
            </a:extLst>
          </p:cNvPr>
          <p:cNvSpPr/>
          <p:nvPr/>
        </p:nvSpPr>
        <p:spPr>
          <a:xfrm>
            <a:off x="14139096" y="24752888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FFC77345-2D7E-24AD-EC79-0DAFF86F8B9D}"/>
              </a:ext>
            </a:extLst>
          </p:cNvPr>
          <p:cNvSpPr txBox="1"/>
          <p:nvPr/>
        </p:nvSpPr>
        <p:spPr>
          <a:xfrm>
            <a:off x="21234151" y="22552262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3: Scree Plot</a:t>
            </a:r>
          </a:p>
        </p:txBody>
      </p:sp>
      <p:pic>
        <p:nvPicPr>
          <p:cNvPr id="593" name="Picture 592">
            <a:extLst>
              <a:ext uri="{FF2B5EF4-FFF2-40B4-BE49-F238E27FC236}">
                <a16:creationId xmlns:a16="http://schemas.microsoft.com/office/drawing/2014/main" id="{10B88199-EF24-71D9-33E3-5268E4247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1308" y="5515605"/>
            <a:ext cx="8240177" cy="684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7F34B-C6BF-5CBF-AB2E-37BC4BE750E7}"/>
              </a:ext>
            </a:extLst>
          </p:cNvPr>
          <p:cNvSpPr txBox="1"/>
          <p:nvPr/>
        </p:nvSpPr>
        <p:spPr>
          <a:xfrm>
            <a:off x="14159633" y="23399958"/>
            <a:ext cx="16329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Scree Plot, we have decided to use PC4 as our choice of dimension reduction due to the 89% cumulative proportion.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9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762B5-22DC-2AC7-C0ED-5E9B280BEF31}"/>
              </a:ext>
            </a:extLst>
          </p:cNvPr>
          <p:cNvSpPr txBox="1"/>
          <p:nvPr/>
        </p:nvSpPr>
        <p:spPr>
          <a:xfrm>
            <a:off x="96695" y="1434575"/>
            <a:ext cx="353938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Presented by:</a:t>
            </a:r>
            <a:endParaRPr lang="en-US" sz="55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4CBFB-B81B-799B-403A-25C64D2D99BB}"/>
              </a:ext>
            </a:extLst>
          </p:cNvPr>
          <p:cNvSpPr/>
          <p:nvPr/>
        </p:nvSpPr>
        <p:spPr>
          <a:xfrm>
            <a:off x="-57547" y="2563940"/>
            <a:ext cx="1408956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8E115-E406-EAF4-4896-568F82279040}"/>
              </a:ext>
            </a:extLst>
          </p:cNvPr>
          <p:cNvSpPr/>
          <p:nvPr/>
        </p:nvSpPr>
        <p:spPr>
          <a:xfrm>
            <a:off x="-28775" y="16080802"/>
            <a:ext cx="1400663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FB760-5CA4-BDAD-B6E9-C521D36F878F}"/>
              </a:ext>
            </a:extLst>
          </p:cNvPr>
          <p:cNvSpPr/>
          <p:nvPr/>
        </p:nvSpPr>
        <p:spPr>
          <a:xfrm>
            <a:off x="14060786" y="2563940"/>
            <a:ext cx="1674199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E8190-4EC1-EFBE-E2D5-35E029352DBB}"/>
              </a:ext>
            </a:extLst>
          </p:cNvPr>
          <p:cNvSpPr/>
          <p:nvPr/>
        </p:nvSpPr>
        <p:spPr>
          <a:xfrm>
            <a:off x="30860333" y="12661665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9E48D-C7D3-EB7D-D51A-891D5AFC9D15}"/>
              </a:ext>
            </a:extLst>
          </p:cNvPr>
          <p:cNvSpPr/>
          <p:nvPr/>
        </p:nvSpPr>
        <p:spPr>
          <a:xfrm>
            <a:off x="30831550" y="20999940"/>
            <a:ext cx="13002091" cy="2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Strengths &amp; Limitations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6D428-680E-02D6-3A25-F57F8B297E34}"/>
              </a:ext>
            </a:extLst>
          </p:cNvPr>
          <p:cNvSpPr/>
          <p:nvPr/>
        </p:nvSpPr>
        <p:spPr>
          <a:xfrm>
            <a:off x="30911968" y="32106123"/>
            <a:ext cx="12864124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References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DB62B-2CB4-623A-D36D-A34A6AD7F22E}"/>
              </a:ext>
            </a:extLst>
          </p:cNvPr>
          <p:cNvCxnSpPr>
            <a:cxnSpLocks/>
          </p:cNvCxnSpPr>
          <p:nvPr/>
        </p:nvCxnSpPr>
        <p:spPr>
          <a:xfrm flipH="1">
            <a:off x="14022579" y="2563940"/>
            <a:ext cx="25358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8325D2-68C0-EE90-0470-899E192FB488}"/>
              </a:ext>
            </a:extLst>
          </p:cNvPr>
          <p:cNvCxnSpPr>
            <a:cxnSpLocks/>
          </p:cNvCxnSpPr>
          <p:nvPr/>
        </p:nvCxnSpPr>
        <p:spPr>
          <a:xfrm>
            <a:off x="30802784" y="2563940"/>
            <a:ext cx="86321" cy="358408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FA9869-0B0A-D6F0-89EF-A8351D3A94CD}"/>
              </a:ext>
            </a:extLst>
          </p:cNvPr>
          <p:cNvSpPr txBox="1"/>
          <p:nvPr/>
        </p:nvSpPr>
        <p:spPr>
          <a:xfrm>
            <a:off x="-2089962" y="67803"/>
            <a:ext cx="43682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pperplate Gothic Bold" panose="020E0705020206020404" pitchFamily="34" charset="77"/>
              </a:rPr>
              <a:t>Analysis of Dividend Stocks Using PCA and LDA Methods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35C232-6F13-98B9-A9AD-B92AFE0D2D75}"/>
              </a:ext>
            </a:extLst>
          </p:cNvPr>
          <p:cNvSpPr txBox="1"/>
          <p:nvPr/>
        </p:nvSpPr>
        <p:spPr>
          <a:xfrm>
            <a:off x="-1434" y="4941380"/>
            <a:ext cx="1247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stocks with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continuous features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binary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a stock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dividend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7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0A7AA-88AF-D8F6-18C0-FC868C25F292}"/>
              </a:ext>
            </a:extLst>
          </p:cNvPr>
          <p:cNvSpPr/>
          <p:nvPr/>
        </p:nvSpPr>
        <p:spPr>
          <a:xfrm>
            <a:off x="96695" y="4332675"/>
            <a:ext cx="867622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Objective and 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B5FA34-F498-CB9D-7763-5F99C22E93D9}"/>
              </a:ext>
            </a:extLst>
          </p:cNvPr>
          <p:cNvSpPr/>
          <p:nvPr/>
        </p:nvSpPr>
        <p:spPr>
          <a:xfrm>
            <a:off x="150244" y="7637389"/>
            <a:ext cx="603081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Feature Details: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4EB41-D2E0-6991-118A-A00E4BD2F4E4}"/>
              </a:ext>
            </a:extLst>
          </p:cNvPr>
          <p:cNvSpPr txBox="1"/>
          <p:nvPr/>
        </p:nvSpPr>
        <p:spPr>
          <a:xfrm>
            <a:off x="0" y="8923735"/>
            <a:ext cx="1400663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dividend; 1 for no dividend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Fcfps (Free cash flow per share $):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gauge the return a shareholder receives after buying a stock.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 Growth (year %):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an entity’s reported net income.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to Equity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extent to which a company covers its debt.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worthiness of a company in stock market.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Ratio: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company’s ability to pay its short-term obligation.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927F7-FBB4-38F4-C0B4-BB29A59F8144}"/>
              </a:ext>
            </a:extLst>
          </p:cNvPr>
          <p:cNvSpPr txBox="1"/>
          <p:nvPr/>
        </p:nvSpPr>
        <p:spPr>
          <a:xfrm>
            <a:off x="96695" y="17838689"/>
            <a:ext cx="370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Statistical Software: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F63E9-F99F-C9E2-8E3A-65F91554DBB9}"/>
              </a:ext>
            </a:extLst>
          </p:cNvPr>
          <p:cNvSpPr/>
          <p:nvPr/>
        </p:nvSpPr>
        <p:spPr>
          <a:xfrm>
            <a:off x="83846" y="18392687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/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Reduce the dimension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explainable features.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Eigendecomposition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variables.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our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our explanatory variables. We will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component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best explains the variation in our data through a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 plot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variation proportion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CA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=</a:t>
                </a:r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Kavivanar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𝑭𝒄𝒇𝒑𝒔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𝑬𝒂𝒓𝒏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𝑫𝑬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𝑴𝑪</m:t>
                    </m:r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CA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𝟓𝟑</m:t>
                        </m:r>
                      </m:sub>
                    </m:sSub>
                    <m:r>
                      <a:rPr lang="en-CA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𝑭𝒄𝒇𝒑𝒔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𝑬𝒂𝒓𝒏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𝑫𝑬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𝑴𝑪</m:t>
                      </m:r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𝑷𝑪</m:t>
                          </m:r>
                        </m:e>
                        <m:sub>
                          <m:r>
                            <a:rPr lang="en-CA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CA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𝑪𝑹</m:t>
                      </m:r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  <a:cs typeface="Kavivanar" panose="02000503000000000000" pitchFamily="2" charset="0"/>
                </a:endParaRPr>
              </a:p>
              <a:p>
                <a:endParaRPr lang="en-US" sz="3000" b="1" dirty="0"/>
              </a:p>
              <a:p>
                <a:endParaRPr lang="en-US" sz="3500" b="1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b="1" dirty="0"/>
              </a:p>
              <a:p>
                <a:r>
                  <a:rPr lang="en-US" sz="3500" b="1" dirty="0"/>
                  <a:t>	</a:t>
                </a:r>
                <a:endParaRPr lang="en-US" sz="3500" dirty="0"/>
              </a:p>
              <a:p>
                <a:pPr marL="457200" indent="-457200">
                  <a:buFont typeface="Wingdings" pitchFamily="2" charset="2"/>
                  <a:buChar char="Ø"/>
                </a:pPr>
                <a:endParaRPr lang="en-US" sz="35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0E1168-5118-C0A4-5369-3DA9FBBF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75" y="19611901"/>
                <a:ext cx="14147109" cy="9864239"/>
              </a:xfrm>
              <a:prstGeom prst="rect">
                <a:avLst/>
              </a:prstGeom>
              <a:blipFill>
                <a:blip r:embed="rId3"/>
                <a:stretch>
                  <a:fillRect l="-1076" t="-1030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9F53404-0F79-DE06-1B7F-97A22D28E2B7}"/>
              </a:ext>
            </a:extLst>
          </p:cNvPr>
          <p:cNvSpPr/>
          <p:nvPr/>
        </p:nvSpPr>
        <p:spPr>
          <a:xfrm>
            <a:off x="96695" y="26967427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88162-023C-9C66-C921-08C35E00490A}"/>
              </a:ext>
            </a:extLst>
          </p:cNvPr>
          <p:cNvSpPr txBox="1"/>
          <p:nvPr/>
        </p:nvSpPr>
        <p:spPr>
          <a:xfrm>
            <a:off x="171689" y="28025845"/>
            <a:ext cx="1351033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dimension reduction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Calculates a linear combination of independent features to classify data into classes by </a:t>
            </a: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separation between projected samples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set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2) Distance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projected classes must be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						   Projection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/>
              <p:nvPr/>
            </p:nvSpPr>
            <p:spPr>
              <a:xfrm>
                <a:off x="83846" y="31885483"/>
                <a:ext cx="13510339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Process: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requirement above, it projects the observations into 2 classes on a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</a:p>
              <a:p>
                <a:pPr marL="3714750" lvl="7" indent="-514350"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2 classes’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CA" sz="3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CA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cut-off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linear boundary which is perpendicular to the projection line, separating the classes.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Projected sample can be classified by </a:t>
                </a:r>
                <a:r>
                  <a:rPr lang="en-US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observing which side of the line it falls in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714750" lvl="7" indent="-514350">
                  <a:buFontTx/>
                  <a:buAutoNum type="arabicParenR"/>
                </a:pP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cross-validation with 80% data in training. Want to identify misclassification rate.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7AA484-2DB4-DA22-FC2B-B229AC12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6" y="31885483"/>
                <a:ext cx="13510339" cy="6555641"/>
              </a:xfrm>
              <a:prstGeom prst="rect">
                <a:avLst/>
              </a:prstGeom>
              <a:blipFill>
                <a:blip r:embed="rId4"/>
                <a:stretch>
                  <a:fillRect l="-1127" t="-1354" b="-2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4378510-8502-3F54-5F93-423A07295407}"/>
              </a:ext>
            </a:extLst>
          </p:cNvPr>
          <p:cNvSpPr/>
          <p:nvPr/>
        </p:nvSpPr>
        <p:spPr>
          <a:xfrm>
            <a:off x="14131508" y="4332674"/>
            <a:ext cx="1125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Principal Component Analysis</a:t>
            </a:r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508A3256-AD16-5ED3-911C-6F6BF38BCC07}"/>
              </a:ext>
            </a:extLst>
          </p:cNvPr>
          <p:cNvGraphicFramePr>
            <a:graphicFrameLocks noGrp="1"/>
          </p:cNvGraphicFramePr>
          <p:nvPr/>
        </p:nvGraphicFramePr>
        <p:xfrm>
          <a:off x="14114487" y="5536040"/>
          <a:ext cx="8406821" cy="684862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31027">
                  <a:extLst>
                    <a:ext uri="{9D8B030D-6E8A-4147-A177-3AD203B41FA5}">
                      <a16:colId xmlns:a16="http://schemas.microsoft.com/office/drawing/2014/main" val="62709819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001600126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3475179369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622073756"/>
                    </a:ext>
                  </a:extLst>
                </a:gridCol>
                <a:gridCol w="1251686">
                  <a:extLst>
                    <a:ext uri="{9D8B030D-6E8A-4147-A177-3AD203B41FA5}">
                      <a16:colId xmlns:a16="http://schemas.microsoft.com/office/drawing/2014/main" val="4112454910"/>
                    </a:ext>
                  </a:extLst>
                </a:gridCol>
                <a:gridCol w="1431027">
                  <a:extLst>
                    <a:ext uri="{9D8B030D-6E8A-4147-A177-3AD203B41FA5}">
                      <a16:colId xmlns:a16="http://schemas.microsoft.com/office/drawing/2014/main" val="2563819552"/>
                    </a:ext>
                  </a:extLst>
                </a:gridCol>
              </a:tblGrid>
              <a:tr h="97612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PC5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59407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Fcfps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-0.1035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0.3894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29173"/>
                  </a:ext>
                </a:extLst>
              </a:tr>
              <a:tr h="984013">
                <a:tc>
                  <a:txBody>
                    <a:bodyPr/>
                    <a:lstStyle/>
                    <a:p>
                      <a:r>
                        <a:rPr lang="en-US" sz="2500" dirty="0"/>
                        <a:t>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-0.9110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0.2843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0.1038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58180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-0.3970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-0.7960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8787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MC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-0.5342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-0.2363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-0.0349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-0.8102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0131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500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0.0930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-0.4679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0.5944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74982"/>
                  </a:ext>
                </a:extLst>
              </a:tr>
              <a:tr h="976120">
                <a:tc>
                  <a:txBody>
                    <a:bodyPr/>
                    <a:lstStyle/>
                    <a:p>
                      <a:r>
                        <a:rPr lang="en-US" sz="2000" dirty="0"/>
                        <a:t>Cum.</a:t>
                      </a:r>
                    </a:p>
                    <a:p>
                      <a:r>
                        <a:rPr lang="en-US" sz="2000" dirty="0"/>
                        <a:t>proportion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0.4273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0.6129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0.7615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0.8943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7325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B1955433-C334-E943-8E34-EC40F6381EC9}"/>
              </a:ext>
            </a:extLst>
          </p:cNvPr>
          <p:cNvSpPr txBox="1"/>
          <p:nvPr/>
        </p:nvSpPr>
        <p:spPr>
          <a:xfrm>
            <a:off x="15961406" y="12384666"/>
            <a:ext cx="5050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Figure 1: Principal Components</a:t>
            </a:r>
          </a:p>
        </p:txBody>
      </p:sp>
      <p:pic>
        <p:nvPicPr>
          <p:cNvPr id="577" name="Picture 576">
            <a:extLst>
              <a:ext uri="{FF2B5EF4-FFF2-40B4-BE49-F238E27FC236}">
                <a16:creationId xmlns:a16="http://schemas.microsoft.com/office/drawing/2014/main" id="{1796C922-704B-FC8E-A19F-EBBDF773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8766" y="13096907"/>
            <a:ext cx="13938714" cy="9220168"/>
          </a:xfrm>
          <a:prstGeom prst="rect">
            <a:avLst/>
          </a:prstGeom>
        </p:spPr>
      </p:pic>
      <p:sp>
        <p:nvSpPr>
          <p:cNvPr id="579" name="TextBox 578">
            <a:extLst>
              <a:ext uri="{FF2B5EF4-FFF2-40B4-BE49-F238E27FC236}">
                <a16:creationId xmlns:a16="http://schemas.microsoft.com/office/drawing/2014/main" id="{FA84E308-29BE-3273-D2A0-393AF0838D3E}"/>
              </a:ext>
            </a:extLst>
          </p:cNvPr>
          <p:cNvSpPr txBox="1"/>
          <p:nvPr/>
        </p:nvSpPr>
        <p:spPr>
          <a:xfrm>
            <a:off x="25626833" y="12522474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2: Biplot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1D3BFB83-31A4-FC64-EC79-49DC438E40CE}"/>
              </a:ext>
            </a:extLst>
          </p:cNvPr>
          <p:cNvSpPr/>
          <p:nvPr/>
        </p:nvSpPr>
        <p:spPr>
          <a:xfrm>
            <a:off x="14139096" y="24752888"/>
            <a:ext cx="1065586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Linear Discriminant Analysis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FC28C9B-A180-5F0C-AB26-06E1C2167404}"/>
              </a:ext>
            </a:extLst>
          </p:cNvPr>
          <p:cNvSpPr/>
          <p:nvPr/>
        </p:nvSpPr>
        <p:spPr>
          <a:xfrm>
            <a:off x="4196569" y="1430105"/>
            <a:ext cx="15808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Ravish Kamath, Vi Nguyen, George Zhu &amp; Yutong Pan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FFC77345-2D7E-24AD-EC79-0DAFF86F8B9D}"/>
              </a:ext>
            </a:extLst>
          </p:cNvPr>
          <p:cNvSpPr txBox="1"/>
          <p:nvPr/>
        </p:nvSpPr>
        <p:spPr>
          <a:xfrm>
            <a:off x="21234151" y="22552262"/>
            <a:ext cx="43926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i="1" dirty="0"/>
              <a:t>Figure 3: Scree Plot</a:t>
            </a:r>
          </a:p>
        </p:txBody>
      </p:sp>
      <p:pic>
        <p:nvPicPr>
          <p:cNvPr id="593" name="Picture 592">
            <a:extLst>
              <a:ext uri="{FF2B5EF4-FFF2-40B4-BE49-F238E27FC236}">
                <a16:creationId xmlns:a16="http://schemas.microsoft.com/office/drawing/2014/main" id="{10B88199-EF24-71D9-33E3-5268E4247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4879" y="5502225"/>
            <a:ext cx="7967767" cy="684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7F34B-C6BF-5CBF-AB2E-37BC4BE750E7}"/>
              </a:ext>
            </a:extLst>
          </p:cNvPr>
          <p:cNvSpPr txBox="1"/>
          <p:nvPr/>
        </p:nvSpPr>
        <p:spPr>
          <a:xfrm>
            <a:off x="14159633" y="23399958"/>
            <a:ext cx="16329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Scree Plot, we have decided to use PC4 as our choice of dimension reduction due to the 89% cumulative proportion.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1F06AA-550A-B1D7-59C2-FCE17E1447B1}"/>
              </a:ext>
            </a:extLst>
          </p:cNvPr>
          <p:cNvSpPr/>
          <p:nvPr/>
        </p:nvSpPr>
        <p:spPr>
          <a:xfrm>
            <a:off x="31033442" y="23171264"/>
            <a:ext cx="373467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Strengths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79694-E42C-9FB5-F268-072BF98C84B8}"/>
              </a:ext>
            </a:extLst>
          </p:cNvPr>
          <p:cNvSpPr txBox="1"/>
          <p:nvPr/>
        </p:nvSpPr>
        <p:spPr>
          <a:xfrm>
            <a:off x="30948087" y="24297553"/>
            <a:ext cx="12202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3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 and easy to understand and classify stocks that either pay or do not pay a dividend. </a:t>
            </a:r>
          </a:p>
          <a:p>
            <a:pPr marL="571500" indent="-57150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3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 had no missing values, so we did not need to do an extensive exploratory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7AF720-6CAC-FDB0-F049-3288B2FE66F0}"/>
              </a:ext>
            </a:extLst>
          </p:cNvPr>
          <p:cNvSpPr/>
          <p:nvPr/>
        </p:nvSpPr>
        <p:spPr>
          <a:xfrm>
            <a:off x="30911968" y="26630153"/>
            <a:ext cx="432894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000" b="1" dirty="0">
                <a:ln/>
                <a:solidFill>
                  <a:schemeClr val="accent5">
                    <a:lumMod val="40000"/>
                    <a:lumOff val="60000"/>
                  </a:schemeClr>
                </a:solidFill>
              </a:rPr>
              <a:t>Limitations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DB34D-08C6-FC4A-EC5A-893AD2FE1FD0}"/>
              </a:ext>
            </a:extLst>
          </p:cNvPr>
          <p:cNvSpPr txBox="1"/>
          <p:nvPr/>
        </p:nvSpPr>
        <p:spPr>
          <a:xfrm>
            <a:off x="30911968" y="27910943"/>
            <a:ext cx="1220289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3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Unable to identify the industry category for each stock. If we had this information, we can better identify whether the ratios (DE &amp; current) are good or bad. </a:t>
            </a:r>
          </a:p>
          <a:p>
            <a:pPr marL="571500" indent="-57150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3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dimension using PCA was little effect due to the small level of correlations between each feature.</a:t>
            </a:r>
          </a:p>
          <a:p>
            <a:pPr marL="571500" indent="-571500" algn="l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3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LDA is more suited for multi</a:t>
            </a:r>
            <a:r>
              <a:rPr lang="en-CA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variable. Better visualization through scatter plot. </a:t>
            </a:r>
            <a:endParaRPr lang="en-CA" sz="3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887D0-464C-B6A8-905D-8D693D3674C9}"/>
              </a:ext>
            </a:extLst>
          </p:cNvPr>
          <p:cNvSpPr/>
          <p:nvPr/>
        </p:nvSpPr>
        <p:spPr>
          <a:xfrm>
            <a:off x="30845941" y="2578031"/>
            <a:ext cx="12973308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Bold" panose="020E0705020206020404" pitchFamily="34" charset="77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74261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318</TotalTime>
  <Words>3262</Words>
  <Application>Microsoft Macintosh PowerPoint</Application>
  <PresentationFormat>Custom</PresentationFormat>
  <Paragraphs>500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 Light</vt:lpstr>
      <vt:lpstr>Arial</vt:lpstr>
      <vt:lpstr>Times New Roman</vt:lpstr>
      <vt:lpstr>Copperplate Gothic Bold</vt:lpstr>
      <vt:lpstr>Cambria Math</vt:lpstr>
      <vt:lpstr>Calibri</vt:lpstr>
      <vt:lpstr>Wingdings</vt:lpstr>
      <vt:lpstr>Celestial</vt:lpstr>
      <vt:lpstr>Analysis of Dividend Stocks Using PCA and LDA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Dividend Stocks Using PCA and LDA Methods</dc:title>
  <cp:lastModifiedBy>Ravish Kamath</cp:lastModifiedBy>
  <cp:revision>20</cp:revision>
  <dcterms:modified xsi:type="dcterms:W3CDTF">2022-12-04T08:25:20Z</dcterms:modified>
</cp:coreProperties>
</file>