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Gill Sans" panose="020B0502020104020203" pitchFamily="34" charset="-79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su6Gh+pTzDTsxBeUsPRCHUb2h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45"/>
    <p:restoredTop sz="94710"/>
  </p:normalViewPr>
  <p:slideViewPr>
    <p:cSldViewPr snapToGrid="0">
      <p:cViewPr>
        <p:scale>
          <a:sx n="59" d="100"/>
          <a:sy n="59" d="100"/>
        </p:scale>
        <p:origin x="144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55d815a5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55d815a5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55d815a5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55d815a5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4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4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6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1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2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2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3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3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intro.org/data/index.php?data=loans_full_schem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463850" y="1636500"/>
            <a:ext cx="92643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rgbClr val="000000"/>
                </a:solidFill>
              </a:rPr>
              <a:t>OPTIMIZING LOAN APPROVALS: A DATA-DRIVEN MODEL FOR ASSESSING INSTALLMENT-TO-INCOME RISK</a:t>
            </a:r>
            <a:endParaRPr sz="3200" b="1">
              <a:solidFill>
                <a:srgbClr val="000000"/>
              </a:solidFill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067340" y="3749865"/>
            <a:ext cx="92643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DSCI 550 TEAM 6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RAVISH KAMATH  | EDDIE ZHAO | JACKSON CRAWFORD | CAMERON ELA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3" name="Google Shape;193;p10"/>
          <p:cNvCxnSpPr/>
          <p:nvPr/>
        </p:nvCxnSpPr>
        <p:spPr>
          <a:xfrm>
            <a:off x="1453897" y="1466088"/>
            <a:ext cx="55479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1451575" y="804523"/>
            <a:ext cx="55503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CORRELATION PLOT</a:t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6" name="Google Shape;196;p10" descr="A graph with red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8104" y="2019477"/>
            <a:ext cx="4671854" cy="36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0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9" name="Google Shape;19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25" y="1835437"/>
            <a:ext cx="5622100" cy="40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5" name="Google Shape;205;p11"/>
          <p:cNvCxnSpPr/>
          <p:nvPr/>
        </p:nvCxnSpPr>
        <p:spPr>
          <a:xfrm>
            <a:off x="1453896" y="1847088"/>
            <a:ext cx="353088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1"/>
          <p:cNvSpPr txBox="1">
            <a:spLocks noGrp="1"/>
          </p:cNvSpPr>
          <p:nvPr>
            <p:ph type="title"/>
          </p:nvPr>
        </p:nvSpPr>
        <p:spPr>
          <a:xfrm>
            <a:off x="515925" y="1133159"/>
            <a:ext cx="4428284" cy="587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NEW VARIABLE</a:t>
            </a:r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11"/>
          <p:cNvSpPr txBox="1">
            <a:spLocks noGrp="1"/>
          </p:cNvSpPr>
          <p:nvPr>
            <p:ph type="body" idx="1"/>
          </p:nvPr>
        </p:nvSpPr>
        <p:spPr>
          <a:xfrm>
            <a:off x="338236" y="1973884"/>
            <a:ext cx="4737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b="1"/>
              <a:t>Metric for Loan Issuance:</a:t>
            </a:r>
            <a:r>
              <a:rPr lang="en-US"/>
              <a:t> Yearly payment owed by borrower (as a fraction of their annual income).</a:t>
            </a:r>
            <a:endParaRPr/>
          </a:p>
          <a:p>
            <a:pPr marL="228600" lvl="0" indent="-21590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b="1"/>
              <a:t>New Variable Creation: </a:t>
            </a:r>
            <a:r>
              <a:rPr lang="en-US"/>
              <a:t>Calculate this metric using installment and annual income.</a:t>
            </a:r>
            <a:endParaRPr/>
          </a:p>
          <a:p>
            <a:pPr marL="228600" lvl="0" indent="-21590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b="1"/>
              <a:t>Formula:</a:t>
            </a:r>
            <a:r>
              <a:rPr lang="en-US"/>
              <a:t> Install_income = 12 * Installment / Annual Income.</a:t>
            </a:r>
            <a:endParaRPr/>
          </a:p>
        </p:txBody>
      </p:sp>
      <p:grpSp>
        <p:nvGrpSpPr>
          <p:cNvPr id="209" name="Google Shape;209;p11"/>
          <p:cNvGrpSpPr/>
          <p:nvPr/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10" name="Google Shape;210;p11"/>
            <p:cNvSpPr/>
            <p:nvPr/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12" name="Google Shape;212;p11" descr="A graph of a red lin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r="1820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"/>
          <p:cNvPicPr preferRelativeResize="0"/>
          <p:nvPr/>
        </p:nvPicPr>
        <p:blipFill rotWithShape="1">
          <a:blip r:embed="rId4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1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c55d815a5e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99" y="184500"/>
            <a:ext cx="6816824" cy="55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>
            <a:spLocks noGrp="1"/>
          </p:cNvSpPr>
          <p:nvPr>
            <p:ph type="title"/>
          </p:nvPr>
        </p:nvSpPr>
        <p:spPr>
          <a:xfrm>
            <a:off x="4830451" y="2904450"/>
            <a:ext cx="25311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438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b="1" dirty="0"/>
              <a:t>Objective:</a:t>
            </a:r>
            <a:r>
              <a:rPr lang="en-US" sz="2400" dirty="0"/>
              <a:t> Improve loan default prediction for peer-to-peer loans (</a:t>
            </a:r>
            <a:r>
              <a:rPr lang="en-US" sz="2400" dirty="0" err="1"/>
              <a:t>LendingClub</a:t>
            </a:r>
            <a:r>
              <a:rPr lang="en-US" sz="2400" dirty="0"/>
              <a:t>).</a:t>
            </a:r>
            <a:endParaRPr sz="2400" dirty="0"/>
          </a:p>
          <a:p>
            <a:pPr marL="228600" lvl="0" indent="-2438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b="1" dirty="0"/>
              <a:t>Background:</a:t>
            </a:r>
            <a:r>
              <a:rPr lang="en-US" sz="2400" dirty="0"/>
              <a:t> Current models underperforming, negatively affecting loan decision-making. Non-guarantee of future results. (</a:t>
            </a:r>
            <a:r>
              <a:rPr lang="en-US" sz="2400" i="1" dirty="0"/>
              <a:t>Cornell 2020 Study</a:t>
            </a:r>
            <a:r>
              <a:rPr lang="en-US" sz="2400" dirty="0"/>
              <a:t>)</a:t>
            </a:r>
            <a:endParaRPr sz="2400" dirty="0"/>
          </a:p>
          <a:p>
            <a:pPr marL="228600" lvl="0" indent="-2438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b="1" dirty="0"/>
              <a:t>Task:</a:t>
            </a:r>
            <a:r>
              <a:rPr lang="en-US" sz="2400" dirty="0"/>
              <a:t> Develop an advanced model to predict default probabilities including both quantitative and behavioral factors.</a:t>
            </a:r>
            <a:endParaRPr sz="2400" dirty="0"/>
          </a:p>
          <a:p>
            <a:pPr marL="228600" lvl="0" indent="-2438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b="1" dirty="0"/>
              <a:t>Goal: </a:t>
            </a:r>
            <a:r>
              <a:rPr lang="en-US" sz="2400" dirty="0"/>
              <a:t>Refine loan approval criteria to manage risk effectively.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DATASET AND DESCRIPTION</a:t>
            </a:r>
            <a:endParaRPr dirty="0"/>
          </a:p>
        </p:txBody>
      </p:sp>
      <p:pic>
        <p:nvPicPr>
          <p:cNvPr id="113" name="Google Shape;113;p3" descr="A screenshot of a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1565" y="1981029"/>
            <a:ext cx="3775800" cy="40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5546554" y="1727025"/>
            <a:ext cx="55083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Source: </a:t>
            </a:r>
            <a:r>
              <a:rPr lang="en-US" sz="2500" b="1" u="sng" dirty="0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LendingClub</a:t>
            </a:r>
            <a:r>
              <a:rPr lang="en-US" sz="25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(open source)</a:t>
            </a:r>
            <a:endParaRPr sz="2500" b="1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Key attributes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 sz="10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  </a:t>
            </a:r>
            <a:r>
              <a:rPr lang="en-US" sz="23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Loan Default </a:t>
            </a:r>
            <a:r>
              <a:rPr lang="en-US" sz="19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(Target Variable)</a:t>
            </a:r>
            <a:endParaRPr sz="3300" b="1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ill Sans"/>
              <a:buChar char="-"/>
            </a:pPr>
            <a:r>
              <a:rPr lang="en-US" sz="23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Loan Amount</a:t>
            </a:r>
            <a:endParaRPr sz="23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ill Sans"/>
              <a:buChar char="-"/>
            </a:pPr>
            <a:r>
              <a:rPr lang="en-US" sz="23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Expiration Date</a:t>
            </a:r>
            <a:endParaRPr sz="23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ill Sans"/>
              <a:buChar char="-"/>
            </a:pPr>
            <a:r>
              <a:rPr lang="en-US" sz="23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Installment</a:t>
            </a:r>
            <a:endParaRPr sz="23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ill Sans"/>
              <a:buChar char="-"/>
            </a:pPr>
            <a:r>
              <a:rPr lang="en-US" sz="23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Annual Income</a:t>
            </a: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55d815a5e_0_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AND HYPOTHESIS</a:t>
            </a:r>
            <a:endParaRPr/>
          </a:p>
        </p:txBody>
      </p:sp>
      <p:sp>
        <p:nvSpPr>
          <p:cNvPr id="120" name="Google Shape;120;g2c55d815a5e_0_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/>
              <a:t>Does a higher installment-to-income ratio increase the likelihood of loan defaults on the LendingClub platform?</a:t>
            </a:r>
            <a:endParaRPr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Hypothesis:</a:t>
            </a:r>
            <a:r>
              <a:rPr lang="en-US"/>
              <a:t> The ratio of loan installments to annual income is directly associated with an increased risk of loan default, suggesting that borrowers whose loan repayments constitute a larger fraction of their income are more prone to financial distress, leading to a higher probability of default.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3157950" y="2904450"/>
            <a:ext cx="58761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1" name="Google Shape;131;p5"/>
          <p:cNvCxnSpPr/>
          <p:nvPr/>
        </p:nvCxnSpPr>
        <p:spPr>
          <a:xfrm>
            <a:off x="1528371" y="1572813"/>
            <a:ext cx="35310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633712" y="939408"/>
            <a:ext cx="4341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TARGET VARIABLE 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0" y="2019476"/>
            <a:ext cx="12192000" cy="41058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633699" y="1989107"/>
            <a:ext cx="46671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 around 20-25% default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Issue:</a:t>
            </a:r>
            <a:r>
              <a:rPr lang="en-US"/>
              <a:t> Bias towards non-default cases in dataset.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Solution:</a:t>
            </a:r>
            <a:r>
              <a:rPr lang="en-US"/>
              <a:t> Resample dataset to balance categories equally.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Evaluation: </a:t>
            </a:r>
            <a:r>
              <a:rPr lang="en-US"/>
              <a:t>Use F1 Score to determine model success.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>
            <a:off x="5975011" y="963697"/>
            <a:ext cx="5577643" cy="4516050"/>
            <a:chOff x="5446003" y="583365"/>
            <a:chExt cx="6091790" cy="5181928"/>
          </a:xfrm>
        </p:grpSpPr>
        <p:sp>
          <p:nvSpPr>
            <p:cNvPr id="136" name="Google Shape;136;p5"/>
            <p:cNvSpPr/>
            <p:nvPr/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38" name="Google Shape;138;p5" descr="A graph with a red and blue rectang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1164" b="-1"/>
          <a:stretch/>
        </p:blipFill>
        <p:spPr>
          <a:xfrm>
            <a:off x="6612193" y="1531924"/>
            <a:ext cx="4303282" cy="34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5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801833" y="1101713"/>
            <a:ext cx="35310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802230" y="482170"/>
            <a:ext cx="35301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ANNUAL INCOME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9" name="Google Shape;149;p6"/>
          <p:cNvGrpSpPr/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50" name="Google Shape;150;p6"/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2" name="Google Shape;152;p6"/>
          <p:cNvSpPr/>
          <p:nvPr/>
        </p:nvSpPr>
        <p:spPr>
          <a:xfrm>
            <a:off x="5942379" y="977965"/>
            <a:ext cx="5134500" cy="4135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3" name="Google Shape;153;p6" descr="A graph of income distribu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5150" y="1116345"/>
            <a:ext cx="4619103" cy="3866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6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6" descr="A graph of a number of income distribu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41678" y="1531272"/>
            <a:ext cx="4203900" cy="35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2" name="Google Shape;162;p8"/>
          <p:cNvCxnSpPr/>
          <p:nvPr/>
        </p:nvCxnSpPr>
        <p:spPr>
          <a:xfrm>
            <a:off x="1453896" y="1847088"/>
            <a:ext cx="353088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ANNUAL INCOME ON DEFAULT STAT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1451581" y="2015732"/>
            <a:ext cx="352652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Observation:</a:t>
            </a:r>
            <a:r>
              <a:rPr lang="en-US"/>
              <a:t> Similar distribution of annual income across both groups.</a:t>
            </a:r>
            <a:endParaRPr/>
          </a:p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Implication:</a:t>
            </a:r>
            <a:r>
              <a:rPr lang="en-US"/>
              <a:t> Income may not significantly explain differences in loan status.</a:t>
            </a:r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7" name="Google Shape;167;p8"/>
            <p:cNvSpPr/>
            <p:nvPr/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69" name="Google Shape;169;p8" descr="A graph of salary and loan statu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250" y="936274"/>
            <a:ext cx="4821550" cy="42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8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7" name="Google Shape;177;p9"/>
          <p:cNvCxnSpPr/>
          <p:nvPr/>
        </p:nvCxnSpPr>
        <p:spPr>
          <a:xfrm>
            <a:off x="1453896" y="1847088"/>
            <a:ext cx="353088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443159" y="482174"/>
            <a:ext cx="48576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850"/>
              <a:t>ASSOCIATION: ANNUAL INCOME &amp; MONTHLY INSTALLMENTS</a:t>
            </a:r>
            <a:endParaRPr sz="2850"/>
          </a:p>
        </p:txBody>
      </p:sp>
      <p:sp>
        <p:nvSpPr>
          <p:cNvPr id="179" name="Google Shape;179;p9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443159" y="2347139"/>
            <a:ext cx="453494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Analysis Focus:</a:t>
            </a:r>
            <a:r>
              <a:rPr lang="en-US"/>
              <a:t> Relationship between annual income and monthly installments.</a:t>
            </a:r>
            <a:endParaRPr/>
          </a:p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Observation:</a:t>
            </a:r>
            <a:r>
              <a:rPr lang="en-US"/>
              <a:t> A mostly linear relationship between the two variables.</a:t>
            </a:r>
            <a:endParaRPr/>
          </a:p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Note:</a:t>
            </a:r>
            <a:r>
              <a:rPr lang="en-US"/>
              <a:t> A few outliers present on the far left.</a:t>
            </a:r>
            <a:endParaRPr/>
          </a:p>
        </p:txBody>
      </p:sp>
      <p:grpSp>
        <p:nvGrpSpPr>
          <p:cNvPr id="181" name="Google Shape;181;p9"/>
          <p:cNvGrpSpPr/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2" name="Google Shape;182;p9"/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4" name="Google Shape;184;p9"/>
          <p:cNvSpPr/>
          <p:nvPr/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5" name="Google Shape;185;p9" descr="A screen shot of a graph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8471" y="1123633"/>
            <a:ext cx="3915110" cy="386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 rotWithShape="1">
          <a:blip r:embed="rId4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9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Macintosh PowerPoint</Application>
  <PresentationFormat>Widescreen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</vt:lpstr>
      <vt:lpstr>Arial</vt:lpstr>
      <vt:lpstr>Gallery</vt:lpstr>
      <vt:lpstr>OPTIMIZING LOAN APPROVALS: A DATA-DRIVEN MODEL FOR ASSESSING INSTALLMENT-TO-INCOME RISK</vt:lpstr>
      <vt:lpstr>PROBLEM</vt:lpstr>
      <vt:lpstr>DATASET AND DESCRIPTION</vt:lpstr>
      <vt:lpstr>QUESTION AND HYPOTHESIS</vt:lpstr>
      <vt:lpstr>EXPLORATORY DATA ANALYSIS</vt:lpstr>
      <vt:lpstr>TARGET VARIABLE </vt:lpstr>
      <vt:lpstr>ANNUAL INCOME</vt:lpstr>
      <vt:lpstr>ANNUAL INCOME ON DEFAULT STAT</vt:lpstr>
      <vt:lpstr>ASSOCIATION: ANNUAL INCOME &amp; MONTHLY INSTALLMENTS</vt:lpstr>
      <vt:lpstr>CORRELATION PLOT</vt:lpstr>
      <vt:lpstr>NEW VARIABLE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LOAN APPROVALS: A DATA-DRIVEN MODEL FOR ASSESSING INSTALLMENT-TO-INCOME RISK</dc:title>
  <dc:creator>Ravish Kamath</dc:creator>
  <cp:lastModifiedBy>Rav Kamath</cp:lastModifiedBy>
  <cp:revision>1</cp:revision>
  <dcterms:created xsi:type="dcterms:W3CDTF">2024-03-09T02:41:12Z</dcterms:created>
  <dcterms:modified xsi:type="dcterms:W3CDTF">2024-03-23T04:28:53Z</dcterms:modified>
</cp:coreProperties>
</file>