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7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391"/>
    <p:restoredTop sz="96327"/>
  </p:normalViewPr>
  <p:slideViewPr>
    <p:cSldViewPr snapToGrid="0">
      <p:cViewPr>
        <p:scale>
          <a:sx n="102" d="100"/>
          <a:sy n="102" d="100"/>
        </p:scale>
        <p:origin x="368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3/19/24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45C26-0683-3542-5701-31C7BB7EE5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7270" y="1763223"/>
            <a:ext cx="11274730" cy="1573866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CA" sz="3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Predicting Bank Loan Approval Based on Risk</a:t>
            </a:r>
            <a:br>
              <a:rPr lang="en-CA" sz="1000" b="0" dirty="0">
                <a:effectLst/>
              </a:rPr>
            </a:br>
            <a:br>
              <a:rPr lang="en-CA" sz="1000" dirty="0"/>
            </a:br>
            <a:endParaRPr lang="en-US" sz="1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C99D49-810F-3C9B-C784-4413D8891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7340" y="3749865"/>
            <a:ext cx="9264275" cy="1076777"/>
          </a:xfrm>
        </p:spPr>
        <p:txBody>
          <a:bodyPr>
            <a:normAutofit/>
          </a:bodyPr>
          <a:lstStyle/>
          <a:p>
            <a:r>
              <a:rPr lang="en-US" dirty="0"/>
              <a:t>DSCI 550 TEAM 6 </a:t>
            </a:r>
          </a:p>
          <a:p>
            <a:r>
              <a:rPr lang="en-US" dirty="0"/>
              <a:t>Ravish Kamath  | Eddie Zhao | Jackson Crawford | Cameron Ela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672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42C14A9-3617-46DD-9FC4-ED828A7D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9AB0109-1C89-41F0-9EDF-3DE017BE3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F22F29C-3B28-436D-D1FF-F4F64B176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5550357" cy="1049235"/>
          </a:xfrm>
        </p:spPr>
        <p:txBody>
          <a:bodyPr>
            <a:normAutofit/>
          </a:bodyPr>
          <a:lstStyle/>
          <a:p>
            <a:r>
              <a:rPr lang="en-US" dirty="0"/>
              <a:t>Correlation Plot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E5CB6C-D5A1-44AB-BAD0-E76C67ED2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04AE6E8-B91A-7F1B-FF32-2BB6B3C79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1340" y="2013617"/>
            <a:ext cx="5822346" cy="3450613"/>
          </a:xfrm>
        </p:spPr>
        <p:txBody>
          <a:bodyPr>
            <a:normAutofit/>
          </a:bodyPr>
          <a:lstStyle/>
          <a:p>
            <a:r>
              <a:rPr lang="en-US" dirty="0"/>
              <a:t>Created a correlation plot to see which variables relate towards our target variable.</a:t>
            </a:r>
          </a:p>
          <a:p>
            <a:r>
              <a:rPr lang="en-US" dirty="0"/>
              <a:t>We notice a high correlation between loan amount and installment. This could lead to multicollinearity problems. Best to drop or transform these variables.</a:t>
            </a:r>
          </a:p>
        </p:txBody>
      </p:sp>
      <p:pic>
        <p:nvPicPr>
          <p:cNvPr id="9" name="Content Placeholder 8" descr="A screenshot of a graph&#10;&#10;Description automatically generated">
            <a:extLst>
              <a:ext uri="{FF2B5EF4-FFF2-40B4-BE49-F238E27FC236}">
                <a16:creationId xmlns:a16="http://schemas.microsoft.com/office/drawing/2014/main" id="{FB66845F-EC56-1747-6AFA-82ADA44A8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8790" y="181293"/>
            <a:ext cx="4787803" cy="3344922"/>
          </a:xfrm>
          <a:prstGeom prst="rect">
            <a:avLst/>
          </a:prstGeom>
        </p:spPr>
      </p:pic>
      <p:pic>
        <p:nvPicPr>
          <p:cNvPr id="12" name="Picture 11" descr="A graph with red dots&#10;&#10;Description automatically generated">
            <a:extLst>
              <a:ext uri="{FF2B5EF4-FFF2-40B4-BE49-F238E27FC236}">
                <a16:creationId xmlns:a16="http://schemas.microsoft.com/office/drawing/2014/main" id="{A2601CC4-36AC-BBA0-8298-D2020A532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218" y="3613297"/>
            <a:ext cx="2965442" cy="231304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5A16967-5C32-4A48-9F02-4F0228AC8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42D078B-EF20-4DB1-AA1B-87F212C56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814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1A4066-B261-49FE-952E-A0FE3EE7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1B4579-E2EA-4BD7-94FF-0A0BEE135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8B98EF1-1210-F472-FAE9-1675F898C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25" y="1133159"/>
            <a:ext cx="4428284" cy="587134"/>
          </a:xfrm>
        </p:spPr>
        <p:txBody>
          <a:bodyPr>
            <a:normAutofit/>
          </a:bodyPr>
          <a:lstStyle/>
          <a:p>
            <a:r>
              <a:rPr lang="en-US" dirty="0"/>
              <a:t>New Variable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958111-BC13-4D45-AB27-0C2C83F9B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818F24E-487A-707E-6554-2B0984843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236" y="1973884"/>
            <a:ext cx="4737237" cy="3450613"/>
          </a:xfrm>
        </p:spPr>
        <p:txBody>
          <a:bodyPr>
            <a:normAutofit/>
          </a:bodyPr>
          <a:lstStyle/>
          <a:p>
            <a:r>
              <a:rPr lang="en-US" dirty="0"/>
              <a:t>The yearly payment owed by the borrower, as a fraction of annual income, is a standard metric used in evaluating whether a loan should be issued. </a:t>
            </a:r>
          </a:p>
          <a:p>
            <a:r>
              <a:rPr lang="en-US" dirty="0"/>
              <a:t>We create a new variable that calculates this using the installment variable and annual income.</a:t>
            </a:r>
          </a:p>
          <a:p>
            <a:r>
              <a:rPr lang="en-US" sz="1600" dirty="0" err="1"/>
              <a:t>Install_income</a:t>
            </a:r>
            <a:r>
              <a:rPr lang="en-US" sz="1600" dirty="0"/>
              <a:t>  = 12 * Installment/ (annual Income)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2188758-E18A-4CE5-9D03-F4BF5D887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21513DD-C15F-4381-AEA6-ED9E5E218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ED2DE01-7F43-4858-85FC-27022DA78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A graph of a red line&#10;&#10;Description automatically generated with medium confidence">
            <a:extLst>
              <a:ext uri="{FF2B5EF4-FFF2-40B4-BE49-F238E27FC236}">
                <a16:creationId xmlns:a16="http://schemas.microsoft.com/office/drawing/2014/main" id="{0A8FBA67-3C6C-1848-8ED4-7EF73615E6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20" b="2"/>
          <a:stretch/>
        </p:blipFill>
        <p:spPr>
          <a:xfrm>
            <a:off x="6093926" y="1116345"/>
            <a:ext cx="4821551" cy="386617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42F4933-2ECF-4EE5-BCE4-F19E3CA60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6FAC23C-014D-4AC5-AD1B-36F7D0E7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98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B78E6-0C1F-B306-F5C3-F0FE93D63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380" y="2757136"/>
            <a:ext cx="9603275" cy="1049235"/>
          </a:xfrm>
        </p:spPr>
        <p:txBody>
          <a:bodyPr/>
          <a:lstStyle/>
          <a:p>
            <a:r>
              <a:rPr lang="en-US" dirty="0"/>
              <a:t>END OF PRESENTATION</a:t>
            </a:r>
          </a:p>
        </p:txBody>
      </p:sp>
    </p:spTree>
    <p:extLst>
      <p:ext uri="{BB962C8B-B14F-4D97-AF65-F5344CB8AC3E}">
        <p14:creationId xmlns:p14="http://schemas.microsoft.com/office/powerpoint/2010/main" val="1995243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9E089-6926-ECA4-F924-6077F99C0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135A2-9501-D762-5700-E5B7D87A5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working in a modern commercial bank as a Data Scientist where we built regression models.</a:t>
            </a:r>
          </a:p>
          <a:p>
            <a:r>
              <a:rPr lang="en-US" dirty="0"/>
              <a:t>We build regression models for predicting the probability that those loans would be defaulted on. However, we realize that these models do not exactly work.</a:t>
            </a:r>
          </a:p>
          <a:p>
            <a:r>
              <a:rPr lang="en-US" dirty="0"/>
              <a:t>TASK:</a:t>
            </a:r>
          </a:p>
          <a:p>
            <a:pPr lvl="1"/>
            <a:r>
              <a:rPr lang="en-US" dirty="0"/>
              <a:t>Build a more efficient default probability model that can be used in production for deciding whether a customer should receive a loan or not.</a:t>
            </a:r>
          </a:p>
        </p:txBody>
      </p:sp>
    </p:spTree>
    <p:extLst>
      <p:ext uri="{BB962C8B-B14F-4D97-AF65-F5344CB8AC3E}">
        <p14:creationId xmlns:p14="http://schemas.microsoft.com/office/powerpoint/2010/main" val="1087140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6B378-7130-4FD0-C07B-0282001FD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and Description</a:t>
            </a:r>
          </a:p>
        </p:txBody>
      </p:sp>
      <p:pic>
        <p:nvPicPr>
          <p:cNvPr id="5" name="Content Placeholder 4" descr="A screenshot of a phone&#10;&#10;Description automatically generated">
            <a:extLst>
              <a:ext uri="{FF2B5EF4-FFF2-40B4-BE49-F238E27FC236}">
                <a16:creationId xmlns:a16="http://schemas.microsoft.com/office/drawing/2014/main" id="{58762E02-0A79-FC04-02D7-4202EF3CCD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3690" y="1965204"/>
            <a:ext cx="3775762" cy="402114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0AFB85-0EB3-932B-AA2F-546BB86AED90}"/>
              </a:ext>
            </a:extLst>
          </p:cNvPr>
          <p:cNvSpPr txBox="1"/>
          <p:nvPr/>
        </p:nvSpPr>
        <p:spPr>
          <a:xfrm>
            <a:off x="5131094" y="2041840"/>
            <a:ext cx="4126027" cy="7063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ATTRIBUTES: </a:t>
            </a:r>
          </a:p>
          <a:p>
            <a:r>
              <a:rPr lang="en-US" dirty="0"/>
              <a:t>-   Loan Default </a:t>
            </a:r>
            <a:r>
              <a:rPr lang="en-US" sz="1400" b="1" dirty="0"/>
              <a:t>(VARIABLE OF INTEREST)</a:t>
            </a:r>
            <a:endParaRPr lang="en-US" sz="2800" b="1" dirty="0"/>
          </a:p>
          <a:p>
            <a:pPr marL="285750" indent="-285750">
              <a:buFontTx/>
              <a:buChar char="-"/>
            </a:pPr>
            <a:r>
              <a:rPr lang="en-US" dirty="0"/>
              <a:t>Loan Amount</a:t>
            </a:r>
          </a:p>
          <a:p>
            <a:pPr marL="285750" indent="-285750">
              <a:buFontTx/>
              <a:buChar char="-"/>
            </a:pPr>
            <a:r>
              <a:rPr lang="en-US" dirty="0"/>
              <a:t>Annual Application Type</a:t>
            </a:r>
          </a:p>
          <a:p>
            <a:pPr marL="285750" indent="-285750">
              <a:buFontTx/>
              <a:buChar char="-"/>
            </a:pPr>
            <a:r>
              <a:rPr lang="en-US" dirty="0"/>
              <a:t>Average Current Balance</a:t>
            </a:r>
          </a:p>
          <a:p>
            <a:pPr marL="285750" indent="-285750">
              <a:buFontTx/>
              <a:buChar char="-"/>
            </a:pPr>
            <a:r>
              <a:rPr lang="en-US" dirty="0"/>
              <a:t>Charge-offs within 12 months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Delinq</a:t>
            </a:r>
            <a:r>
              <a:rPr lang="en-US" dirty="0"/>
              <a:t> 2Yrs</a:t>
            </a:r>
          </a:p>
          <a:p>
            <a:pPr marL="285750" indent="-285750">
              <a:buFontTx/>
              <a:buChar char="-"/>
            </a:pPr>
            <a:r>
              <a:rPr lang="en-US" dirty="0"/>
              <a:t>DTI</a:t>
            </a:r>
          </a:p>
          <a:p>
            <a:pPr marL="285750" indent="-285750">
              <a:buFontTx/>
              <a:buChar char="-"/>
            </a:pPr>
            <a:r>
              <a:rPr lang="en-US" dirty="0"/>
              <a:t>Employment Length</a:t>
            </a:r>
          </a:p>
          <a:p>
            <a:pPr marL="285750" indent="-285750">
              <a:buFontTx/>
              <a:buChar char="-"/>
            </a:pPr>
            <a:r>
              <a:rPr lang="en-US" dirty="0"/>
              <a:t>Grade (Loan)</a:t>
            </a:r>
          </a:p>
          <a:p>
            <a:pPr marL="285750" indent="-285750">
              <a:buFontTx/>
              <a:buChar char="-"/>
            </a:pPr>
            <a:r>
              <a:rPr lang="en-US" dirty="0"/>
              <a:t>Home Ownership</a:t>
            </a:r>
          </a:p>
          <a:p>
            <a:pPr marL="285750" indent="-285750">
              <a:buFontTx/>
              <a:buChar char="-"/>
            </a:pPr>
            <a:r>
              <a:rPr lang="en-US" dirty="0"/>
              <a:t>Number of Credit Inquires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DB2158-D936-14DE-B2B4-5A75341510EA}"/>
              </a:ext>
            </a:extLst>
          </p:cNvPr>
          <p:cNvSpPr txBox="1"/>
          <p:nvPr/>
        </p:nvSpPr>
        <p:spPr>
          <a:xfrm>
            <a:off x="9142527" y="2198225"/>
            <a:ext cx="3266519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Installment</a:t>
            </a:r>
          </a:p>
          <a:p>
            <a:pPr marL="285750" indent="-285750">
              <a:buFontTx/>
              <a:buChar char="-"/>
            </a:pPr>
            <a:r>
              <a:rPr lang="en-US" dirty="0"/>
              <a:t>Job</a:t>
            </a:r>
          </a:p>
          <a:p>
            <a:pPr marL="285750" indent="-285750">
              <a:buFontTx/>
              <a:buChar char="-"/>
            </a:pPr>
            <a:r>
              <a:rPr lang="en-US" dirty="0"/>
              <a:t># of Mortgage Accounts</a:t>
            </a:r>
          </a:p>
          <a:p>
            <a:pPr marL="285750" indent="-285750">
              <a:buFontTx/>
              <a:buChar char="-"/>
            </a:pPr>
            <a:r>
              <a:rPr lang="en-US" dirty="0"/>
              <a:t># of Accounts 90 or more days due</a:t>
            </a:r>
          </a:p>
          <a:p>
            <a:pPr marL="285750" indent="-285750">
              <a:buFontTx/>
              <a:buChar char="-"/>
            </a:pPr>
            <a:r>
              <a:rPr lang="en-US" dirty="0"/>
              <a:t># of public record bankruptcies </a:t>
            </a:r>
          </a:p>
          <a:p>
            <a:pPr marL="285750" indent="-285750">
              <a:buFontTx/>
              <a:buChar char="-"/>
            </a:pPr>
            <a:r>
              <a:rPr lang="en-US" dirty="0"/>
              <a:t>Purpose </a:t>
            </a:r>
          </a:p>
          <a:p>
            <a:pPr marL="285750" indent="-285750">
              <a:buFontTx/>
              <a:buChar char="-"/>
            </a:pPr>
            <a:r>
              <a:rPr lang="en-US" dirty="0"/>
              <a:t>Term</a:t>
            </a:r>
          </a:p>
          <a:p>
            <a:pPr marL="285750" indent="-285750">
              <a:buFontTx/>
              <a:buChar char="-"/>
            </a:pPr>
            <a:r>
              <a:rPr lang="en-US" dirty="0"/>
              <a:t>Year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769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B1A61-468D-643F-BA49-073691DB8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5260" y="2904382"/>
            <a:ext cx="9603275" cy="1049235"/>
          </a:xfrm>
        </p:spPr>
        <p:txBody>
          <a:bodyPr/>
          <a:lstStyle/>
          <a:p>
            <a:r>
              <a:rPr lang="en-US" dirty="0"/>
              <a:t>EXPLORING THE DATA</a:t>
            </a:r>
          </a:p>
        </p:txBody>
      </p:sp>
    </p:spTree>
    <p:extLst>
      <p:ext uri="{BB962C8B-B14F-4D97-AF65-F5344CB8AC3E}">
        <p14:creationId xmlns:p14="http://schemas.microsoft.com/office/powerpoint/2010/main" val="1454486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1A4066-B261-49FE-952E-A0FE3EE7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1B4579-E2EA-4BD7-94FF-0A0BEE135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B98CBE2-CA22-8945-6ABA-A57145E9E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237" y="1213683"/>
            <a:ext cx="4341659" cy="481626"/>
          </a:xfrm>
        </p:spPr>
        <p:txBody>
          <a:bodyPr>
            <a:normAutofit fontScale="90000"/>
          </a:bodyPr>
          <a:lstStyle/>
          <a:p>
            <a:r>
              <a:rPr lang="en-US" dirty="0"/>
              <a:t>Target Variable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958111-BC13-4D45-AB27-0C2C83F9B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AD2C6C2-D0BD-FC46-4279-22D30A62A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99" y="2029757"/>
            <a:ext cx="4667019" cy="3450613"/>
          </a:xfrm>
        </p:spPr>
        <p:txBody>
          <a:bodyPr>
            <a:normAutofit/>
          </a:bodyPr>
          <a:lstStyle/>
          <a:p>
            <a:r>
              <a:rPr lang="en-US" dirty="0"/>
              <a:t>We can see that around 20-25 percent of all loans in the data set are defaults</a:t>
            </a:r>
          </a:p>
          <a:p>
            <a:r>
              <a:rPr lang="en-US" dirty="0"/>
              <a:t>Due to the biasness towards non-defaults, we need to consider resampling our dataset to create equal amount of each category.</a:t>
            </a:r>
          </a:p>
          <a:p>
            <a:r>
              <a:rPr lang="en-US" dirty="0"/>
              <a:t>Using F1 Score for deciding the success of a model would make sense.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2188758-E18A-4CE5-9D03-F4BF5D887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21513DD-C15F-4381-AEA6-ED9E5E218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ED2DE01-7F43-4858-85FC-27022DA78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A graph with a red and blue rectangle&#10;&#10;Description automatically generated">
            <a:extLst>
              <a:ext uri="{FF2B5EF4-FFF2-40B4-BE49-F238E27FC236}">
                <a16:creationId xmlns:a16="http://schemas.microsoft.com/office/drawing/2014/main" id="{C23C0310-6F59-4322-EA81-47228D90DD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65" b="-1"/>
          <a:stretch/>
        </p:blipFill>
        <p:spPr>
          <a:xfrm>
            <a:off x="6093926" y="1116345"/>
            <a:ext cx="4821551" cy="386617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42F4933-2ECF-4EE5-BCE4-F19E3CA60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6FAC23C-014D-4AC5-AD1B-36F7D0E7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428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09FB09B-6B56-A373-B2CF-DD5B88A6C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US" dirty="0"/>
              <a:t>ANNUAL INCOME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AE8F31E-670E-847E-587F-826D4712A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n-US" dirty="0"/>
              <a:t>We can see in the left graph that annual income is skewed right.</a:t>
            </a:r>
          </a:p>
          <a:p>
            <a:r>
              <a:rPr lang="en-US" dirty="0"/>
              <a:t>We can proceed to do a log transformation, to create a more normally distributed data for annual income.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aph of income distribution&#10;&#10;Description automatically generated">
            <a:extLst>
              <a:ext uri="{FF2B5EF4-FFF2-40B4-BE49-F238E27FC236}">
                <a16:creationId xmlns:a16="http://schemas.microsoft.com/office/drawing/2014/main" id="{7EAE1D90-ACD2-5D35-A28C-0C1E37881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5150" y="1116345"/>
            <a:ext cx="4619103" cy="3866172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388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1176DA6-4BBF-42A4-9C94-E6613CCD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AAB0AE-172B-4FB4-80C2-86CD6B824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E64A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of a number of income distribution&#10;&#10;Description automatically generated">
            <a:extLst>
              <a:ext uri="{FF2B5EF4-FFF2-40B4-BE49-F238E27FC236}">
                <a16:creationId xmlns:a16="http://schemas.microsoft.com/office/drawing/2014/main" id="{FCD78775-D974-68E6-64BB-6CCEF76603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74084" y="643467"/>
            <a:ext cx="664383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373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1A4066-B261-49FE-952E-A0FE3EE7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1B4579-E2EA-4BD7-94FF-0A0BEE135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7BB364C-2640-5C75-892B-FE27DFCD4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 fontScale="90000"/>
          </a:bodyPr>
          <a:lstStyle/>
          <a:p>
            <a:r>
              <a:rPr lang="en-US" dirty="0"/>
              <a:t>Annual Income On Default Stat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958111-BC13-4D45-AB27-0C2C83F9B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F03D5AD-107F-D15C-467E-193C6750B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n-US" dirty="0"/>
              <a:t>We can see that the distribution for both the groups in terms of their annual income are similarly distributed.</a:t>
            </a:r>
          </a:p>
          <a:p>
            <a:r>
              <a:rPr lang="en-US" dirty="0"/>
              <a:t>This can indicate that income is not likely to explain the difference in loan status.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2188758-E18A-4CE5-9D03-F4BF5D887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21513DD-C15F-4381-AEA6-ED9E5E218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ED2DE01-7F43-4858-85FC-27022DA78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A graph of salary and loan status&#10;&#10;Description automatically generated">
            <a:extLst>
              <a:ext uri="{FF2B5EF4-FFF2-40B4-BE49-F238E27FC236}">
                <a16:creationId xmlns:a16="http://schemas.microsoft.com/office/drawing/2014/main" id="{511E2DB7-1E00-2944-21DB-78E0C12758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09" r="1" b="1"/>
          <a:stretch/>
        </p:blipFill>
        <p:spPr>
          <a:xfrm>
            <a:off x="6095250" y="1087563"/>
            <a:ext cx="4821551" cy="401167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42F4933-2ECF-4EE5-BCE4-F19E3CA60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6FAC23C-014D-4AC5-AD1B-36F7D0E7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499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EA78C72-1836-1646-7652-482E59C48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59" y="1031024"/>
            <a:ext cx="4857559" cy="709032"/>
          </a:xfrm>
        </p:spPr>
        <p:txBody>
          <a:bodyPr>
            <a:noAutofit/>
          </a:bodyPr>
          <a:lstStyle/>
          <a:p>
            <a:r>
              <a:rPr lang="en-US" sz="2000" dirty="0"/>
              <a:t>Association: Annual Income &amp; Monthly Installments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ABFD094-AC9D-9067-954A-FEB183C36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159" y="2347139"/>
            <a:ext cx="4534945" cy="3450613"/>
          </a:xfrm>
        </p:spPr>
        <p:txBody>
          <a:bodyPr>
            <a:normAutofit/>
          </a:bodyPr>
          <a:lstStyle/>
          <a:p>
            <a:r>
              <a:rPr lang="en-US" dirty="0"/>
              <a:t>This plot looks at the relationship between annual income and monthly installments. </a:t>
            </a:r>
          </a:p>
          <a:p>
            <a:r>
              <a:rPr lang="en-US" dirty="0"/>
              <a:t>We can see that there is a more linear relationship between these 2 variables, with a few outliers on the far left.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 shot of a graph&#10;&#10;Description automatically generated">
            <a:extLst>
              <a:ext uri="{FF2B5EF4-FFF2-40B4-BE49-F238E27FC236}">
                <a16:creationId xmlns:a16="http://schemas.microsoft.com/office/drawing/2014/main" id="{F64891F8-DB81-306B-5A6C-AACC64D2C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7146" y="1116345"/>
            <a:ext cx="3915110" cy="386617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47741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99</TotalTime>
  <Words>444</Words>
  <Application>Microsoft Macintosh PowerPoint</Application>
  <PresentationFormat>Widescreen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Gill Sans MT</vt:lpstr>
      <vt:lpstr>Times New Roman</vt:lpstr>
      <vt:lpstr>Gallery</vt:lpstr>
      <vt:lpstr>Predicting Bank Loan Approval Based on Risk  </vt:lpstr>
      <vt:lpstr>Business Problem</vt:lpstr>
      <vt:lpstr>Data set and Description</vt:lpstr>
      <vt:lpstr>EXPLORING THE DATA</vt:lpstr>
      <vt:lpstr>Target Variable </vt:lpstr>
      <vt:lpstr>ANNUAL INCOME</vt:lpstr>
      <vt:lpstr>PowerPoint Presentation</vt:lpstr>
      <vt:lpstr>Annual Income On Default Stat</vt:lpstr>
      <vt:lpstr>Association: Annual Income &amp; Monthly Installments</vt:lpstr>
      <vt:lpstr>Correlation Plot</vt:lpstr>
      <vt:lpstr>New Variable</vt:lpstr>
      <vt:lpstr>END OF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Bank Loan Approval Based on Risk  </dc:title>
  <dc:creator>Ravish Kamath</dc:creator>
  <cp:lastModifiedBy>Ravish Kamath</cp:lastModifiedBy>
  <cp:revision>5</cp:revision>
  <dcterms:created xsi:type="dcterms:W3CDTF">2024-03-09T02:41:12Z</dcterms:created>
  <dcterms:modified xsi:type="dcterms:W3CDTF">2024-03-19T23:02:05Z</dcterms:modified>
</cp:coreProperties>
</file>