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60" r:id="rId10"/>
    <p:sldId id="262" r:id="rId11"/>
    <p:sldId id="261" r:id="rId12"/>
    <p:sldId id="26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5493-A29A-495F-9B84-CCC7AA77D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D78B62-FA73-4152-8EF7-F0B87487C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5FB642-1135-448E-9B9C-82CF0CBD1082}"/>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5" name="Footer Placeholder 4">
            <a:extLst>
              <a:ext uri="{FF2B5EF4-FFF2-40B4-BE49-F238E27FC236}">
                <a16:creationId xmlns:a16="http://schemas.microsoft.com/office/drawing/2014/main" id="{206D4F2C-F208-4837-8985-F484A10D9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55B1A-7360-42B0-854E-58F732B15E6F}"/>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402243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4F39-F1C4-45C2-B830-02339FE7CB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EBD8F5-9AA6-4B86-AEA4-B53B9922FF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8AE6-6976-426C-A562-E1E5C9EF602A}"/>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5" name="Footer Placeholder 4">
            <a:extLst>
              <a:ext uri="{FF2B5EF4-FFF2-40B4-BE49-F238E27FC236}">
                <a16:creationId xmlns:a16="http://schemas.microsoft.com/office/drawing/2014/main" id="{7A0A0B60-5D6B-4D9F-A43B-E8C5FC1A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491BA-FC0C-4740-B586-91030ACC02EA}"/>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31874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34907C-9BD0-4159-87EA-92A9C7382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68A3E-AE42-4992-8428-B1C440602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0C855-0062-4E69-BD39-9960305FD0BC}"/>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5" name="Footer Placeholder 4">
            <a:extLst>
              <a:ext uri="{FF2B5EF4-FFF2-40B4-BE49-F238E27FC236}">
                <a16:creationId xmlns:a16="http://schemas.microsoft.com/office/drawing/2014/main" id="{53184807-823D-4603-A307-4C493DBAF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AAB26-3916-4F67-880C-E0586B0E1F20}"/>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53301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C2F5-E194-4162-BF6E-665F99061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AD1DC-297F-49C6-8344-D307447105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AC23A-512F-4347-B952-043718B766BF}"/>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5" name="Footer Placeholder 4">
            <a:extLst>
              <a:ext uri="{FF2B5EF4-FFF2-40B4-BE49-F238E27FC236}">
                <a16:creationId xmlns:a16="http://schemas.microsoft.com/office/drawing/2014/main" id="{5CF9C6B1-E64B-45AF-87D9-C618DCC1A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C12B2-E47C-47F4-97BA-665D92774904}"/>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152512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F2B6-A505-4493-9C3A-06CB69950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40B91F-CEDA-4C70-B4FA-D90DE2C9E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8124F2-CE70-43F7-ADE4-A90A04173817}"/>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5" name="Footer Placeholder 4">
            <a:extLst>
              <a:ext uri="{FF2B5EF4-FFF2-40B4-BE49-F238E27FC236}">
                <a16:creationId xmlns:a16="http://schemas.microsoft.com/office/drawing/2014/main" id="{B986FFC0-B120-40E9-B7BE-110459E92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F9585-DDBD-4F0C-A4D8-CE490AE2584B}"/>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337623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3B54-ADFD-4EEA-8C46-A04A8E406C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EEFD1-6007-4DB7-B936-9CFF979E7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74E8-B61C-42C3-A73B-BDA08EBC32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29313-9B5A-40D2-9D1B-DC4711EDB480}"/>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6" name="Footer Placeholder 5">
            <a:extLst>
              <a:ext uri="{FF2B5EF4-FFF2-40B4-BE49-F238E27FC236}">
                <a16:creationId xmlns:a16="http://schemas.microsoft.com/office/drawing/2014/main" id="{102B1C3F-708F-44BB-955D-3DDE8EE7E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BEF3E-FE1B-4197-AA3C-4BE57C7911D6}"/>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110965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DB17-CC86-4EB5-9713-7ECAE0C20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DE2C58-47CD-40F8-A43D-FD62E2EBE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60A09-C864-46F9-A1E1-3FE846181F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8EA48-832C-4170-B40D-B2AE84735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EB512-DE32-4054-B115-A320C6960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F1EC34-F158-4BBD-A5D1-22A999AE7444}"/>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8" name="Footer Placeholder 7">
            <a:extLst>
              <a:ext uri="{FF2B5EF4-FFF2-40B4-BE49-F238E27FC236}">
                <a16:creationId xmlns:a16="http://schemas.microsoft.com/office/drawing/2014/main" id="{A016103E-2EB0-4ADE-8033-47E5B3600E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FC536-9FB2-4759-882B-5D7C78F09EAD}"/>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271037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6315-3893-4236-A2B3-0897C502E9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6E5686-EB2A-4D4A-A8B5-729CFF874569}"/>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4" name="Footer Placeholder 3">
            <a:extLst>
              <a:ext uri="{FF2B5EF4-FFF2-40B4-BE49-F238E27FC236}">
                <a16:creationId xmlns:a16="http://schemas.microsoft.com/office/drawing/2014/main" id="{0F656110-58FF-4838-99F3-5DD4A2B6F2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0F5B2C-25C3-4820-95F6-4BD995D817AA}"/>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373878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5E3ED-FCFC-4AD8-B612-3EC1A7B48643}"/>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3" name="Footer Placeholder 2">
            <a:extLst>
              <a:ext uri="{FF2B5EF4-FFF2-40B4-BE49-F238E27FC236}">
                <a16:creationId xmlns:a16="http://schemas.microsoft.com/office/drawing/2014/main" id="{759A7F94-C305-4F7E-B571-1CB651855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288F88-3F2C-466C-BC50-CE44397A97DA}"/>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59925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9A6B-93B9-4991-B2BD-94D86E6C9F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D92076-A75F-43DB-8AD1-8324F97FD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B9E21C-3EAA-4FE3-9F20-BA27CCD80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32F5AD-0F6A-43FF-8982-22A51E505B76}"/>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6" name="Footer Placeholder 5">
            <a:extLst>
              <a:ext uri="{FF2B5EF4-FFF2-40B4-BE49-F238E27FC236}">
                <a16:creationId xmlns:a16="http://schemas.microsoft.com/office/drawing/2014/main" id="{66B7C18F-F2E3-4083-B994-32E346A88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05003-9EB0-4F6E-885B-B874CD4C5598}"/>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401819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12F1-E6D8-4DCC-9499-5E0329BAB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16FFAB-7C09-494A-8065-A5C3155A9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66A58D-E3D3-4CD4-BABF-CD479A12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3F498-AB33-4B75-862A-9295309E1579}"/>
              </a:ext>
            </a:extLst>
          </p:cNvPr>
          <p:cNvSpPr>
            <a:spLocks noGrp="1"/>
          </p:cNvSpPr>
          <p:nvPr>
            <p:ph type="dt" sz="half" idx="10"/>
          </p:nvPr>
        </p:nvSpPr>
        <p:spPr/>
        <p:txBody>
          <a:bodyPr/>
          <a:lstStyle/>
          <a:p>
            <a:fld id="{88BFAA87-E786-4039-9189-50B3A51678CF}" type="datetimeFigureOut">
              <a:rPr lang="en-US" smtClean="0"/>
              <a:t>1/3/2023</a:t>
            </a:fld>
            <a:endParaRPr lang="en-US"/>
          </a:p>
        </p:txBody>
      </p:sp>
      <p:sp>
        <p:nvSpPr>
          <p:cNvPr id="6" name="Footer Placeholder 5">
            <a:extLst>
              <a:ext uri="{FF2B5EF4-FFF2-40B4-BE49-F238E27FC236}">
                <a16:creationId xmlns:a16="http://schemas.microsoft.com/office/drawing/2014/main" id="{22D4DE60-3173-4727-BC5A-3656612BF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EEAA4-367D-4D01-BD91-3B25DD1BF3C5}"/>
              </a:ext>
            </a:extLst>
          </p:cNvPr>
          <p:cNvSpPr>
            <a:spLocks noGrp="1"/>
          </p:cNvSpPr>
          <p:nvPr>
            <p:ph type="sldNum" sz="quarter" idx="12"/>
          </p:nvPr>
        </p:nvSpPr>
        <p:spPr/>
        <p:txBody>
          <a:bodyPr/>
          <a:lstStyle/>
          <a:p>
            <a:fld id="{1368F806-1CAE-4C69-B9BB-EA6673A92EC3}" type="slidenum">
              <a:rPr lang="en-US" smtClean="0"/>
              <a:t>‹#›</a:t>
            </a:fld>
            <a:endParaRPr lang="en-US"/>
          </a:p>
        </p:txBody>
      </p:sp>
    </p:spTree>
    <p:extLst>
      <p:ext uri="{BB962C8B-B14F-4D97-AF65-F5344CB8AC3E}">
        <p14:creationId xmlns:p14="http://schemas.microsoft.com/office/powerpoint/2010/main" val="397271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26826-9737-43DF-B401-16D70557A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A46E5F-8F21-4D9E-A122-1CE3C9FE9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D5E1D-7ADC-4934-91F9-3E1737082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FAA87-E786-4039-9189-50B3A51678CF}" type="datetimeFigureOut">
              <a:rPr lang="en-US" smtClean="0"/>
              <a:t>1/3/2023</a:t>
            </a:fld>
            <a:endParaRPr lang="en-US"/>
          </a:p>
        </p:txBody>
      </p:sp>
      <p:sp>
        <p:nvSpPr>
          <p:cNvPr id="5" name="Footer Placeholder 4">
            <a:extLst>
              <a:ext uri="{FF2B5EF4-FFF2-40B4-BE49-F238E27FC236}">
                <a16:creationId xmlns:a16="http://schemas.microsoft.com/office/drawing/2014/main" id="{03B3AF0C-41B7-42A8-B03E-A787489C3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F0DEE6-8C6E-44F5-9832-A8333CEFA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8F806-1CAE-4C69-B9BB-EA6673A92EC3}" type="slidenum">
              <a:rPr lang="en-US" smtClean="0"/>
              <a:t>‹#›</a:t>
            </a:fld>
            <a:endParaRPr lang="en-US"/>
          </a:p>
        </p:txBody>
      </p:sp>
    </p:spTree>
    <p:extLst>
      <p:ext uri="{BB962C8B-B14F-4D97-AF65-F5344CB8AC3E}">
        <p14:creationId xmlns:p14="http://schemas.microsoft.com/office/powerpoint/2010/main" val="178596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802801-3CB4-44E4-A80F-888A11CE3C6D}"/>
              </a:ext>
            </a:extLst>
          </p:cNvPr>
          <p:cNvSpPr txBox="1">
            <a:spLocks/>
          </p:cNvSpPr>
          <p:nvPr/>
        </p:nvSpPr>
        <p:spPr>
          <a:xfrm>
            <a:off x="274391" y="886123"/>
            <a:ext cx="11917609" cy="3412499"/>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100000"/>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pPr marL="228600" marR="0" lvl="1" indent="0" algn="l" defTabSz="914400" rtl="0" eaLnBrk="1" fontAlgn="auto" latinLnBrk="0" hangingPunct="1">
              <a:lnSpc>
                <a:spcPct val="100000"/>
              </a:lnSpc>
              <a:spcBef>
                <a:spcPts val="600"/>
              </a:spcBef>
              <a:spcAft>
                <a:spcPts val="0"/>
              </a:spcAft>
              <a:buClr>
                <a:srgbClr val="8B8D8E"/>
              </a:buClr>
              <a:buSzPct val="100000"/>
              <a:buNone/>
              <a:tabLst/>
              <a:defRPr/>
            </a:pPr>
            <a:r>
              <a:rPr lang="en-US" sz="3200" dirty="0">
                <a:solidFill>
                  <a:srgbClr val="53565A"/>
                </a:solidFill>
                <a:latin typeface="Arial"/>
              </a:rPr>
              <a:t>T</a:t>
            </a:r>
            <a:r>
              <a:rPr kumimoji="0" lang="en-US" sz="3200" b="0" i="0" u="none" strike="noStrike" kern="1200" cap="none" spc="0" normalizeH="0" baseline="0" noProof="0" dirty="0">
                <a:ln>
                  <a:noFill/>
                </a:ln>
                <a:solidFill>
                  <a:srgbClr val="53565A"/>
                </a:solidFill>
                <a:effectLst/>
                <a:uLnTx/>
                <a:uFillTx/>
                <a:latin typeface="Arial"/>
                <a:ea typeface="+mn-ea"/>
                <a:cs typeface="+mn-cs"/>
              </a:rPr>
              <a:t>he customer finance company wants to decide for loan approval based on the risk of the applicant's profile, For which based on the sample data available need to find out the driving factors behind the loan default. Company can use this information for conducting</a:t>
            </a:r>
            <a:r>
              <a:rPr lang="en-US" sz="3200" dirty="0">
                <a:solidFill>
                  <a:srgbClr val="53565A"/>
                </a:solidFill>
                <a:latin typeface="Arial"/>
              </a:rPr>
              <a:t> Risk Analysis</a:t>
            </a:r>
            <a:endParaRPr kumimoji="0" lang="en-US" sz="3200" b="0" i="0" u="none" strike="noStrike" kern="1200" cap="none" spc="0" normalizeH="0" baseline="0" noProof="0" dirty="0">
              <a:ln>
                <a:noFill/>
              </a:ln>
              <a:solidFill>
                <a:srgbClr val="53565A"/>
              </a:solidFill>
              <a:effectLst/>
              <a:uLnTx/>
              <a:uFillTx/>
              <a:latin typeface="Arial"/>
              <a:ea typeface="+mn-ea"/>
              <a:cs typeface="+mn-cs"/>
            </a:endParaRPr>
          </a:p>
        </p:txBody>
      </p:sp>
      <p:sp>
        <p:nvSpPr>
          <p:cNvPr id="6" name="Title 1">
            <a:extLst>
              <a:ext uri="{FF2B5EF4-FFF2-40B4-BE49-F238E27FC236}">
                <a16:creationId xmlns:a16="http://schemas.microsoft.com/office/drawing/2014/main" id="{D9FD7651-26DC-4B1E-9DC8-0B393F2B8D85}"/>
              </a:ext>
            </a:extLst>
          </p:cNvPr>
          <p:cNvSpPr txBox="1">
            <a:spLocks/>
          </p:cNvSpPr>
          <p:nvPr/>
        </p:nvSpPr>
        <p:spPr>
          <a:xfrm>
            <a:off x="274391" y="18844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Problem statement</a:t>
            </a:r>
          </a:p>
        </p:txBody>
      </p:sp>
    </p:spTree>
    <p:extLst>
      <p:ext uri="{BB962C8B-B14F-4D97-AF65-F5344CB8AC3E}">
        <p14:creationId xmlns:p14="http://schemas.microsoft.com/office/powerpoint/2010/main" val="374882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6F0098-BBEC-4DEA-A932-F4CB1D9C59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546" y="900453"/>
            <a:ext cx="5159828" cy="4057990"/>
          </a:xfrm>
          <a:prstGeom prst="rect">
            <a:avLst/>
          </a:prstGeom>
        </p:spPr>
      </p:pic>
      <p:pic>
        <p:nvPicPr>
          <p:cNvPr id="3" name="Picture 2">
            <a:extLst>
              <a:ext uri="{FF2B5EF4-FFF2-40B4-BE49-F238E27FC236}">
                <a16:creationId xmlns:a16="http://schemas.microsoft.com/office/drawing/2014/main" id="{051F8E99-CFA0-4A2E-9214-0BC2AAE4C9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635" y="1019660"/>
            <a:ext cx="4819025" cy="3789963"/>
          </a:xfrm>
          <a:prstGeom prst="rect">
            <a:avLst/>
          </a:prstGeom>
        </p:spPr>
      </p:pic>
      <p:sp>
        <p:nvSpPr>
          <p:cNvPr id="7" name="Title 1">
            <a:extLst>
              <a:ext uri="{FF2B5EF4-FFF2-40B4-BE49-F238E27FC236}">
                <a16:creationId xmlns:a16="http://schemas.microsoft.com/office/drawing/2014/main" id="{A0802B19-F784-4315-985E-C51EC1E81295}"/>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Plots</a:t>
            </a:r>
          </a:p>
        </p:txBody>
      </p:sp>
      <p:sp>
        <p:nvSpPr>
          <p:cNvPr id="8" name="TextBox 7">
            <a:extLst>
              <a:ext uri="{FF2B5EF4-FFF2-40B4-BE49-F238E27FC236}">
                <a16:creationId xmlns:a16="http://schemas.microsoft.com/office/drawing/2014/main" id="{C98AD72E-9726-4695-925C-0736AC43DFDF}"/>
              </a:ext>
            </a:extLst>
          </p:cNvPr>
          <p:cNvSpPr txBox="1"/>
          <p:nvPr/>
        </p:nvSpPr>
        <p:spPr>
          <a:xfrm>
            <a:off x="3047221" y="5514465"/>
            <a:ext cx="8871021" cy="1200329"/>
          </a:xfrm>
          <a:prstGeom prst="rect">
            <a:avLst/>
          </a:prstGeom>
          <a:noFill/>
        </p:spPr>
        <p:txBody>
          <a:bodyPr wrap="square">
            <a:spAutoFit/>
          </a:bodyPr>
          <a:lstStyle/>
          <a:p>
            <a:pPr lvl="1"/>
            <a:r>
              <a:rPr lang="en-US" sz="1800" dirty="0">
                <a:solidFill>
                  <a:srgbClr val="53565A"/>
                </a:solidFill>
                <a:latin typeface="Arial"/>
              </a:rPr>
              <a:t>1.Interest rates with16 and more has a greater chances of getting charged off</a:t>
            </a:r>
          </a:p>
          <a:p>
            <a:pPr lvl="1"/>
            <a:r>
              <a:rPr lang="en-US" dirty="0">
                <a:solidFill>
                  <a:srgbClr val="53565A"/>
                </a:solidFill>
                <a:latin typeface="Arial"/>
              </a:rPr>
              <a:t>2.</a:t>
            </a:r>
            <a:r>
              <a:rPr lang="en-US" sz="1800" dirty="0">
                <a:solidFill>
                  <a:srgbClr val="53565A"/>
                </a:solidFill>
                <a:latin typeface="Arial"/>
              </a:rPr>
              <a:t> If the derogatory public records is 1 or 2 there is a more chance of getting charged off</a:t>
            </a:r>
          </a:p>
          <a:p>
            <a:pPr lvl="1"/>
            <a:endParaRPr lang="en-US" sz="1800" dirty="0">
              <a:solidFill>
                <a:srgbClr val="53565A"/>
              </a:solidFill>
              <a:latin typeface="Arial"/>
            </a:endParaRPr>
          </a:p>
        </p:txBody>
      </p:sp>
    </p:spTree>
    <p:extLst>
      <p:ext uri="{BB962C8B-B14F-4D97-AF65-F5344CB8AC3E}">
        <p14:creationId xmlns:p14="http://schemas.microsoft.com/office/powerpoint/2010/main" val="297947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9BB75B-3D13-416A-8469-508F81B48476}"/>
              </a:ext>
            </a:extLst>
          </p:cNvPr>
          <p:cNvPicPr>
            <a:picLocks noChangeAspect="1"/>
          </p:cNvPicPr>
          <p:nvPr/>
        </p:nvPicPr>
        <p:blipFill>
          <a:blip r:embed="rId2"/>
          <a:stretch>
            <a:fillRect/>
          </a:stretch>
        </p:blipFill>
        <p:spPr>
          <a:xfrm>
            <a:off x="83977" y="584775"/>
            <a:ext cx="5290456" cy="4268067"/>
          </a:xfrm>
          <a:prstGeom prst="rect">
            <a:avLst/>
          </a:prstGeom>
        </p:spPr>
      </p:pic>
      <p:pic>
        <p:nvPicPr>
          <p:cNvPr id="5" name="Picture 4">
            <a:extLst>
              <a:ext uri="{FF2B5EF4-FFF2-40B4-BE49-F238E27FC236}">
                <a16:creationId xmlns:a16="http://schemas.microsoft.com/office/drawing/2014/main" id="{F320B5C9-A194-4957-8454-22F339647038}"/>
              </a:ext>
            </a:extLst>
          </p:cNvPr>
          <p:cNvPicPr>
            <a:picLocks noChangeAspect="1"/>
          </p:cNvPicPr>
          <p:nvPr/>
        </p:nvPicPr>
        <p:blipFill>
          <a:blip r:embed="rId3"/>
          <a:stretch>
            <a:fillRect/>
          </a:stretch>
        </p:blipFill>
        <p:spPr>
          <a:xfrm>
            <a:off x="5721059" y="697204"/>
            <a:ext cx="6386964" cy="4043209"/>
          </a:xfrm>
          <a:prstGeom prst="rect">
            <a:avLst/>
          </a:prstGeom>
        </p:spPr>
      </p:pic>
      <p:sp>
        <p:nvSpPr>
          <p:cNvPr id="7" name="Title 1">
            <a:extLst>
              <a:ext uri="{FF2B5EF4-FFF2-40B4-BE49-F238E27FC236}">
                <a16:creationId xmlns:a16="http://schemas.microsoft.com/office/drawing/2014/main" id="{5C4170E4-2ABB-490E-A2E5-FD14A836F46D}"/>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Plots</a:t>
            </a:r>
          </a:p>
        </p:txBody>
      </p:sp>
      <p:sp>
        <p:nvSpPr>
          <p:cNvPr id="9" name="TextBox 8">
            <a:extLst>
              <a:ext uri="{FF2B5EF4-FFF2-40B4-BE49-F238E27FC236}">
                <a16:creationId xmlns:a16="http://schemas.microsoft.com/office/drawing/2014/main" id="{0A16F180-8019-4A99-9866-7E4C288D2B6D}"/>
              </a:ext>
            </a:extLst>
          </p:cNvPr>
          <p:cNvSpPr txBox="1"/>
          <p:nvPr/>
        </p:nvSpPr>
        <p:spPr>
          <a:xfrm>
            <a:off x="3047222" y="5514465"/>
            <a:ext cx="6097554" cy="646331"/>
          </a:xfrm>
          <a:prstGeom prst="rect">
            <a:avLst/>
          </a:prstGeom>
          <a:noFill/>
        </p:spPr>
        <p:txBody>
          <a:bodyPr wrap="square">
            <a:spAutoFit/>
          </a:bodyPr>
          <a:lstStyle/>
          <a:p>
            <a:pPr lvl="1"/>
            <a:r>
              <a:rPr lang="en-US" sz="1800" dirty="0">
                <a:solidFill>
                  <a:srgbClr val="53565A"/>
                </a:solidFill>
                <a:latin typeface="Arial"/>
              </a:rPr>
              <a:t>The Applicants who do small business has a very high chance of getting charged off.</a:t>
            </a:r>
          </a:p>
        </p:txBody>
      </p:sp>
    </p:spTree>
    <p:extLst>
      <p:ext uri="{BB962C8B-B14F-4D97-AF65-F5344CB8AC3E}">
        <p14:creationId xmlns:p14="http://schemas.microsoft.com/office/powerpoint/2010/main" val="249764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E5D7C8-0A8A-45F8-9674-184B151A8C2D}"/>
              </a:ext>
            </a:extLst>
          </p:cNvPr>
          <p:cNvPicPr>
            <a:picLocks noChangeAspect="1"/>
          </p:cNvPicPr>
          <p:nvPr/>
        </p:nvPicPr>
        <p:blipFill>
          <a:blip r:embed="rId2"/>
          <a:stretch>
            <a:fillRect/>
          </a:stretch>
        </p:blipFill>
        <p:spPr>
          <a:xfrm>
            <a:off x="161175" y="748424"/>
            <a:ext cx="3869192" cy="2680576"/>
          </a:xfrm>
          <a:prstGeom prst="rect">
            <a:avLst/>
          </a:prstGeom>
        </p:spPr>
      </p:pic>
      <p:pic>
        <p:nvPicPr>
          <p:cNvPr id="5" name="Picture 4">
            <a:extLst>
              <a:ext uri="{FF2B5EF4-FFF2-40B4-BE49-F238E27FC236}">
                <a16:creationId xmlns:a16="http://schemas.microsoft.com/office/drawing/2014/main" id="{A08621DB-FEAC-49A3-B66F-434972DD2D16}"/>
              </a:ext>
            </a:extLst>
          </p:cNvPr>
          <p:cNvPicPr>
            <a:picLocks noChangeAspect="1"/>
          </p:cNvPicPr>
          <p:nvPr/>
        </p:nvPicPr>
        <p:blipFill>
          <a:blip r:embed="rId3"/>
          <a:stretch>
            <a:fillRect/>
          </a:stretch>
        </p:blipFill>
        <p:spPr>
          <a:xfrm>
            <a:off x="4030367" y="748424"/>
            <a:ext cx="3869192" cy="2577477"/>
          </a:xfrm>
          <a:prstGeom prst="rect">
            <a:avLst/>
          </a:prstGeom>
        </p:spPr>
      </p:pic>
      <p:pic>
        <p:nvPicPr>
          <p:cNvPr id="6" name="Picture 5">
            <a:extLst>
              <a:ext uri="{FF2B5EF4-FFF2-40B4-BE49-F238E27FC236}">
                <a16:creationId xmlns:a16="http://schemas.microsoft.com/office/drawing/2014/main" id="{126AED52-E0D5-4265-BB50-9C6B764F03CF}"/>
              </a:ext>
            </a:extLst>
          </p:cNvPr>
          <p:cNvPicPr>
            <a:picLocks noChangeAspect="1"/>
          </p:cNvPicPr>
          <p:nvPr/>
        </p:nvPicPr>
        <p:blipFill>
          <a:blip r:embed="rId4"/>
          <a:stretch>
            <a:fillRect/>
          </a:stretch>
        </p:blipFill>
        <p:spPr>
          <a:xfrm>
            <a:off x="7899559" y="858096"/>
            <a:ext cx="3301460" cy="2185829"/>
          </a:xfrm>
          <a:prstGeom prst="rect">
            <a:avLst/>
          </a:prstGeom>
        </p:spPr>
      </p:pic>
      <p:sp>
        <p:nvSpPr>
          <p:cNvPr id="7" name="Title 1">
            <a:extLst>
              <a:ext uri="{FF2B5EF4-FFF2-40B4-BE49-F238E27FC236}">
                <a16:creationId xmlns:a16="http://schemas.microsoft.com/office/drawing/2014/main" id="{58584B94-852F-4035-BC39-C7AF287C1D02}"/>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Plots</a:t>
            </a:r>
          </a:p>
        </p:txBody>
      </p:sp>
      <p:pic>
        <p:nvPicPr>
          <p:cNvPr id="8" name="Picture 7">
            <a:extLst>
              <a:ext uri="{FF2B5EF4-FFF2-40B4-BE49-F238E27FC236}">
                <a16:creationId xmlns:a16="http://schemas.microsoft.com/office/drawing/2014/main" id="{8B8AA5E5-7A39-4F3F-8CAC-1B6CB26AA76D}"/>
              </a:ext>
            </a:extLst>
          </p:cNvPr>
          <p:cNvPicPr>
            <a:picLocks noChangeAspect="1"/>
          </p:cNvPicPr>
          <p:nvPr/>
        </p:nvPicPr>
        <p:blipFill>
          <a:blip r:embed="rId5"/>
          <a:stretch>
            <a:fillRect/>
          </a:stretch>
        </p:blipFill>
        <p:spPr>
          <a:xfrm>
            <a:off x="221248" y="3753499"/>
            <a:ext cx="3749046" cy="2356077"/>
          </a:xfrm>
          <a:prstGeom prst="rect">
            <a:avLst/>
          </a:prstGeom>
        </p:spPr>
      </p:pic>
      <p:pic>
        <p:nvPicPr>
          <p:cNvPr id="9" name="Picture 8">
            <a:extLst>
              <a:ext uri="{FF2B5EF4-FFF2-40B4-BE49-F238E27FC236}">
                <a16:creationId xmlns:a16="http://schemas.microsoft.com/office/drawing/2014/main" id="{C617268B-ED64-4344-92CB-5D263F9B7D9A}"/>
              </a:ext>
            </a:extLst>
          </p:cNvPr>
          <p:cNvPicPr>
            <a:picLocks noChangeAspect="1"/>
          </p:cNvPicPr>
          <p:nvPr/>
        </p:nvPicPr>
        <p:blipFill>
          <a:blip r:embed="rId6"/>
          <a:stretch>
            <a:fillRect/>
          </a:stretch>
        </p:blipFill>
        <p:spPr>
          <a:xfrm>
            <a:off x="4030367" y="3676360"/>
            <a:ext cx="3640883" cy="2510354"/>
          </a:xfrm>
          <a:prstGeom prst="rect">
            <a:avLst/>
          </a:prstGeom>
        </p:spPr>
      </p:pic>
      <p:sp>
        <p:nvSpPr>
          <p:cNvPr id="10" name="TextBox 9">
            <a:extLst>
              <a:ext uri="{FF2B5EF4-FFF2-40B4-BE49-F238E27FC236}">
                <a16:creationId xmlns:a16="http://schemas.microsoft.com/office/drawing/2014/main" id="{A448E320-3C7D-45A9-8983-229155B6D9EC}"/>
              </a:ext>
            </a:extLst>
          </p:cNvPr>
          <p:cNvSpPr txBox="1"/>
          <p:nvPr/>
        </p:nvSpPr>
        <p:spPr>
          <a:xfrm>
            <a:off x="7160331" y="3753499"/>
            <a:ext cx="4913481" cy="2308324"/>
          </a:xfrm>
          <a:prstGeom prst="rect">
            <a:avLst/>
          </a:prstGeom>
          <a:noFill/>
        </p:spPr>
        <p:txBody>
          <a:bodyPr wrap="square">
            <a:spAutoFit/>
          </a:bodyPr>
          <a:lstStyle/>
          <a:p>
            <a:pPr lvl="1"/>
            <a:r>
              <a:rPr lang="en-US" sz="1800" dirty="0">
                <a:solidFill>
                  <a:srgbClr val="53565A"/>
                </a:solidFill>
                <a:latin typeface="Arial"/>
              </a:rPr>
              <a:t>1.Those who have Mortgage as home ownership has more loan amount</a:t>
            </a:r>
          </a:p>
          <a:p>
            <a:pPr lvl="1"/>
            <a:r>
              <a:rPr lang="en-US" dirty="0">
                <a:solidFill>
                  <a:srgbClr val="53565A"/>
                </a:solidFill>
                <a:latin typeface="Arial"/>
              </a:rPr>
              <a:t>2.Those who have a verified status has more loan amount &amp; interest rate</a:t>
            </a:r>
          </a:p>
          <a:p>
            <a:pPr lvl="1"/>
            <a:r>
              <a:rPr lang="en-US" sz="1800" dirty="0">
                <a:solidFill>
                  <a:srgbClr val="53565A"/>
                </a:solidFill>
                <a:latin typeface="Arial"/>
              </a:rPr>
              <a:t>3.Applicant with small business &amp; house loan has more interest rates</a:t>
            </a:r>
          </a:p>
          <a:p>
            <a:pPr lvl="1"/>
            <a:r>
              <a:rPr lang="en-US" dirty="0">
                <a:solidFill>
                  <a:srgbClr val="53565A"/>
                </a:solidFill>
                <a:latin typeface="Arial"/>
              </a:rPr>
              <a:t>4.Interest rate is more for the term of 60 months.</a:t>
            </a:r>
            <a:endParaRPr lang="en-US" sz="1800" dirty="0">
              <a:solidFill>
                <a:srgbClr val="53565A"/>
              </a:solidFill>
              <a:latin typeface="Arial"/>
            </a:endParaRPr>
          </a:p>
        </p:txBody>
      </p:sp>
    </p:spTree>
    <p:extLst>
      <p:ext uri="{BB962C8B-B14F-4D97-AF65-F5344CB8AC3E}">
        <p14:creationId xmlns:p14="http://schemas.microsoft.com/office/powerpoint/2010/main" val="318765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D2527B-3F81-4E81-A708-B8A5C316920E}"/>
              </a:ext>
            </a:extLst>
          </p:cNvPr>
          <p:cNvPicPr>
            <a:picLocks noChangeAspect="1"/>
          </p:cNvPicPr>
          <p:nvPr/>
        </p:nvPicPr>
        <p:blipFill>
          <a:blip r:embed="rId2"/>
          <a:stretch>
            <a:fillRect/>
          </a:stretch>
        </p:blipFill>
        <p:spPr>
          <a:xfrm>
            <a:off x="3309937" y="1104900"/>
            <a:ext cx="5572125" cy="4648200"/>
          </a:xfrm>
          <a:prstGeom prst="rect">
            <a:avLst/>
          </a:prstGeom>
        </p:spPr>
      </p:pic>
      <p:sp>
        <p:nvSpPr>
          <p:cNvPr id="5" name="Title 1">
            <a:extLst>
              <a:ext uri="{FF2B5EF4-FFF2-40B4-BE49-F238E27FC236}">
                <a16:creationId xmlns:a16="http://schemas.microsoft.com/office/drawing/2014/main" id="{7A5D8A6D-0F26-4235-A680-3C76D87F4AC1}"/>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347DA2"/>
                </a:solidFill>
                <a:latin typeface="Arial"/>
              </a:rPr>
              <a:t>M</a:t>
            </a:r>
            <a:r>
              <a:rPr kumimoji="0" lang="en-US" sz="3600" b="0" i="0" u="none" strike="noStrike" kern="1200" cap="none" spc="0" normalizeH="0" baseline="0" noProof="0" dirty="0" err="1">
                <a:ln>
                  <a:noFill/>
                </a:ln>
                <a:solidFill>
                  <a:srgbClr val="347DA2"/>
                </a:solidFill>
                <a:effectLst/>
                <a:uLnTx/>
                <a:uFillTx/>
                <a:latin typeface="Arial"/>
                <a:ea typeface="+mj-ea"/>
                <a:cs typeface="+mj-cs"/>
              </a:rPr>
              <a:t>ultivariate</a:t>
            </a:r>
            <a:r>
              <a:rPr kumimoji="0" lang="en-US" sz="3600" b="0" i="0" u="none" strike="noStrike" kern="1200" cap="none" spc="0" normalizeH="0" baseline="0" noProof="0" dirty="0">
                <a:ln>
                  <a:noFill/>
                </a:ln>
                <a:solidFill>
                  <a:srgbClr val="347DA2"/>
                </a:solidFill>
                <a:effectLst/>
                <a:uLnTx/>
                <a:uFillTx/>
                <a:latin typeface="Arial"/>
                <a:ea typeface="+mj-ea"/>
                <a:cs typeface="+mj-cs"/>
              </a:rPr>
              <a:t> Plots</a:t>
            </a:r>
          </a:p>
        </p:txBody>
      </p:sp>
    </p:spTree>
    <p:extLst>
      <p:ext uri="{BB962C8B-B14F-4D97-AF65-F5344CB8AC3E}">
        <p14:creationId xmlns:p14="http://schemas.microsoft.com/office/powerpoint/2010/main" val="318695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802801-3CB4-44E4-A80F-888A11CE3C6D}"/>
              </a:ext>
            </a:extLst>
          </p:cNvPr>
          <p:cNvSpPr txBox="1">
            <a:spLocks/>
          </p:cNvSpPr>
          <p:nvPr/>
        </p:nvSpPr>
        <p:spPr>
          <a:xfrm>
            <a:off x="274391" y="584775"/>
            <a:ext cx="11917609" cy="634392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100000"/>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pPr lvl="1"/>
            <a:r>
              <a:rPr lang="en-US" sz="2400" dirty="0">
                <a:solidFill>
                  <a:srgbClr val="53565A"/>
                </a:solidFill>
                <a:latin typeface="Arial"/>
              </a:rPr>
              <a:t>If annual income is more the charged of ratio is less</a:t>
            </a:r>
          </a:p>
          <a:p>
            <a:pPr lvl="1"/>
            <a:r>
              <a:rPr lang="en-US" sz="2400" dirty="0">
                <a:solidFill>
                  <a:srgbClr val="53565A"/>
                </a:solidFill>
                <a:latin typeface="Arial"/>
              </a:rPr>
              <a:t>Grade F&amp;G has very high chance of getting charged off and the ratio increase with grades moving from A to G</a:t>
            </a:r>
          </a:p>
          <a:p>
            <a:pPr lvl="1"/>
            <a:r>
              <a:rPr lang="en-US" sz="2400" dirty="0">
                <a:solidFill>
                  <a:srgbClr val="53565A"/>
                </a:solidFill>
                <a:latin typeface="Arial"/>
              </a:rPr>
              <a:t>The Applicants who do small business has a very high chance of getting charged off.</a:t>
            </a:r>
          </a:p>
          <a:p>
            <a:pPr lvl="1"/>
            <a:r>
              <a:rPr lang="en-US" sz="2400" dirty="0">
                <a:solidFill>
                  <a:srgbClr val="53565A"/>
                </a:solidFill>
                <a:latin typeface="Arial"/>
              </a:rPr>
              <a:t>Charged off proportion is increasing with higher interest rates</a:t>
            </a:r>
          </a:p>
          <a:p>
            <a:pPr lvl="1"/>
            <a:r>
              <a:rPr lang="en-US" sz="2400" dirty="0">
                <a:solidFill>
                  <a:srgbClr val="53565A"/>
                </a:solidFill>
                <a:latin typeface="Arial"/>
              </a:rPr>
              <a:t>Employee whose experience is less than one year will be having a possibility to get charged off</a:t>
            </a:r>
          </a:p>
          <a:p>
            <a:pPr lvl="1"/>
            <a:r>
              <a:rPr lang="en-US" sz="2400" dirty="0">
                <a:solidFill>
                  <a:srgbClr val="53565A"/>
                </a:solidFill>
                <a:latin typeface="Arial"/>
              </a:rPr>
              <a:t>If the derogatory public records is 1 or 2 there is a more chance of getting charged off</a:t>
            </a:r>
          </a:p>
          <a:p>
            <a:pPr marL="228600" lvl="1" indent="0">
              <a:buNone/>
            </a:pPr>
            <a:endParaRPr lang="en-US" sz="2400" dirty="0">
              <a:solidFill>
                <a:srgbClr val="53565A"/>
              </a:solidFill>
              <a:latin typeface="Arial"/>
            </a:endParaRPr>
          </a:p>
          <a:p>
            <a:pPr lvl="1"/>
            <a:endParaRPr lang="en-US" sz="2400" dirty="0">
              <a:solidFill>
                <a:srgbClr val="53565A"/>
              </a:solidFill>
              <a:latin typeface="Arial"/>
            </a:endParaRPr>
          </a:p>
          <a:p>
            <a:pPr lvl="1"/>
            <a:endParaRPr lang="en-US" sz="2400" dirty="0">
              <a:solidFill>
                <a:srgbClr val="53565A"/>
              </a:solidFill>
              <a:latin typeface="Arial"/>
            </a:endParaRPr>
          </a:p>
          <a:p>
            <a:pPr lvl="1"/>
            <a:endParaRPr lang="en-US" sz="2400" dirty="0">
              <a:solidFill>
                <a:srgbClr val="53565A"/>
              </a:solidFill>
              <a:latin typeface="Arial"/>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p:txBody>
      </p:sp>
      <p:sp>
        <p:nvSpPr>
          <p:cNvPr id="6" name="Title 1">
            <a:extLst>
              <a:ext uri="{FF2B5EF4-FFF2-40B4-BE49-F238E27FC236}">
                <a16:creationId xmlns:a16="http://schemas.microsoft.com/office/drawing/2014/main" id="{D9FD7651-26DC-4B1E-9DC8-0B393F2B8D85}"/>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Results</a:t>
            </a:r>
          </a:p>
        </p:txBody>
      </p:sp>
    </p:spTree>
    <p:extLst>
      <p:ext uri="{BB962C8B-B14F-4D97-AF65-F5344CB8AC3E}">
        <p14:creationId xmlns:p14="http://schemas.microsoft.com/office/powerpoint/2010/main" val="386625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802801-3CB4-44E4-A80F-888A11CE3C6D}"/>
              </a:ext>
            </a:extLst>
          </p:cNvPr>
          <p:cNvSpPr txBox="1">
            <a:spLocks/>
          </p:cNvSpPr>
          <p:nvPr/>
        </p:nvSpPr>
        <p:spPr>
          <a:xfrm>
            <a:off x="274391" y="584775"/>
            <a:ext cx="11917609" cy="634392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100000"/>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pPr lvl="1"/>
            <a:r>
              <a:rPr kumimoji="0" lang="en-US" sz="2400" b="0" i="0" u="none" strike="noStrike" kern="1200" cap="none" spc="0" normalizeH="0" baseline="0" noProof="0" dirty="0">
                <a:ln>
                  <a:noFill/>
                </a:ln>
                <a:solidFill>
                  <a:srgbClr val="53565A"/>
                </a:solidFill>
                <a:effectLst/>
                <a:uLnTx/>
                <a:uFillTx/>
                <a:latin typeface="Arial"/>
                <a:ea typeface="+mn-ea"/>
                <a:cs typeface="+mn-cs"/>
              </a:rPr>
              <a:t>Understand all the columns from the data dictionary</a:t>
            </a:r>
          </a:p>
          <a:p>
            <a:pPr lvl="1"/>
            <a:r>
              <a:rPr lang="en-US" sz="2400" dirty="0">
                <a:solidFill>
                  <a:srgbClr val="53565A"/>
                </a:solidFill>
                <a:latin typeface="Arial"/>
              </a:rPr>
              <a:t>Clean the data </a:t>
            </a:r>
          </a:p>
          <a:p>
            <a:pPr lvl="2"/>
            <a:r>
              <a:rPr lang="en-US" sz="2200" dirty="0">
                <a:solidFill>
                  <a:srgbClr val="53565A"/>
                </a:solidFill>
                <a:latin typeface="Arial"/>
              </a:rPr>
              <a:t>Drop</a:t>
            </a:r>
            <a:r>
              <a:rPr kumimoji="0" lang="en-US" sz="2200" b="0" i="0" u="none" strike="noStrike" kern="1200" cap="none" spc="0" normalizeH="0" baseline="0" noProof="0" dirty="0">
                <a:ln>
                  <a:noFill/>
                </a:ln>
                <a:solidFill>
                  <a:srgbClr val="53565A"/>
                </a:solidFill>
                <a:effectLst/>
                <a:uLnTx/>
                <a:uFillTx/>
                <a:latin typeface="Arial"/>
                <a:ea typeface="+mn-ea"/>
                <a:cs typeface="+mn-cs"/>
              </a:rPr>
              <a:t> the columns if it has more than 70% rows are NA</a:t>
            </a:r>
          </a:p>
          <a:p>
            <a:pPr lvl="2"/>
            <a:r>
              <a:rPr lang="en-US" sz="2200" dirty="0">
                <a:solidFill>
                  <a:srgbClr val="53565A"/>
                </a:solidFill>
                <a:latin typeface="Arial"/>
              </a:rPr>
              <a:t>Make Derived columns from existing columns for analysis</a:t>
            </a:r>
          </a:p>
          <a:p>
            <a:pPr lvl="2"/>
            <a:r>
              <a:rPr kumimoji="0" lang="en-US" sz="2200" b="0" i="0" u="none" strike="noStrike" kern="1200" cap="none" spc="0" normalizeH="0" baseline="0" noProof="0" dirty="0">
                <a:ln>
                  <a:noFill/>
                </a:ln>
                <a:solidFill>
                  <a:srgbClr val="53565A"/>
                </a:solidFill>
                <a:effectLst/>
                <a:uLnTx/>
                <a:uFillTx/>
                <a:latin typeface="Arial"/>
                <a:ea typeface="+mn-ea"/>
                <a:cs typeface="+mn-cs"/>
              </a:rPr>
              <a:t>Remove the columns that are not useful for the analysis</a:t>
            </a:r>
          </a:p>
          <a:p>
            <a:pPr lvl="2"/>
            <a:r>
              <a:rPr kumimoji="0" lang="en-US" sz="2200" b="0" i="0" u="none" strike="noStrike" kern="1200" cap="none" spc="0" normalizeH="0" baseline="0" noProof="0" dirty="0">
                <a:ln>
                  <a:noFill/>
                </a:ln>
                <a:solidFill>
                  <a:srgbClr val="53565A"/>
                </a:solidFill>
                <a:effectLst/>
                <a:uLnTx/>
                <a:uFillTx/>
                <a:latin typeface="Arial"/>
                <a:ea typeface="+mn-ea"/>
                <a:cs typeface="+mn-cs"/>
              </a:rPr>
              <a:t>If the columns has less than 5% NA , Replace it with mode of the respective column</a:t>
            </a:r>
          </a:p>
          <a:p>
            <a:pPr lvl="2"/>
            <a:r>
              <a:rPr lang="en-US" sz="2200" dirty="0">
                <a:solidFill>
                  <a:srgbClr val="53565A"/>
                </a:solidFill>
                <a:latin typeface="Arial"/>
              </a:rPr>
              <a:t>Remove unwanted signs like %,years etc.. From the number columns and change the same to number format</a:t>
            </a:r>
          </a:p>
          <a:p>
            <a:pPr lvl="2"/>
            <a:r>
              <a:rPr kumimoji="0" lang="en-US" sz="2200" b="0" i="0" u="none" strike="noStrike" kern="1200" cap="none" spc="0" normalizeH="0" baseline="0" noProof="0" dirty="0">
                <a:ln>
                  <a:noFill/>
                </a:ln>
                <a:solidFill>
                  <a:srgbClr val="53565A"/>
                </a:solidFill>
                <a:effectLst/>
                <a:uLnTx/>
                <a:uFillTx/>
                <a:latin typeface="Arial"/>
                <a:ea typeface="+mn-ea"/>
                <a:cs typeface="+mn-cs"/>
              </a:rPr>
              <a:t>Remove the outliers in data </a:t>
            </a:r>
          </a:p>
          <a:p>
            <a:pPr lvl="1"/>
            <a:r>
              <a:rPr kumimoji="0" lang="en-US" sz="2400" b="0" i="0" u="none" strike="noStrike" kern="1200" cap="none" spc="0" normalizeH="0" baseline="0" noProof="0" dirty="0">
                <a:ln>
                  <a:noFill/>
                </a:ln>
                <a:solidFill>
                  <a:srgbClr val="53565A"/>
                </a:solidFill>
                <a:effectLst/>
                <a:uLnTx/>
                <a:uFillTx/>
                <a:latin typeface="Arial"/>
                <a:ea typeface="+mn-ea"/>
                <a:cs typeface="+mn-cs"/>
              </a:rPr>
              <a:t>Analyze the data</a:t>
            </a:r>
          </a:p>
          <a:p>
            <a:pPr lvl="2"/>
            <a:r>
              <a:rPr lang="en-US" sz="2200" dirty="0">
                <a:solidFill>
                  <a:srgbClr val="53565A"/>
                </a:solidFill>
                <a:latin typeface="Arial"/>
              </a:rPr>
              <a:t>Make a list for continuous column and categorical column separately</a:t>
            </a:r>
          </a:p>
          <a:p>
            <a:pPr lvl="2"/>
            <a:r>
              <a:rPr kumimoji="0" lang="en-US" sz="2200" b="0" i="0" u="none" strike="noStrike" kern="1200" cap="none" spc="0" normalizeH="0" baseline="0" noProof="0" dirty="0">
                <a:ln>
                  <a:noFill/>
                </a:ln>
                <a:solidFill>
                  <a:srgbClr val="53565A"/>
                </a:solidFill>
                <a:effectLst/>
                <a:uLnTx/>
                <a:uFillTx/>
                <a:latin typeface="Arial"/>
                <a:ea typeface="+mn-ea"/>
                <a:cs typeface="+mn-cs"/>
              </a:rPr>
              <a:t>Perform univariate analysis (histogram , box plot ,count plot)</a:t>
            </a:r>
          </a:p>
          <a:p>
            <a:pPr lvl="2"/>
            <a:r>
              <a:rPr lang="en-US" sz="2200" dirty="0">
                <a:solidFill>
                  <a:srgbClr val="53565A"/>
                </a:solidFill>
                <a:latin typeface="Arial"/>
              </a:rPr>
              <a:t>Perform Bivariate analysis(Scatter plot , boxplot , bar plot)</a:t>
            </a:r>
          </a:p>
          <a:p>
            <a:pPr lvl="2"/>
            <a:r>
              <a:rPr kumimoji="0" lang="en-US" sz="2200" b="0" i="0" u="none" strike="noStrike" kern="1200" cap="none" spc="0" normalizeH="0" baseline="0" noProof="0" dirty="0">
                <a:ln>
                  <a:noFill/>
                </a:ln>
                <a:solidFill>
                  <a:srgbClr val="53565A"/>
                </a:solidFill>
                <a:effectLst/>
                <a:uLnTx/>
                <a:uFillTx/>
                <a:latin typeface="Arial"/>
                <a:ea typeface="+mn-ea"/>
                <a:cs typeface="+mn-cs"/>
              </a:rPr>
              <a:t>Perform multivariate analysis(heatmap)</a:t>
            </a:r>
            <a:endParaRPr lang="en-US" sz="2200" dirty="0">
              <a:solidFill>
                <a:srgbClr val="53565A"/>
              </a:solidFill>
              <a:latin typeface="Arial"/>
            </a:endParaRPr>
          </a:p>
          <a:p>
            <a:pPr lvl="1"/>
            <a:r>
              <a:rPr lang="en-US" sz="2400" dirty="0">
                <a:solidFill>
                  <a:srgbClr val="53565A"/>
                </a:solidFill>
                <a:latin typeface="Arial"/>
              </a:rPr>
              <a:t>Understand the graphs and list the driving factors for Loan to become default</a:t>
            </a:r>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p:txBody>
      </p:sp>
      <p:sp>
        <p:nvSpPr>
          <p:cNvPr id="6" name="Title 1">
            <a:extLst>
              <a:ext uri="{FF2B5EF4-FFF2-40B4-BE49-F238E27FC236}">
                <a16:creationId xmlns:a16="http://schemas.microsoft.com/office/drawing/2014/main" id="{D9FD7651-26DC-4B1E-9DC8-0B393F2B8D85}"/>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Analysis Approach</a:t>
            </a:r>
          </a:p>
        </p:txBody>
      </p:sp>
    </p:spTree>
    <p:extLst>
      <p:ext uri="{BB962C8B-B14F-4D97-AF65-F5344CB8AC3E}">
        <p14:creationId xmlns:p14="http://schemas.microsoft.com/office/powerpoint/2010/main" val="184656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802801-3CB4-44E4-A80F-888A11CE3C6D}"/>
              </a:ext>
            </a:extLst>
          </p:cNvPr>
          <p:cNvSpPr txBox="1">
            <a:spLocks/>
          </p:cNvSpPr>
          <p:nvPr/>
        </p:nvSpPr>
        <p:spPr>
          <a:xfrm>
            <a:off x="274391" y="584775"/>
            <a:ext cx="11917609" cy="634392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100000"/>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pPr lvl="1"/>
            <a:r>
              <a:rPr kumimoji="0" lang="en-US" sz="2400" b="0" i="0" u="none" strike="noStrike" kern="1200" cap="none" spc="0" normalizeH="0" baseline="0" noProof="0" dirty="0">
                <a:ln>
                  <a:noFill/>
                </a:ln>
                <a:solidFill>
                  <a:srgbClr val="53565A"/>
                </a:solidFill>
                <a:effectLst/>
                <a:uLnTx/>
                <a:uFillTx/>
                <a:latin typeface="Arial"/>
                <a:ea typeface="+mn-ea"/>
                <a:cs typeface="+mn-cs"/>
              </a:rPr>
              <a:t>Interest Rate is between 10 to 15%</a:t>
            </a:r>
          </a:p>
          <a:p>
            <a:pPr lvl="1"/>
            <a:r>
              <a:rPr kumimoji="0" lang="en-US" sz="2400" b="0" i="0" u="none" strike="noStrike" kern="1200" cap="none" spc="0" normalizeH="0" baseline="0" noProof="0" dirty="0">
                <a:ln>
                  <a:noFill/>
                </a:ln>
                <a:solidFill>
                  <a:srgbClr val="53565A"/>
                </a:solidFill>
                <a:effectLst/>
                <a:uLnTx/>
                <a:uFillTx/>
                <a:latin typeface="Arial"/>
                <a:ea typeface="+mn-ea"/>
                <a:cs typeface="+mn-cs"/>
              </a:rPr>
              <a:t> Loan Amount is between 5000 to 15000</a:t>
            </a:r>
          </a:p>
          <a:p>
            <a:pPr lvl="1"/>
            <a:r>
              <a:rPr lang="en-US" sz="2400" dirty="0">
                <a:solidFill>
                  <a:srgbClr val="53565A"/>
                </a:solidFill>
                <a:latin typeface="Arial"/>
              </a:rPr>
              <a:t>Installment is between 200 to 400</a:t>
            </a:r>
          </a:p>
          <a:p>
            <a:pPr lvl="1"/>
            <a:r>
              <a:rPr lang="en-US" sz="2400" dirty="0">
                <a:solidFill>
                  <a:srgbClr val="53565A"/>
                </a:solidFill>
                <a:latin typeface="Arial"/>
              </a:rPr>
              <a:t>Annual income is between 40000 to 80000</a:t>
            </a:r>
          </a:p>
          <a:p>
            <a:pPr lvl="1"/>
            <a:r>
              <a:rPr lang="en-US" sz="2400" dirty="0">
                <a:solidFill>
                  <a:srgbClr val="53565A"/>
                </a:solidFill>
                <a:latin typeface="Arial"/>
              </a:rPr>
              <a:t> </a:t>
            </a:r>
            <a:r>
              <a:rPr lang="en-US" sz="2400" dirty="0" err="1">
                <a:solidFill>
                  <a:srgbClr val="53565A"/>
                </a:solidFill>
                <a:latin typeface="Arial"/>
              </a:rPr>
              <a:t>Dti</a:t>
            </a:r>
            <a:r>
              <a:rPr lang="en-US" sz="2400" dirty="0">
                <a:solidFill>
                  <a:srgbClr val="53565A"/>
                </a:solidFill>
                <a:latin typeface="Arial"/>
              </a:rPr>
              <a:t> is between 10 to 20</a:t>
            </a:r>
          </a:p>
          <a:p>
            <a:pPr lvl="1"/>
            <a:r>
              <a:rPr lang="en-US" sz="2400" dirty="0">
                <a:solidFill>
                  <a:srgbClr val="53565A"/>
                </a:solidFill>
                <a:latin typeface="Arial"/>
              </a:rPr>
              <a:t>Around 14.2% of Loan is charged off</a:t>
            </a:r>
          </a:p>
          <a:p>
            <a:pPr lvl="1"/>
            <a:r>
              <a:rPr lang="en-US" sz="2400" dirty="0">
                <a:solidFill>
                  <a:srgbClr val="53565A"/>
                </a:solidFill>
                <a:latin typeface="Arial"/>
              </a:rPr>
              <a:t>Around 5000 applicants are charged off</a:t>
            </a:r>
          </a:p>
          <a:p>
            <a:pPr lvl="1"/>
            <a:r>
              <a:rPr lang="en-US" sz="2400" dirty="0">
                <a:solidFill>
                  <a:srgbClr val="53565A"/>
                </a:solidFill>
                <a:latin typeface="Arial"/>
              </a:rPr>
              <a:t>Those who had taken loan to repay in 60 months had more % of number of applicants getting charged off as compared to applicants who had taken loan for 36 months.</a:t>
            </a:r>
          </a:p>
          <a:p>
            <a:pPr lvl="1"/>
            <a:r>
              <a:rPr lang="en-US" sz="2400" dirty="0">
                <a:solidFill>
                  <a:srgbClr val="53565A"/>
                </a:solidFill>
                <a:latin typeface="Arial"/>
              </a:rPr>
              <a:t> The home ownership graph shows applicant with rented home or mortgage has more charged off</a:t>
            </a:r>
          </a:p>
          <a:p>
            <a:pPr lvl="1"/>
            <a:r>
              <a:rPr lang="en-US" sz="2400" dirty="0">
                <a:solidFill>
                  <a:srgbClr val="53565A"/>
                </a:solidFill>
                <a:latin typeface="Arial"/>
              </a:rPr>
              <a:t>If the number of loans are increasing there is a more possibility of charged off number getting increased </a:t>
            </a:r>
          </a:p>
          <a:p>
            <a:pPr lvl="1"/>
            <a:endParaRPr lang="en-US" sz="2400" dirty="0">
              <a:solidFill>
                <a:srgbClr val="53565A"/>
              </a:solidFill>
              <a:latin typeface="Arial"/>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p:txBody>
      </p:sp>
      <p:sp>
        <p:nvSpPr>
          <p:cNvPr id="6" name="Title 1">
            <a:extLst>
              <a:ext uri="{FF2B5EF4-FFF2-40B4-BE49-F238E27FC236}">
                <a16:creationId xmlns:a16="http://schemas.microsoft.com/office/drawing/2014/main" id="{D9FD7651-26DC-4B1E-9DC8-0B393F2B8D85}"/>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Univariate Analysis</a:t>
            </a:r>
          </a:p>
        </p:txBody>
      </p:sp>
    </p:spTree>
    <p:extLst>
      <p:ext uri="{BB962C8B-B14F-4D97-AF65-F5344CB8AC3E}">
        <p14:creationId xmlns:p14="http://schemas.microsoft.com/office/powerpoint/2010/main" val="174178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5C8A69-6516-4C43-A82D-B531EF3381F5}"/>
              </a:ext>
            </a:extLst>
          </p:cNvPr>
          <p:cNvPicPr>
            <a:picLocks noChangeAspect="1"/>
          </p:cNvPicPr>
          <p:nvPr/>
        </p:nvPicPr>
        <p:blipFill>
          <a:blip r:embed="rId2"/>
          <a:stretch>
            <a:fillRect/>
          </a:stretch>
        </p:blipFill>
        <p:spPr>
          <a:xfrm>
            <a:off x="68715" y="584775"/>
            <a:ext cx="3341137" cy="2755642"/>
          </a:xfrm>
          <a:prstGeom prst="rect">
            <a:avLst/>
          </a:prstGeom>
        </p:spPr>
      </p:pic>
      <p:sp>
        <p:nvSpPr>
          <p:cNvPr id="6" name="Title 1">
            <a:extLst>
              <a:ext uri="{FF2B5EF4-FFF2-40B4-BE49-F238E27FC236}">
                <a16:creationId xmlns:a16="http://schemas.microsoft.com/office/drawing/2014/main" id="{44C03175-54F6-41D8-93B6-9DE3096BC408}"/>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Univariate Plots</a:t>
            </a:r>
          </a:p>
        </p:txBody>
      </p:sp>
      <p:pic>
        <p:nvPicPr>
          <p:cNvPr id="5" name="Picture 4">
            <a:extLst>
              <a:ext uri="{FF2B5EF4-FFF2-40B4-BE49-F238E27FC236}">
                <a16:creationId xmlns:a16="http://schemas.microsoft.com/office/drawing/2014/main" id="{CB86A9E4-F62E-4C74-B00D-1ADF13721C4D}"/>
              </a:ext>
            </a:extLst>
          </p:cNvPr>
          <p:cNvPicPr>
            <a:picLocks noChangeAspect="1"/>
          </p:cNvPicPr>
          <p:nvPr/>
        </p:nvPicPr>
        <p:blipFill>
          <a:blip r:embed="rId3"/>
          <a:stretch>
            <a:fillRect/>
          </a:stretch>
        </p:blipFill>
        <p:spPr>
          <a:xfrm>
            <a:off x="3582177" y="584775"/>
            <a:ext cx="3341137" cy="2782139"/>
          </a:xfrm>
          <a:prstGeom prst="rect">
            <a:avLst/>
          </a:prstGeom>
        </p:spPr>
      </p:pic>
      <p:pic>
        <p:nvPicPr>
          <p:cNvPr id="7" name="Picture 6">
            <a:extLst>
              <a:ext uri="{FF2B5EF4-FFF2-40B4-BE49-F238E27FC236}">
                <a16:creationId xmlns:a16="http://schemas.microsoft.com/office/drawing/2014/main" id="{AC1848CB-EA1B-446E-8759-ED40D614E25A}"/>
              </a:ext>
            </a:extLst>
          </p:cNvPr>
          <p:cNvPicPr>
            <a:picLocks noChangeAspect="1"/>
          </p:cNvPicPr>
          <p:nvPr/>
        </p:nvPicPr>
        <p:blipFill>
          <a:blip r:embed="rId4"/>
          <a:stretch>
            <a:fillRect/>
          </a:stretch>
        </p:blipFill>
        <p:spPr>
          <a:xfrm>
            <a:off x="7095638" y="584775"/>
            <a:ext cx="3316977" cy="2755642"/>
          </a:xfrm>
          <a:prstGeom prst="rect">
            <a:avLst/>
          </a:prstGeom>
        </p:spPr>
      </p:pic>
      <p:pic>
        <p:nvPicPr>
          <p:cNvPr id="10" name="Picture 9">
            <a:extLst>
              <a:ext uri="{FF2B5EF4-FFF2-40B4-BE49-F238E27FC236}">
                <a16:creationId xmlns:a16="http://schemas.microsoft.com/office/drawing/2014/main" id="{6F49F7E7-9103-4972-84DB-A2A67A79B4E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625" y="3781951"/>
            <a:ext cx="3309316" cy="2755642"/>
          </a:xfrm>
          <a:prstGeom prst="rect">
            <a:avLst/>
          </a:prstGeom>
        </p:spPr>
      </p:pic>
      <p:pic>
        <p:nvPicPr>
          <p:cNvPr id="11" name="Picture 10">
            <a:extLst>
              <a:ext uri="{FF2B5EF4-FFF2-40B4-BE49-F238E27FC236}">
                <a16:creationId xmlns:a16="http://schemas.microsoft.com/office/drawing/2014/main" id="{53823D33-7C44-4D73-8AF6-3F3C7AFF637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582177" y="3785164"/>
            <a:ext cx="3341137" cy="2775713"/>
          </a:xfrm>
          <a:prstGeom prst="rect">
            <a:avLst/>
          </a:prstGeom>
        </p:spPr>
      </p:pic>
      <p:pic>
        <p:nvPicPr>
          <p:cNvPr id="12" name="Picture 11">
            <a:extLst>
              <a:ext uri="{FF2B5EF4-FFF2-40B4-BE49-F238E27FC236}">
                <a16:creationId xmlns:a16="http://schemas.microsoft.com/office/drawing/2014/main" id="{6DF8227B-89FC-4003-9096-FECC5C0303E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095638" y="3807370"/>
            <a:ext cx="3316977" cy="2704804"/>
          </a:xfrm>
          <a:prstGeom prst="rect">
            <a:avLst/>
          </a:prstGeom>
        </p:spPr>
      </p:pic>
    </p:spTree>
    <p:extLst>
      <p:ext uri="{BB962C8B-B14F-4D97-AF65-F5344CB8AC3E}">
        <p14:creationId xmlns:p14="http://schemas.microsoft.com/office/powerpoint/2010/main" val="34864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13F182-1323-44AF-B944-45E2F59BF47E}"/>
              </a:ext>
            </a:extLst>
          </p:cNvPr>
          <p:cNvPicPr>
            <a:picLocks noChangeAspect="1"/>
          </p:cNvPicPr>
          <p:nvPr/>
        </p:nvPicPr>
        <p:blipFill>
          <a:blip r:embed="rId2"/>
          <a:stretch>
            <a:fillRect/>
          </a:stretch>
        </p:blipFill>
        <p:spPr>
          <a:xfrm>
            <a:off x="127811" y="788338"/>
            <a:ext cx="4136280" cy="3040763"/>
          </a:xfrm>
          <a:prstGeom prst="rect">
            <a:avLst/>
          </a:prstGeom>
        </p:spPr>
      </p:pic>
      <p:sp>
        <p:nvSpPr>
          <p:cNvPr id="5" name="Title 1">
            <a:extLst>
              <a:ext uri="{FF2B5EF4-FFF2-40B4-BE49-F238E27FC236}">
                <a16:creationId xmlns:a16="http://schemas.microsoft.com/office/drawing/2014/main" id="{065F69A8-6F0F-4528-AF76-E1CCB18E1A68}"/>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Univariate Plots</a:t>
            </a:r>
          </a:p>
        </p:txBody>
      </p:sp>
      <p:pic>
        <p:nvPicPr>
          <p:cNvPr id="6" name="Picture 5">
            <a:extLst>
              <a:ext uri="{FF2B5EF4-FFF2-40B4-BE49-F238E27FC236}">
                <a16:creationId xmlns:a16="http://schemas.microsoft.com/office/drawing/2014/main" id="{277C6AF9-B090-4AF7-AC09-065FC01ED63E}"/>
              </a:ext>
            </a:extLst>
          </p:cNvPr>
          <p:cNvPicPr>
            <a:picLocks noChangeAspect="1"/>
          </p:cNvPicPr>
          <p:nvPr/>
        </p:nvPicPr>
        <p:blipFill>
          <a:blip r:embed="rId3"/>
          <a:stretch>
            <a:fillRect/>
          </a:stretch>
        </p:blipFill>
        <p:spPr>
          <a:xfrm>
            <a:off x="4597175" y="862983"/>
            <a:ext cx="3592031" cy="2640662"/>
          </a:xfrm>
          <a:prstGeom prst="rect">
            <a:avLst/>
          </a:prstGeom>
        </p:spPr>
      </p:pic>
      <p:pic>
        <p:nvPicPr>
          <p:cNvPr id="7" name="Picture 6">
            <a:extLst>
              <a:ext uri="{FF2B5EF4-FFF2-40B4-BE49-F238E27FC236}">
                <a16:creationId xmlns:a16="http://schemas.microsoft.com/office/drawing/2014/main" id="{3A77A0B9-0C90-43DC-B6E6-7E4683134192}"/>
              </a:ext>
            </a:extLst>
          </p:cNvPr>
          <p:cNvPicPr>
            <a:picLocks noChangeAspect="1"/>
          </p:cNvPicPr>
          <p:nvPr/>
        </p:nvPicPr>
        <p:blipFill>
          <a:blip r:embed="rId4"/>
          <a:stretch>
            <a:fillRect/>
          </a:stretch>
        </p:blipFill>
        <p:spPr>
          <a:xfrm>
            <a:off x="575680" y="3954424"/>
            <a:ext cx="3949668" cy="2903576"/>
          </a:xfrm>
          <a:prstGeom prst="rect">
            <a:avLst/>
          </a:prstGeom>
        </p:spPr>
      </p:pic>
    </p:spTree>
    <p:extLst>
      <p:ext uri="{BB962C8B-B14F-4D97-AF65-F5344CB8AC3E}">
        <p14:creationId xmlns:p14="http://schemas.microsoft.com/office/powerpoint/2010/main" val="13369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802801-3CB4-44E4-A80F-888A11CE3C6D}"/>
              </a:ext>
            </a:extLst>
          </p:cNvPr>
          <p:cNvSpPr txBox="1">
            <a:spLocks/>
          </p:cNvSpPr>
          <p:nvPr/>
        </p:nvSpPr>
        <p:spPr>
          <a:xfrm>
            <a:off x="274391" y="584775"/>
            <a:ext cx="11917609" cy="634392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100000"/>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pPr lvl="1"/>
            <a:endParaRPr lang="en-US" sz="2400" dirty="0">
              <a:solidFill>
                <a:srgbClr val="53565A"/>
              </a:solidFill>
              <a:latin typeface="Arial"/>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p:txBody>
      </p:sp>
      <p:sp>
        <p:nvSpPr>
          <p:cNvPr id="6" name="Title 1">
            <a:extLst>
              <a:ext uri="{FF2B5EF4-FFF2-40B4-BE49-F238E27FC236}">
                <a16:creationId xmlns:a16="http://schemas.microsoft.com/office/drawing/2014/main" id="{D9FD7651-26DC-4B1E-9DC8-0B393F2B8D85}"/>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Analysis</a:t>
            </a:r>
          </a:p>
        </p:txBody>
      </p:sp>
      <p:sp>
        <p:nvSpPr>
          <p:cNvPr id="9" name="Content Placeholder 2">
            <a:extLst>
              <a:ext uri="{FF2B5EF4-FFF2-40B4-BE49-F238E27FC236}">
                <a16:creationId xmlns:a16="http://schemas.microsoft.com/office/drawing/2014/main" id="{4E339582-B224-466D-ACA8-324C159878AD}"/>
              </a:ext>
            </a:extLst>
          </p:cNvPr>
          <p:cNvSpPr txBox="1">
            <a:spLocks/>
          </p:cNvSpPr>
          <p:nvPr/>
        </p:nvSpPr>
        <p:spPr>
          <a:xfrm>
            <a:off x="426791" y="737175"/>
            <a:ext cx="11917609" cy="6343926"/>
          </a:xfrm>
          <a:prstGeom prst="rect">
            <a:avLst/>
          </a:prstGeom>
        </p:spPr>
        <p:txBody>
          <a:bodyPr vert="horz" lIns="91440" tIns="45720" rIns="91440" bIns="45720" rtlCol="0">
            <a:noAutofit/>
          </a:bodyPr>
          <a:lst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100000"/>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a:lstStyle>
          <a:p>
            <a:pPr lvl="1"/>
            <a:r>
              <a:rPr lang="en-US" sz="2400" dirty="0">
                <a:solidFill>
                  <a:srgbClr val="53565A"/>
                </a:solidFill>
                <a:latin typeface="Arial"/>
              </a:rPr>
              <a:t>Installment and Total Payment have a very good relationship</a:t>
            </a:r>
          </a:p>
          <a:p>
            <a:pPr lvl="1"/>
            <a:r>
              <a:rPr lang="en-US" sz="2400" dirty="0">
                <a:solidFill>
                  <a:srgbClr val="53565A"/>
                </a:solidFill>
                <a:latin typeface="Arial"/>
              </a:rPr>
              <a:t>Loan amount and Total payment have a very good relationship</a:t>
            </a:r>
          </a:p>
          <a:p>
            <a:pPr lvl="1"/>
            <a:r>
              <a:rPr lang="en-US" sz="2400" dirty="0">
                <a:solidFill>
                  <a:srgbClr val="53565A"/>
                </a:solidFill>
                <a:latin typeface="Arial"/>
              </a:rPr>
              <a:t>Total Payment and Installment have a very good relationship</a:t>
            </a:r>
          </a:p>
          <a:p>
            <a:pPr lvl="1"/>
            <a:r>
              <a:rPr lang="en-US" sz="2400" dirty="0">
                <a:solidFill>
                  <a:srgbClr val="53565A"/>
                </a:solidFill>
                <a:latin typeface="Arial"/>
              </a:rPr>
              <a:t>If annual income is more the charged of ratio is less</a:t>
            </a:r>
          </a:p>
          <a:p>
            <a:pPr lvl="1"/>
            <a:r>
              <a:rPr lang="en-US" sz="2400" dirty="0">
                <a:solidFill>
                  <a:srgbClr val="53565A"/>
                </a:solidFill>
                <a:latin typeface="Arial"/>
              </a:rPr>
              <a:t>Grade F&amp;G has very high chance of getting charged off and the ratio increase with grades moving from A to G</a:t>
            </a:r>
          </a:p>
          <a:p>
            <a:pPr lvl="1"/>
            <a:r>
              <a:rPr lang="en-US" sz="2400" dirty="0">
                <a:solidFill>
                  <a:srgbClr val="53565A"/>
                </a:solidFill>
                <a:latin typeface="Arial"/>
              </a:rPr>
              <a:t>The Applicants who do small business has a very high chance of getting charged off.</a:t>
            </a:r>
          </a:p>
          <a:p>
            <a:pPr lvl="1"/>
            <a:r>
              <a:rPr lang="en-US" sz="2400" dirty="0">
                <a:solidFill>
                  <a:srgbClr val="53565A"/>
                </a:solidFill>
                <a:latin typeface="Arial"/>
              </a:rPr>
              <a:t>Charged off proportion is increasing with higher interest rates</a:t>
            </a:r>
          </a:p>
          <a:p>
            <a:pPr lvl="1"/>
            <a:r>
              <a:rPr lang="en-US" sz="2400" dirty="0">
                <a:solidFill>
                  <a:srgbClr val="53565A"/>
                </a:solidFill>
                <a:latin typeface="Arial"/>
              </a:rPr>
              <a:t>Employee whose experience is less than one year will be having a possibility to get charged off</a:t>
            </a:r>
          </a:p>
          <a:p>
            <a:pPr lvl="1"/>
            <a:r>
              <a:rPr lang="en-US" sz="2400" dirty="0">
                <a:solidFill>
                  <a:srgbClr val="53565A"/>
                </a:solidFill>
                <a:latin typeface="Arial"/>
              </a:rPr>
              <a:t>If the derogatory public records is 1 or 2 there is a more chance of getting charged off</a:t>
            </a:r>
          </a:p>
          <a:p>
            <a:pPr lvl="1"/>
            <a:endParaRPr lang="en-US" sz="2400" dirty="0">
              <a:solidFill>
                <a:srgbClr val="53565A"/>
              </a:solidFill>
              <a:latin typeface="Arial"/>
            </a:endParaRPr>
          </a:p>
          <a:p>
            <a:pPr lvl="1"/>
            <a:endParaRPr lang="en-US" sz="2400" dirty="0">
              <a:solidFill>
                <a:srgbClr val="53565A"/>
              </a:solidFill>
              <a:latin typeface="Arial"/>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a:p>
            <a:pPr lvl="1"/>
            <a:endParaRPr kumimoji="0" lang="en-US" sz="2400" b="0" i="0" u="none" strike="noStrike" kern="1200" cap="none" spc="0" normalizeH="0" baseline="0" noProof="0" dirty="0">
              <a:ln>
                <a:noFill/>
              </a:ln>
              <a:solidFill>
                <a:srgbClr val="53565A"/>
              </a:solidFill>
              <a:effectLst/>
              <a:uLnTx/>
              <a:uFillTx/>
              <a:latin typeface="Arial"/>
              <a:ea typeface="+mn-ea"/>
              <a:cs typeface="+mn-cs"/>
            </a:endParaRPr>
          </a:p>
        </p:txBody>
      </p:sp>
    </p:spTree>
    <p:extLst>
      <p:ext uri="{BB962C8B-B14F-4D97-AF65-F5344CB8AC3E}">
        <p14:creationId xmlns:p14="http://schemas.microsoft.com/office/powerpoint/2010/main" val="393298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FD7651-26DC-4B1E-9DC8-0B393F2B8D85}"/>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Plots</a:t>
            </a:r>
          </a:p>
        </p:txBody>
      </p:sp>
      <p:pic>
        <p:nvPicPr>
          <p:cNvPr id="2" name="Picture 1">
            <a:extLst>
              <a:ext uri="{FF2B5EF4-FFF2-40B4-BE49-F238E27FC236}">
                <a16:creationId xmlns:a16="http://schemas.microsoft.com/office/drawing/2014/main" id="{B06F0098-BBEC-4DEA-A932-F4CB1D9C59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934136"/>
            <a:ext cx="3837896" cy="2814891"/>
          </a:xfrm>
          <a:prstGeom prst="rect">
            <a:avLst/>
          </a:prstGeom>
        </p:spPr>
      </p:pic>
      <p:pic>
        <p:nvPicPr>
          <p:cNvPr id="3" name="Picture 2">
            <a:extLst>
              <a:ext uri="{FF2B5EF4-FFF2-40B4-BE49-F238E27FC236}">
                <a16:creationId xmlns:a16="http://schemas.microsoft.com/office/drawing/2014/main" id="{668D2CFC-C9E5-4459-BE9E-674D508F3A0B}"/>
              </a:ext>
            </a:extLst>
          </p:cNvPr>
          <p:cNvPicPr>
            <a:picLocks noChangeAspect="1"/>
          </p:cNvPicPr>
          <p:nvPr/>
        </p:nvPicPr>
        <p:blipFill>
          <a:blip r:embed="rId3"/>
          <a:stretch>
            <a:fillRect/>
          </a:stretch>
        </p:blipFill>
        <p:spPr>
          <a:xfrm>
            <a:off x="4021398" y="1018853"/>
            <a:ext cx="3665757" cy="2645455"/>
          </a:xfrm>
          <a:prstGeom prst="rect">
            <a:avLst/>
          </a:prstGeom>
        </p:spPr>
      </p:pic>
      <p:pic>
        <p:nvPicPr>
          <p:cNvPr id="4" name="Picture 3">
            <a:extLst>
              <a:ext uri="{FF2B5EF4-FFF2-40B4-BE49-F238E27FC236}">
                <a16:creationId xmlns:a16="http://schemas.microsoft.com/office/drawing/2014/main" id="{1DD0BA76-2421-4DD6-8D6B-92463FD78768}"/>
              </a:ext>
            </a:extLst>
          </p:cNvPr>
          <p:cNvPicPr>
            <a:picLocks noChangeAspect="1"/>
          </p:cNvPicPr>
          <p:nvPr/>
        </p:nvPicPr>
        <p:blipFill>
          <a:blip r:embed="rId4"/>
          <a:stretch>
            <a:fillRect/>
          </a:stretch>
        </p:blipFill>
        <p:spPr>
          <a:xfrm>
            <a:off x="8080348" y="1018853"/>
            <a:ext cx="3837895" cy="2811859"/>
          </a:xfrm>
          <a:prstGeom prst="rect">
            <a:avLst/>
          </a:prstGeom>
        </p:spPr>
      </p:pic>
      <p:pic>
        <p:nvPicPr>
          <p:cNvPr id="5" name="Picture 4">
            <a:extLst>
              <a:ext uri="{FF2B5EF4-FFF2-40B4-BE49-F238E27FC236}">
                <a16:creationId xmlns:a16="http://schemas.microsoft.com/office/drawing/2014/main" id="{FFD5108B-5B9B-4D50-86BA-17126B0C6BBC}"/>
              </a:ext>
            </a:extLst>
          </p:cNvPr>
          <p:cNvPicPr>
            <a:picLocks noChangeAspect="1"/>
          </p:cNvPicPr>
          <p:nvPr/>
        </p:nvPicPr>
        <p:blipFill>
          <a:blip r:embed="rId5"/>
          <a:stretch>
            <a:fillRect/>
          </a:stretch>
        </p:blipFill>
        <p:spPr>
          <a:xfrm>
            <a:off x="273756" y="3979410"/>
            <a:ext cx="3665757" cy="2694860"/>
          </a:xfrm>
          <a:prstGeom prst="rect">
            <a:avLst/>
          </a:prstGeom>
        </p:spPr>
      </p:pic>
      <p:sp>
        <p:nvSpPr>
          <p:cNvPr id="9" name="TextBox 8">
            <a:extLst>
              <a:ext uri="{FF2B5EF4-FFF2-40B4-BE49-F238E27FC236}">
                <a16:creationId xmlns:a16="http://schemas.microsoft.com/office/drawing/2014/main" id="{7CD70615-E0CC-42AE-BA84-6F28D7F85BF6}"/>
              </a:ext>
            </a:extLst>
          </p:cNvPr>
          <p:cNvSpPr txBox="1"/>
          <p:nvPr/>
        </p:nvSpPr>
        <p:spPr>
          <a:xfrm>
            <a:off x="4638378" y="3979410"/>
            <a:ext cx="6097554" cy="1754326"/>
          </a:xfrm>
          <a:prstGeom prst="rect">
            <a:avLst/>
          </a:prstGeom>
          <a:noFill/>
        </p:spPr>
        <p:txBody>
          <a:bodyPr wrap="square">
            <a:spAutoFit/>
          </a:bodyPr>
          <a:lstStyle/>
          <a:p>
            <a:pPr marL="800100" lvl="1" indent="-342900">
              <a:buFont typeface="+mj-lt"/>
              <a:buAutoNum type="arabicPeriod"/>
            </a:pPr>
            <a:r>
              <a:rPr lang="en-US" sz="1800" dirty="0">
                <a:solidFill>
                  <a:srgbClr val="53565A"/>
                </a:solidFill>
                <a:latin typeface="Arial"/>
              </a:rPr>
              <a:t>Installment and Total Payment have a very good relationship</a:t>
            </a:r>
          </a:p>
          <a:p>
            <a:pPr marL="800100" lvl="1" indent="-342900">
              <a:buFont typeface="+mj-lt"/>
              <a:buAutoNum type="arabicPeriod"/>
            </a:pPr>
            <a:r>
              <a:rPr lang="en-US" sz="1800" dirty="0">
                <a:solidFill>
                  <a:srgbClr val="53565A"/>
                </a:solidFill>
                <a:latin typeface="Arial"/>
              </a:rPr>
              <a:t>Loan amount and Total payment have a very good relationship</a:t>
            </a:r>
          </a:p>
          <a:p>
            <a:pPr marL="800100" lvl="1" indent="-342900">
              <a:buFont typeface="+mj-lt"/>
              <a:buAutoNum type="arabicPeriod"/>
            </a:pPr>
            <a:r>
              <a:rPr lang="en-US" sz="1800" dirty="0">
                <a:solidFill>
                  <a:srgbClr val="53565A"/>
                </a:solidFill>
                <a:latin typeface="Arial"/>
              </a:rPr>
              <a:t>Total Payment and Installment have a very good relationship</a:t>
            </a:r>
          </a:p>
        </p:txBody>
      </p:sp>
    </p:spTree>
    <p:extLst>
      <p:ext uri="{BB962C8B-B14F-4D97-AF65-F5344CB8AC3E}">
        <p14:creationId xmlns:p14="http://schemas.microsoft.com/office/powerpoint/2010/main" val="1011551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F0C7A-2ED8-4BBA-99AD-47369DD288C4}"/>
              </a:ext>
            </a:extLst>
          </p:cNvPr>
          <p:cNvPicPr>
            <a:picLocks noChangeAspect="1"/>
          </p:cNvPicPr>
          <p:nvPr/>
        </p:nvPicPr>
        <p:blipFill rotWithShape="1">
          <a:blip r:embed="rId2"/>
          <a:srcRect r="71397"/>
          <a:stretch/>
        </p:blipFill>
        <p:spPr>
          <a:xfrm>
            <a:off x="527660" y="1197682"/>
            <a:ext cx="2710062" cy="2183990"/>
          </a:xfrm>
          <a:prstGeom prst="rect">
            <a:avLst/>
          </a:prstGeom>
        </p:spPr>
      </p:pic>
      <p:pic>
        <p:nvPicPr>
          <p:cNvPr id="6" name="Picture 5">
            <a:extLst>
              <a:ext uri="{FF2B5EF4-FFF2-40B4-BE49-F238E27FC236}">
                <a16:creationId xmlns:a16="http://schemas.microsoft.com/office/drawing/2014/main" id="{BCD9B441-681C-4AD5-B641-41288FD897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28476" y="984282"/>
            <a:ext cx="5244174" cy="4124325"/>
          </a:xfrm>
          <a:prstGeom prst="rect">
            <a:avLst/>
          </a:prstGeom>
        </p:spPr>
      </p:pic>
      <p:sp>
        <p:nvSpPr>
          <p:cNvPr id="7" name="Title 1">
            <a:extLst>
              <a:ext uri="{FF2B5EF4-FFF2-40B4-BE49-F238E27FC236}">
                <a16:creationId xmlns:a16="http://schemas.microsoft.com/office/drawing/2014/main" id="{66D20B9D-2F12-4A41-BDA0-A76CBE732D0F}"/>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Plots</a:t>
            </a:r>
          </a:p>
        </p:txBody>
      </p:sp>
      <p:sp>
        <p:nvSpPr>
          <p:cNvPr id="9" name="TextBox 8">
            <a:extLst>
              <a:ext uri="{FF2B5EF4-FFF2-40B4-BE49-F238E27FC236}">
                <a16:creationId xmlns:a16="http://schemas.microsoft.com/office/drawing/2014/main" id="{7B4111E6-04BE-4124-9D42-DF2B17DE868D}"/>
              </a:ext>
            </a:extLst>
          </p:cNvPr>
          <p:cNvSpPr txBox="1"/>
          <p:nvPr/>
        </p:nvSpPr>
        <p:spPr>
          <a:xfrm>
            <a:off x="2975096" y="5121349"/>
            <a:ext cx="7811092" cy="923330"/>
          </a:xfrm>
          <a:prstGeom prst="rect">
            <a:avLst/>
          </a:prstGeom>
          <a:noFill/>
        </p:spPr>
        <p:txBody>
          <a:bodyPr wrap="square">
            <a:spAutoFit/>
          </a:bodyPr>
          <a:lstStyle/>
          <a:p>
            <a:pPr marL="800100" lvl="1" indent="-342900">
              <a:buFont typeface="+mj-lt"/>
              <a:buAutoNum type="arabicPeriod"/>
            </a:pPr>
            <a:r>
              <a:rPr lang="en-US" sz="1800" dirty="0">
                <a:solidFill>
                  <a:srgbClr val="53565A"/>
                </a:solidFill>
                <a:latin typeface="Arial"/>
              </a:rPr>
              <a:t>If annual income is more the charged of ratio is less</a:t>
            </a:r>
          </a:p>
          <a:p>
            <a:pPr marL="800100" lvl="1" indent="-342900">
              <a:buFont typeface="+mj-lt"/>
              <a:buAutoNum type="arabicPeriod"/>
            </a:pPr>
            <a:r>
              <a:rPr lang="en-US" sz="1800" dirty="0">
                <a:solidFill>
                  <a:srgbClr val="53565A"/>
                </a:solidFill>
                <a:latin typeface="Arial"/>
              </a:rPr>
              <a:t>Grade F&amp;G has very high chance of getting charged off and the ratio increase with grades moving from A to G</a:t>
            </a:r>
          </a:p>
        </p:txBody>
      </p:sp>
    </p:spTree>
    <p:extLst>
      <p:ext uri="{BB962C8B-B14F-4D97-AF65-F5344CB8AC3E}">
        <p14:creationId xmlns:p14="http://schemas.microsoft.com/office/powerpoint/2010/main" val="243411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6F0098-BBEC-4DEA-A932-F4CB1D9C593E}"/>
              </a:ext>
            </a:extLst>
          </p:cNvPr>
          <p:cNvPicPr>
            <a:picLocks noChangeAspect="1"/>
          </p:cNvPicPr>
          <p:nvPr/>
        </p:nvPicPr>
        <p:blipFill>
          <a:blip r:embed="rId2"/>
          <a:stretch>
            <a:fillRect/>
          </a:stretch>
        </p:blipFill>
        <p:spPr>
          <a:xfrm>
            <a:off x="1" y="790047"/>
            <a:ext cx="5813405" cy="4572000"/>
          </a:xfrm>
          <a:prstGeom prst="rect">
            <a:avLst/>
          </a:prstGeom>
        </p:spPr>
      </p:pic>
      <p:pic>
        <p:nvPicPr>
          <p:cNvPr id="4" name="Picture 3">
            <a:extLst>
              <a:ext uri="{FF2B5EF4-FFF2-40B4-BE49-F238E27FC236}">
                <a16:creationId xmlns:a16="http://schemas.microsoft.com/office/drawing/2014/main" id="{FFCBC96A-9B5B-4F42-8DB0-E3305EFA4728}"/>
              </a:ext>
            </a:extLst>
          </p:cNvPr>
          <p:cNvPicPr>
            <a:picLocks noChangeAspect="1"/>
          </p:cNvPicPr>
          <p:nvPr/>
        </p:nvPicPr>
        <p:blipFill>
          <a:blip r:embed="rId3"/>
          <a:stretch>
            <a:fillRect/>
          </a:stretch>
        </p:blipFill>
        <p:spPr>
          <a:xfrm>
            <a:off x="6120059" y="728943"/>
            <a:ext cx="5813404" cy="4572000"/>
          </a:xfrm>
          <a:prstGeom prst="rect">
            <a:avLst/>
          </a:prstGeom>
        </p:spPr>
      </p:pic>
      <p:sp>
        <p:nvSpPr>
          <p:cNvPr id="7" name="Title 1">
            <a:extLst>
              <a:ext uri="{FF2B5EF4-FFF2-40B4-BE49-F238E27FC236}">
                <a16:creationId xmlns:a16="http://schemas.microsoft.com/office/drawing/2014/main" id="{2F54A7EF-6D53-4CA9-B79F-194163616AF2}"/>
              </a:ext>
            </a:extLst>
          </p:cNvPr>
          <p:cNvSpPr txBox="1">
            <a:spLocks/>
          </p:cNvSpPr>
          <p:nvPr/>
        </p:nvSpPr>
        <p:spPr>
          <a:xfrm>
            <a:off x="273756" y="0"/>
            <a:ext cx="11644487" cy="584775"/>
          </a:xfrm>
          <a:prstGeom prst="rect">
            <a:avLst/>
          </a:prstGeom>
        </p:spPr>
        <p:txBody>
          <a:bodyPr vert="horz" lIns="91440" tIns="45720" rIns="91440" bIns="45720" rtlCol="0" anchor="t">
            <a:no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347DA2"/>
                </a:solidFill>
                <a:effectLst/>
                <a:uLnTx/>
                <a:uFillTx/>
                <a:latin typeface="Arial"/>
                <a:ea typeface="+mj-ea"/>
                <a:cs typeface="+mj-cs"/>
              </a:rPr>
              <a:t>Bivariate Plots</a:t>
            </a:r>
          </a:p>
        </p:txBody>
      </p:sp>
    </p:spTree>
    <p:extLst>
      <p:ext uri="{BB962C8B-B14F-4D97-AF65-F5344CB8AC3E}">
        <p14:creationId xmlns:p14="http://schemas.microsoft.com/office/powerpoint/2010/main" val="1012698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714</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Applied Materials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Ravishankar Nagavenirajendran</dc:creator>
  <cp:lastModifiedBy>Ravishankar Nagavenirajendran</cp:lastModifiedBy>
  <cp:revision>1</cp:revision>
  <dcterms:created xsi:type="dcterms:W3CDTF">2023-01-03T02:36:36Z</dcterms:created>
  <dcterms:modified xsi:type="dcterms:W3CDTF">2023-01-03T13:34:40Z</dcterms:modified>
</cp:coreProperties>
</file>