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889" y="2776536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151" y="228948"/>
            <a:ext cx="6053248" cy="66501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8" y="1537855"/>
            <a:ext cx="5115096" cy="2978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0775" y="1467059"/>
            <a:ext cx="5652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Month: It is showing that loan count is increasing towards year ends. As year progress, loan counts increase in every month compare to last month.</a:t>
            </a: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8195" y="3107515"/>
            <a:ext cx="645885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546" y="225431"/>
            <a:ext cx="5654883" cy="49810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2" y="1316064"/>
            <a:ext cx="5130536" cy="260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5530" y="1276222"/>
            <a:ext cx="534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Year: It is showing that loan approval increasing exponential rate. Increasing every year compare to previous year.</a:t>
            </a:r>
          </a:p>
          <a:p>
            <a:pPr algn="just"/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85" y="2838243"/>
            <a:ext cx="656364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9" y="123828"/>
            <a:ext cx="4860175" cy="907538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44" y="837403"/>
            <a:ext cx="8915400" cy="38792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relationship between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sets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760" y="1243532"/>
            <a:ext cx="5167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Annual Income against Loan Status: Income group having income 50000 and less are more likely to default than higher income groups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" y="1388222"/>
            <a:ext cx="6630325" cy="2272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25" y="3025358"/>
            <a:ext cx="660174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340" y="538197"/>
            <a:ext cx="8075075" cy="48425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Interest Rate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488" y="1538266"/>
            <a:ext cx="429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Interest Rate against Loan Status: As Interest Rate of loan increases default ratio for loans is also increasing.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81" y="1299953"/>
            <a:ext cx="6354062" cy="232754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3385428"/>
            <a:ext cx="643027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462" y="522514"/>
            <a:ext cx="8781657" cy="572265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Loan Amount against Loan Status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350676"/>
            <a:ext cx="6511637" cy="239954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06" y="3474334"/>
            <a:ext cx="6542520" cy="337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0290" y="1350676"/>
            <a:ext cx="5292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Amount against Loan Status: Fully Paid and Charged Off are almost same for 25% but Charged Off is getting higher after 50% and above than Fully Paid. It means higher the loan amount higher chances of getting defaulted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897" y="39189"/>
            <a:ext cx="9644353" cy="1211118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of Home Ownership against Loan Amount on Loan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465" r="1040" b="1937"/>
          <a:stretch/>
        </p:blipFill>
        <p:spPr>
          <a:xfrm>
            <a:off x="988353" y="1304036"/>
            <a:ext cx="5874794" cy="222144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80" y="3339753"/>
            <a:ext cx="5734783" cy="30865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8109" y="1183654"/>
            <a:ext cx="4919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Home Ownership against Loan Amount on Loan Status: People are making defaulter with Loan amount 10000 and less with None Home ownership. So, Bank should avoid giving loan these people.</a:t>
            </a:r>
          </a:p>
          <a:p>
            <a:pPr algn="just"/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75" y="164454"/>
            <a:ext cx="8911687" cy="47039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map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between variables of loan dataset.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5" y="2306434"/>
            <a:ext cx="3572374" cy="220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/>
          <a:stretch/>
        </p:blipFill>
        <p:spPr>
          <a:xfrm>
            <a:off x="5749635" y="990600"/>
            <a:ext cx="6040157" cy="56665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89120" y="2992582"/>
            <a:ext cx="1360516" cy="83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806" y="235131"/>
            <a:ext cx="4310743" cy="942505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644" y="942505"/>
            <a:ext cx="9339156" cy="5641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is 6 times less than the number of fully paid loan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have taken most of loan with 5 to 7.5 and 10 to 15 percent Interest Rate.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mostly belongs to 10 years of employment. It shows that these people are most capable to take loans.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 are taken by mostly lower income(20000 to 90000) group people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50 % of people and above are verified by lending company or source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count is increasing towards year ends. As year progress, loan counts increase in every month compare to last month.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showing that loan approval increasing exponential rate. Increasing every year compare to previous year.</a:t>
            </a:r>
          </a:p>
          <a:p>
            <a:pPr>
              <a:lnSpc>
                <a:spcPct val="100000"/>
              </a:lnSpc>
            </a:pP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5" y="959526"/>
            <a:ext cx="8915400" cy="56764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Bivariate 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 having income 50000 and less are more likely to default than higher income groups.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Interest Rate of loan increases default ratio for loans is also increasing.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employees having 10+ years of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less likely to default and higher chance to fully paid the loans.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that the Grade A(Sub Grade) has higher risk and the Grade(Sub Grade) G has lower risk. We can say higher grade(Sub Grade)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making defaulter with Loan amount 10000 and less with None Home ownership. So, Bank should avoid giving loan these people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81643" y="0"/>
            <a:ext cx="4310743" cy="613955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1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865" y="39189"/>
            <a:ext cx="3456713" cy="79227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915" y="1335087"/>
            <a:ext cx="9905999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which can be used to predict about chances of loan default are: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group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DTI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53" y="362853"/>
            <a:ext cx="5257851" cy="80179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694" y="1164643"/>
            <a:ext cx="9046528" cy="5288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Club Case Study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in banking and financial services and understand how data is used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risk of losing money while lending  various types of loans to urban customers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3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46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292" y="3034147"/>
            <a:ext cx="7481454" cy="1136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!!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02" y="320159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available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949" y="232224"/>
            <a:ext cx="7236824" cy="77361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sz="2400" b="1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507" y="1515291"/>
            <a:ext cx="8946541" cy="4820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defaulters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 smtClean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words, the company wants to understand the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1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417" y="262795"/>
            <a:ext cx="4653002" cy="77797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57" y="1589908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Data Analysis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mporting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and pandas</a:t>
            </a:r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 </a:t>
            </a:r>
          </a:p>
          <a:p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</a:p>
          <a:p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Warnings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34" y="1786782"/>
            <a:ext cx="3628577" cy="33838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13220" y="2672245"/>
            <a:ext cx="137291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5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645" y="201546"/>
            <a:ext cx="3780166" cy="664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361709" y="861363"/>
            <a:ext cx="858982" cy="651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77344" y="1512527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03617" y="339479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sz="1200" b="1" dirty="0" smtClean="0"/>
              <a:t>Missing </a:t>
            </a:r>
            <a:r>
              <a:rPr lang="en-IN" sz="1200" b="1" dirty="0"/>
              <a:t>Value Treatment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745181" y="2578676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Check </a:t>
            </a:r>
            <a:r>
              <a:rPr lang="en-US" sz="1200" b="1" dirty="0"/>
              <a:t>for duplicate rows </a:t>
            </a:r>
          </a:p>
          <a:p>
            <a:pPr algn="ctr"/>
            <a:endParaRPr lang="en-IN" sz="1200" b="1" dirty="0"/>
          </a:p>
          <a:p>
            <a:pPr algn="ctr"/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745180" y="1856507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endParaRPr lang="en-IN" sz="1200" b="1" dirty="0" smtClean="0"/>
          </a:p>
          <a:p>
            <a:pPr algn="ctr"/>
            <a:r>
              <a:rPr lang="en-IN" sz="1200" b="1" dirty="0" smtClean="0"/>
              <a:t>Data </a:t>
            </a:r>
            <a:r>
              <a:rPr lang="en-IN" sz="1200" b="1" dirty="0"/>
              <a:t>Handling and Cleaning</a:t>
            </a:r>
          </a:p>
          <a:p>
            <a:pPr algn="ctr"/>
            <a:endParaRPr lang="en-IN" sz="1200" b="1" dirty="0"/>
          </a:p>
          <a:p>
            <a:pPr algn="ctr"/>
            <a:r>
              <a:rPr lang="en-US" b="1" dirty="0" smtClean="0"/>
              <a:t> </a:t>
            </a:r>
          </a:p>
          <a:p>
            <a:pPr algn="ctr"/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82835" y="4155063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sz="1200" b="1" dirty="0"/>
              <a:t>Removing the Irrelevant columns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03617" y="5886875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US" sz="1200" b="1" dirty="0" smtClean="0"/>
              <a:t>Standardizing </a:t>
            </a:r>
            <a:r>
              <a:rPr lang="en-US" sz="1200" b="1" dirty="0"/>
              <a:t>Values in required columns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pPr algn="ctr"/>
            <a:endParaRPr lang="en-IN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703617" y="5020969"/>
            <a:ext cx="2285999" cy="48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sz="1200" b="1" dirty="0"/>
              <a:t>Imputing Missing Values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pPr algn="ctr"/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77344" y="2337953"/>
            <a:ext cx="0" cy="2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91200" y="3039558"/>
            <a:ext cx="1" cy="3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77344" y="4636509"/>
            <a:ext cx="13856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7344" y="3876245"/>
            <a:ext cx="0" cy="27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</p:cNvCxnSpPr>
          <p:nvPr/>
        </p:nvCxnSpPr>
        <p:spPr>
          <a:xfrm flipH="1">
            <a:off x="5846616" y="5502415"/>
            <a:ext cx="1" cy="3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440" y="191134"/>
            <a:ext cx="7666008" cy="49883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86412" y="2233749"/>
            <a:ext cx="4702628" cy="4358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595745" y="2233749"/>
            <a:ext cx="4702628" cy="440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0" y="3006544"/>
            <a:ext cx="4404292" cy="2976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8" y="3006544"/>
            <a:ext cx="4305901" cy="29766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29246" y="1342748"/>
            <a:ext cx="3644537" cy="1663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Annual Income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24789" y="1342749"/>
            <a:ext cx="3644537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 to Income Ratio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494" y="122174"/>
            <a:ext cx="4462083" cy="590736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02" y="1654632"/>
            <a:ext cx="6780542" cy="4119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401" y="5773783"/>
            <a:ext cx="101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85.90 % loans are fully paid and 14.09 % loans are charged off. It means defaulted loans are lower than fully paid </a:t>
            </a: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401" y="999105"/>
            <a:ext cx="3389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of Loan Status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17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99" y="157056"/>
            <a:ext cx="6313318" cy="551547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Loan Terms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950" y="1044676"/>
            <a:ext cx="6391301" cy="4446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98" y="5659124"/>
            <a:ext cx="1033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shows that 77.45 % loan terms are 36 months and 22.54 % loan terms are 60 months. It means people taking shorter loans than long duration loans.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757</Words>
  <Application>Microsoft Office PowerPoint</Application>
  <PresentationFormat>Widescreen</PresentationFormat>
  <Paragraphs>108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</vt:lpstr>
      <vt:lpstr>Analysis Approach</vt:lpstr>
      <vt:lpstr>Distribution of Annual income</vt:lpstr>
      <vt:lpstr>Univariate Analysis </vt:lpstr>
      <vt:lpstr>Analysis Of Loan Terms</vt:lpstr>
      <vt:lpstr>Analysis of Issuing Month</vt:lpstr>
      <vt:lpstr>Analysis of Issuing Year</vt:lpstr>
      <vt:lpstr>Bivariate Analysis</vt:lpstr>
      <vt:lpstr>Bivariate Analysis of Interest Rate against Loan Status </vt:lpstr>
      <vt:lpstr>Bivariate Analysis of Loan Amount against Loan Status </vt:lpstr>
      <vt:lpstr>Bivariate Analysis of Home Ownership against Loan Amount on Loan Status</vt:lpstr>
      <vt:lpstr>Heat map correlation between variables of loan dataset. </vt:lpstr>
      <vt:lpstr>Observations</vt:lpstr>
      <vt:lpstr>Observations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2024-06-25T19:10:05Z</dcterms:created>
  <dcterms:modified xsi:type="dcterms:W3CDTF">2024-06-25T19:32:26Z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