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60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9" r:id="rId12"/>
    <p:sldId id="268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-15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32CC1-E8B3-4DED-B074-A41C792B660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C0D06-5CFA-487C-B94A-F968E7EB9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49264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A5EB9-0E45-4815-95F1-9791973078E5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FC51F-4D14-435E-A799-7995627D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732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8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ECCD-1DBA-4FA8-8008-872E03CC1071}" type="datetime1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5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5BC3-1C32-437E-AA92-81B8DF77B898}" type="datetime1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0D9-C5A1-4ECA-9D84-CAA66970854C}" type="datetime1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18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E63A-491F-45AF-9313-417D74FC888A}" type="datetime1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82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24D7-E14C-4643-A265-C4D9929425C3}" type="datetime1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71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9300-46A1-4238-9F8F-276C6BB53E8B}" type="datetime1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4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32-9C58-4C6B-BB9E-AF94620824F2}" type="datetime1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9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3B55-4B27-487B-987D-004B190E4780}" type="datetime1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6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FA0-E5CD-4E4F-9C2B-433CF5DCC74C}" type="datetime1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D74B-4F34-421D-9164-180D6195DABE}" type="datetime1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A673-A361-46EB-924F-3B99F00D8D38}" type="datetime1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A0E0-E39A-4199-9EB0-BFBA8490F4E7}" type="datetime1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4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0E5-4B42-4846-9AF6-B31527508845}" type="datetime1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80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C20-452B-42ED-81A3-876F0C3C68CC}" type="datetime1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3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36E-42C2-4FCD-AF48-EF140FE983AB}" type="datetime1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6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4BC1-706E-4828-8A18-C4E2095CC168}" type="datetime1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7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3470-AA3D-486C-A93C-4177C760AF45}" type="datetime1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6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1241" y="2181497"/>
            <a:ext cx="8825658" cy="1606732"/>
          </a:xfrm>
        </p:spPr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Club Case </a:t>
            </a:r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</a:t>
            </a:r>
            <a:b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</a:t>
            </a:r>
            <a:endParaRPr lang="en-IN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8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853" y="178785"/>
            <a:ext cx="4994220" cy="6404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Values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269" y="1068611"/>
            <a:ext cx="8915400" cy="3835897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Removing all null values we will get standard values for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dirty="0" smtClean="0"/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Using Boxplot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need to start identifying and removing extreme values or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from our dataset.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can tilt our analysis and often provide us with a biased perspective of the data available.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where we’ll start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visualization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achieve our tasks. And the best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use here would be the box plot. Boxplots are one of the best ways of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spread of a numeric variable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75" y="4770418"/>
            <a:ext cx="5888206" cy="20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186" y="254734"/>
            <a:ext cx="4184396" cy="629924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Removal of Outliner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191491"/>
            <a:ext cx="9091749" cy="53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5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000" y="370114"/>
            <a:ext cx="10173200" cy="6331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                                               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Boxplots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0869" y="1005840"/>
            <a:ext cx="4753707" cy="521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7052772" y="1005841"/>
            <a:ext cx="4613951" cy="521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5" y="2357064"/>
            <a:ext cx="4140924" cy="3419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078" y="2376658"/>
            <a:ext cx="4230459" cy="3242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9509" y="1371600"/>
            <a:ext cx="3670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Boxplot of Loan-Amount with outliners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2450" y="1371600"/>
            <a:ext cx="385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Boxplot  of Loan-Amount after Removing Outliners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8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 rotWithShape="1">
          <a:blip r:embed="rId2"/>
          <a:srcRect t="5192" b="5066"/>
          <a:stretch/>
        </p:blipFill>
        <p:spPr>
          <a:xfrm>
            <a:off x="1945107" y="696782"/>
            <a:ext cx="4788240" cy="161979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45107" y="3838141"/>
            <a:ext cx="4232366" cy="3069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7077817" y="3838141"/>
            <a:ext cx="4232366" cy="3069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944415" y="2933576"/>
            <a:ext cx="2233750" cy="1355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 Rate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21" y="4289206"/>
            <a:ext cx="3841393" cy="226712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283879" y="2933576"/>
            <a:ext cx="2233750" cy="1355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 Rate After Removing</a:t>
            </a:r>
            <a:r>
              <a:rPr lang="en-US" dirty="0"/>
              <a:t> Outliners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04" y="4289206"/>
            <a:ext cx="3908267" cy="24505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5511" b="8450"/>
          <a:stretch/>
        </p:blipFill>
        <p:spPr>
          <a:xfrm>
            <a:off x="7240845" y="696782"/>
            <a:ext cx="4230191" cy="1617542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3832690" y="2318941"/>
            <a:ext cx="586910" cy="612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9193999" y="2316689"/>
            <a:ext cx="545745" cy="614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876569" y="-29256"/>
            <a:ext cx="3713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 Rate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9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581" y="350978"/>
            <a:ext cx="6773401" cy="669113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Annual income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21" r="35324"/>
          <a:stretch/>
        </p:blipFill>
        <p:spPr>
          <a:xfrm>
            <a:off x="6184683" y="2573384"/>
            <a:ext cx="5291618" cy="3231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719" r="27610"/>
          <a:stretch/>
        </p:blipFill>
        <p:spPr>
          <a:xfrm>
            <a:off x="1254087" y="2573384"/>
            <a:ext cx="4930596" cy="3231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4088" y="1927053"/>
            <a:ext cx="436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Annual Income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439" y="1927052"/>
            <a:ext cx="507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Debt to Income Ratio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4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196" y="129898"/>
            <a:ext cx="6225097" cy="498839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Annual income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2374" y="1854925"/>
            <a:ext cx="4702628" cy="4781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6595745" y="1854925"/>
            <a:ext cx="4702628" cy="4781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42" y="2836360"/>
            <a:ext cx="4404292" cy="3277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08" y="2825017"/>
            <a:ext cx="4305901" cy="327705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29246" y="943967"/>
            <a:ext cx="3644537" cy="17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Annual Income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48768" y="943966"/>
            <a:ext cx="3644537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Debt to Income Ratio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027" y="256895"/>
            <a:ext cx="4591645" cy="656050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553" y="2851937"/>
            <a:ext cx="9060255" cy="3146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0553" y="912945"/>
            <a:ext cx="8023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Status shows:</a:t>
            </a:r>
          </a:p>
          <a:p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1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Paid Loans: 85.90085432878054</a:t>
            </a:r>
          </a:p>
          <a:p>
            <a:pPr latinLnBrk="1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 Off Loans: 14.09914567121946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649" y="147464"/>
            <a:ext cx="5562988" cy="59073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of Loan Status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494" y="1293398"/>
            <a:ext cx="6780542" cy="4119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9977" y="5773783"/>
            <a:ext cx="1011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shows that 85.90 % loans are fully paid and 14.09 % loans are charged off. It means defaulted loans are lower than fully paid </a:t>
            </a: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891" y="250037"/>
            <a:ext cx="4682837" cy="64298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Terms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6835" y="1055720"/>
            <a:ext cx="640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Tenure</a:t>
            </a:r>
          </a:p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 month 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76.8726314940737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 months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23.127368505926306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35" y="2625380"/>
            <a:ext cx="8825345" cy="35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334" y="245287"/>
            <a:ext cx="4818538" cy="551547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Terms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516" y="1116501"/>
            <a:ext cx="6391301" cy="4446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3407" y="5827488"/>
            <a:ext cx="1033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shows that 77.45 % loan terms are 36 months and 22.54 % loan terms are 60 months. It means people taking shorter loans than long duration loans.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153" y="362853"/>
            <a:ext cx="5257851" cy="801790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883" y="1295272"/>
            <a:ext cx="9046528" cy="52884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Club Case Study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 in banking and financial services and understand how data is used to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risk of losing money while lending  various types of loans to urban customers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b="1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Involved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likely to repay the loan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not approving the loan results in a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of business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the company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likely to repay the loan,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i.e. he/she is likely to default, then approving the loan may lead to a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loss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the company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10000"/>
              </a:lnSpc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300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55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777" y="326436"/>
            <a:ext cx="5323165" cy="927599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Grade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7371" y="1881052"/>
            <a:ext cx="4899425" cy="4129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5" y="2643841"/>
            <a:ext cx="5218264" cy="241584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96890" y="3560618"/>
            <a:ext cx="836022" cy="582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146" y="293541"/>
            <a:ext cx="3976214" cy="47317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Sub-Grade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683" y="1510570"/>
            <a:ext cx="6573167" cy="4006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548" b="6604"/>
          <a:stretch/>
        </p:blipFill>
        <p:spPr>
          <a:xfrm>
            <a:off x="397426" y="2133600"/>
            <a:ext cx="3910238" cy="252152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07664" y="3148149"/>
            <a:ext cx="1192391" cy="731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784" y="271517"/>
            <a:ext cx="5857555" cy="538484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Interest Rate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561" y="1853231"/>
            <a:ext cx="5957073" cy="34199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96344" y="3075932"/>
            <a:ext cx="1122217" cy="76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2" y="2180945"/>
            <a:ext cx="4114022" cy="27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569" y="195493"/>
            <a:ext cx="6355132" cy="616861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Employment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724400" y="3101834"/>
            <a:ext cx="900545" cy="63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435074" y="5430042"/>
            <a:ext cx="9945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Employment </a:t>
            </a: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 that People are mostly belongs to 10 years of employment. It shows that these people are most capable to take loans.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4" y="1956254"/>
            <a:ext cx="3754186" cy="2707812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945" y="1514447"/>
            <a:ext cx="631842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055" y="400106"/>
            <a:ext cx="5874327" cy="60717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Annual Income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247" y="1573407"/>
            <a:ext cx="6016219" cy="34390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00267" y="2966156"/>
            <a:ext cx="858980" cy="65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311828" y="5508810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Annual Income shows that loans are taken by mostly lower income group people. It is showing left skew distribution in the graph.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3" y="2054259"/>
            <a:ext cx="4049104" cy="247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299" y="380801"/>
            <a:ext cx="6184919" cy="952447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Home Ownership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9" y="1495079"/>
            <a:ext cx="6174597" cy="361047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67446" y="2921011"/>
            <a:ext cx="1051463" cy="75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58906" y="5492992"/>
            <a:ext cx="9705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Home Ownership: Most of the people don't own Home, They are on Mortgage or Rent.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2" y="2149483"/>
            <a:ext cx="3955684" cy="21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795" y="326133"/>
            <a:ext cx="6614170" cy="904244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Verification Status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7" r="786"/>
          <a:stretch/>
        </p:blipFill>
        <p:spPr>
          <a:xfrm>
            <a:off x="5872743" y="1296651"/>
            <a:ext cx="5988331" cy="361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076" r="9429" b="5236"/>
          <a:stretch/>
        </p:blipFill>
        <p:spPr>
          <a:xfrm>
            <a:off x="653519" y="1975727"/>
            <a:ext cx="4140550" cy="225232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794069" y="2719810"/>
            <a:ext cx="1078674" cy="7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296588" y="5394320"/>
            <a:ext cx="1063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Verification Status: 50 % of people are verified by lending company or source verified.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990" y="291601"/>
            <a:ext cx="5027073" cy="622799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Purpose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708" y="1627909"/>
            <a:ext cx="8783782" cy="45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4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035" y="136066"/>
            <a:ext cx="6370965" cy="918931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Purpose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96" y="1209138"/>
            <a:ext cx="8991599" cy="40555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5996" y="5657671"/>
            <a:ext cx="9939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Purpose: Most of people are taking loan for either credit card and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debt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consolidation.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75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818" y="157076"/>
            <a:ext cx="8338311" cy="539671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Public Record for Bankruptcies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177" y="1273946"/>
            <a:ext cx="5353797" cy="2732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767" y="3166812"/>
            <a:ext cx="6754168" cy="3572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27272" y="1328692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Public Record for Bankruptcies: Majority of the people don't have any public record for Bankruptcy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24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05" y="436198"/>
            <a:ext cx="10056253" cy="961369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 taken by the company Based on Applicant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913" y="1664996"/>
            <a:ext cx="5380253" cy="4396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149159" y="1906901"/>
            <a:ext cx="265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Accepted</a:t>
            </a:r>
            <a:endParaRPr lang="en-IN" sz="28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6232" y="2537843"/>
            <a:ext cx="48834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paid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fully paid the loan.</a:t>
            </a:r>
          </a:p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is in the process of paying the instalments.</a:t>
            </a:r>
          </a:p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Charged-off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not paid the instalments in due time for a long period of time, i.e. he/she has 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defaulted</a:t>
            </a:r>
          </a:p>
          <a:p>
            <a:pPr algn="just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06005" y="1664995"/>
            <a:ext cx="5380253" cy="4396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912162" y="1725246"/>
            <a:ext cx="236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Rejected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485" y="2537843"/>
            <a:ext cx="489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Rejected: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had rejected the loan for the candidates who does not meet the Loan Processes requirements so no data available</a:t>
            </a:r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24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935" y="269015"/>
            <a:ext cx="3796145" cy="484253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DTI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90" r="1976" b="3718"/>
          <a:stretch/>
        </p:blipFill>
        <p:spPr>
          <a:xfrm>
            <a:off x="909333" y="1450843"/>
            <a:ext cx="5014548" cy="2258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5" y="2845992"/>
            <a:ext cx="6869729" cy="3831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855" y="1450843"/>
            <a:ext cx="577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DTI Ratio: Majority of the people have very large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their income. Mostly having 8 to 22 DTI ratio.</a:t>
            </a:r>
          </a:p>
        </p:txBody>
      </p:sp>
    </p:spTree>
    <p:extLst>
      <p:ext uri="{BB962C8B-B14F-4D97-AF65-F5344CB8AC3E}">
        <p14:creationId xmlns:p14="http://schemas.microsoft.com/office/powerpoint/2010/main" val="3272116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508" y="202822"/>
            <a:ext cx="5248746" cy="66501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Issuing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3" y="1482807"/>
            <a:ext cx="5115096" cy="297872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3451" y="3299839"/>
            <a:ext cx="7169167" cy="3553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9964" y="1537855"/>
            <a:ext cx="5652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Issuing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Month: It is showing that loan count is increasing towards year ends. As year progress, loan counts increase in every month compare to last month.</a:t>
            </a:r>
          </a:p>
        </p:txBody>
      </p:sp>
    </p:spTree>
    <p:extLst>
      <p:ext uri="{BB962C8B-B14F-4D97-AF65-F5344CB8AC3E}">
        <p14:creationId xmlns:p14="http://schemas.microsoft.com/office/powerpoint/2010/main" val="600781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871" y="310793"/>
            <a:ext cx="4846965" cy="49810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Issuing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92" y="1215532"/>
            <a:ext cx="4799190" cy="2600008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0688" y="2958190"/>
            <a:ext cx="6759312" cy="3753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0073" y="1251555"/>
            <a:ext cx="5347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Issuing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Year: It is showing that loan approval increasing exponential rate. Increasing every year compare to previous year.</a:t>
            </a:r>
          </a:p>
          <a:p>
            <a:pPr algn="just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827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671" y="86688"/>
            <a:ext cx="3835584" cy="705926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2" y="896455"/>
            <a:ext cx="8915400" cy="38792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relationship between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sets of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4256" y="1549958"/>
            <a:ext cx="5167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Annual Income against Loan Status: Income group having income 50000 and less are more likely to default than higher income groups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5" y="1388222"/>
            <a:ext cx="6630325" cy="2272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99" y="3385196"/>
            <a:ext cx="660174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04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083" y="0"/>
            <a:ext cx="8075075" cy="484254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Interest Rate against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0488" y="1538266"/>
            <a:ext cx="4290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Interest Rate against Loan Status: As Interest Rate of loan increases default ratio for loans is also increasing.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44" y="1260764"/>
            <a:ext cx="6354062" cy="2327543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73" y="3385428"/>
            <a:ext cx="643027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325" y="374728"/>
            <a:ext cx="9155730" cy="595090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Bivariate Analysis of Employment Length against Loan Status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764543" y="1317619"/>
            <a:ext cx="54274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Employment Length against Loan Status: The employees having 10+ years of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less likely to default and higher chance to fully paid the loans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1103705"/>
            <a:ext cx="6639852" cy="2142059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61" y="2978083"/>
            <a:ext cx="658269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8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870" y="0"/>
            <a:ext cx="8172057" cy="553527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DTI against Grade on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24" y="1186954"/>
            <a:ext cx="5477639" cy="248656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32" y="2921480"/>
            <a:ext cx="7090804" cy="38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04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325" y="-1"/>
            <a:ext cx="7867257" cy="109450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DTI against Grade on Loan Status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12"/>
          <a:stretch/>
        </p:blipFill>
        <p:spPr>
          <a:xfrm>
            <a:off x="705998" y="1351085"/>
            <a:ext cx="5591955" cy="2521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3"/>
          <a:stretch/>
        </p:blipFill>
        <p:spPr>
          <a:xfrm>
            <a:off x="6297953" y="1351085"/>
            <a:ext cx="5547684" cy="53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32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289" y="-84181"/>
            <a:ext cx="8781657" cy="525817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Loan Amount against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1350676"/>
            <a:ext cx="6511637" cy="239954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06" y="3474334"/>
            <a:ext cx="6542520" cy="3372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96545" y="1350676"/>
            <a:ext cx="52924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Amount against Loan Status: Fully Paid and Charged Off are almost same for 25% but Charged Off is getting higher after 50% and above than Fully Paid. It means higher the loan amount higher chances of getting defaulted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22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029" y="0"/>
            <a:ext cx="9644353" cy="1211118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Home Ownership against Loan Amount on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465" r="1040" b="1937"/>
          <a:stretch/>
        </p:blipFill>
        <p:spPr>
          <a:xfrm>
            <a:off x="844661" y="1489767"/>
            <a:ext cx="5874794" cy="222144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780" y="3339753"/>
            <a:ext cx="5734783" cy="30865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38109" y="1183654"/>
            <a:ext cx="49193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Home Ownership against Loan Amount on Loan Status: People are making defaulter with Loan amount 10000 and less with None Home ownership. So, Bank should avoid giving loan these people.</a:t>
            </a:r>
          </a:p>
          <a:p>
            <a:pPr algn="just"/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9132" y="245287"/>
            <a:ext cx="5924058" cy="773616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</a:t>
            </a:r>
            <a:r>
              <a:rPr lang="en-US" sz="2400" b="1" dirty="0" smtClean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of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575" y="1423851"/>
            <a:ext cx="8946541" cy="48201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EDA To Identify the 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Reasons for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defaulters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these risky loan applicants, then such loans can be reduced thereby cutting down the amount of credit loss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other words, the company wants to understand the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factors (or driver variables)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behind loan default, i.e. the variables which are strong indicators of default.  The company can utilize this knowledge for its portfolio and risk assessment.</a:t>
            </a:r>
            <a:r>
              <a:rPr lang="en-US" dirty="0"/>
              <a:t> </a:t>
            </a:r>
            <a:endParaRPr lang="en-IN" dirty="0"/>
          </a:p>
          <a:p>
            <a:pPr marL="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45151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642" y="0"/>
            <a:ext cx="8490712" cy="747490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Terms against Loan Amount on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4800" y="1697527"/>
            <a:ext cx="4087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Terms against Loan Amount on Loan Status: There is no significant difference in terms with loan amount on loan status.</a:t>
            </a:r>
          </a:p>
          <a:p>
            <a:pPr algn="just"/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0" y="1697527"/>
            <a:ext cx="7154273" cy="2383456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97" y="3573030"/>
            <a:ext cx="5252093" cy="328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71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216" y="0"/>
            <a:ext cx="9486596" cy="969163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Loan Purpose against Loan Amount on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17" y="1454728"/>
            <a:ext cx="8897592" cy="205047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39" y="3079750"/>
            <a:ext cx="635788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79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706" y="97637"/>
            <a:ext cx="8911687" cy="470399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 map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between variables of loan dataset.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19" y="2401635"/>
            <a:ext cx="3572374" cy="2207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"/>
          <a:stretch/>
        </p:blipFill>
        <p:spPr>
          <a:xfrm>
            <a:off x="5749635" y="990600"/>
            <a:ext cx="6040157" cy="566651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18893" y="2992582"/>
            <a:ext cx="1730743" cy="1025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940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292" y="3034147"/>
            <a:ext cx="7481454" cy="1136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!!</a:t>
            </a:r>
            <a:endParaRPr lang="en-IN" sz="7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7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417" y="262795"/>
            <a:ext cx="4653002" cy="777970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Necessary Libraries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357" y="143256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Data Analysis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 numpy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pandas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/>
              <a:t> </a:t>
            </a:r>
            <a:endParaRPr lang="en-IN" dirty="0" smtClean="0"/>
          </a:p>
          <a:p>
            <a:pPr marL="0" indent="0">
              <a:buNone/>
            </a:pPr>
            <a:r>
              <a:rPr lang="en-IN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 </a:t>
            </a:r>
          </a:p>
          <a:p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</a:t>
            </a: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matplotlib.pyplot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 - To Suppress warnings</a:t>
            </a:r>
          </a:p>
          <a:p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Warnings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096" y="1589908"/>
            <a:ext cx="3628577" cy="33838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483928" y="2507673"/>
            <a:ext cx="137291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6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971" y="323665"/>
            <a:ext cx="4421829" cy="7736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dirty="0" smtClean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486" y="1097281"/>
            <a:ext cx="9814645" cy="56300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</a:t>
            </a:r>
            <a:r>
              <a:rPr lang="en-IN" sz="33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and </a:t>
            </a:r>
            <a:r>
              <a:rPr lang="en-IN" sz="33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</a:t>
            </a:r>
            <a:endParaRPr lang="en-US" sz="3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sz="31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 </a:t>
            </a:r>
            <a:r>
              <a:rPr lang="en-US" sz="3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rows containing missing values</a:t>
            </a:r>
            <a:endParaRPr lang="en-IN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 algn="just">
              <a:buNone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Missing Values: Some common techniques to treat this issue are</a:t>
            </a:r>
          </a:p>
          <a:p>
            <a:pPr marL="800100" lvl="2" indent="0" algn="just">
              <a:buNone/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Dropping the rows containing the missing values</a:t>
            </a:r>
          </a:p>
          <a:p>
            <a:pPr marL="800100" lvl="2" indent="0" algn="just">
              <a:buNone/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Imputing the missing values</a:t>
            </a:r>
          </a:p>
          <a:p>
            <a:pPr marL="800100" lvl="2" indent="0" algn="just">
              <a:buNone/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Keep the missing values if they don't affect the analysis</a:t>
            </a:r>
          </a:p>
          <a:p>
            <a:pPr marL="800100" lvl="2" indent="0" algn="just">
              <a:buNone/>
            </a:pPr>
            <a:endParaRPr lang="en-US" sz="2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 algn="just">
              <a:buNone/>
            </a:pPr>
            <a:endParaRPr lang="en-US" sz="2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 algn="just">
              <a:buNone/>
            </a:pPr>
            <a:endParaRPr lang="en-US" sz="2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 </a:t>
            </a:r>
            <a:r>
              <a:rPr lang="en-IN" sz="31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3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</a:t>
            </a:r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 with Incorrect Data Types</a:t>
            </a:r>
          </a:p>
          <a:p>
            <a:pPr marL="800100" lvl="2" indent="0" algn="just">
              <a:buNone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certain values</a:t>
            </a:r>
          </a:p>
          <a:p>
            <a:pPr marL="800100" lvl="2" indent="0" algn="just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Clean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convert an entire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41" y="4022335"/>
            <a:ext cx="5322603" cy="13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6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95" y="1254033"/>
            <a:ext cx="9320848" cy="5447213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Columns with empty values(complete null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percentage of null values in Columns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Dropping Columns which has more then 30% of null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columns will reduce impact on analysis and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 improve the accuracy of the analysis.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single </a:t>
            </a:r>
            <a:r>
              <a:rPr lang="en-US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valued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data set some columns have single value and these columns will not contribute in EDA process. So, we would need to remove those columns from the data set.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All Singled Valued Columns into Array and Remove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40332" y="245069"/>
            <a:ext cx="4345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01" y="1619046"/>
            <a:ext cx="4495636" cy="12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519" y="1371600"/>
            <a:ext cx="8946541" cy="4898572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the Irrelevant columns</a:t>
            </a:r>
          </a:p>
          <a:p>
            <a:pPr marL="0" indent="0" algn="just">
              <a:buNone/>
            </a:pPr>
            <a:endParaRPr lang="en-IN" b="1" dirty="0"/>
          </a:p>
          <a:p>
            <a:pPr lvl="0" algn="just"/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approve loan, we would need analyse the user details and the driving factors of the loan defaulting</a:t>
            </a:r>
          </a:p>
          <a:p>
            <a:pPr lvl="0" algn="just"/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remove these columns as these are not needed in loan analysis: "id", "member_id", "emp_title", "url","title", "zip_code", "addr_state".</a:t>
            </a:r>
          </a:p>
          <a:p>
            <a:pPr lvl="0" algn="just"/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"funded_amnt_inv" column because it is for internal uses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columns those are calculated after loan. So, these columns are irrelevant for analysis.</a:t>
            </a:r>
          </a:p>
          <a:p>
            <a:pPr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54287" y="362635"/>
            <a:ext cx="4019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96" y="951401"/>
            <a:ext cx="7316221" cy="16671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758399"/>
            <a:ext cx="6470454" cy="1613201"/>
          </a:xfrm>
        </p:spPr>
        <p:txBody>
          <a:bodyPr/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Imputing Missing Values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numerical variables use mean and median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categorical variables use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96" y="4267097"/>
            <a:ext cx="7316221" cy="24800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6410" y="165180"/>
            <a:ext cx="3710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108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2172</TotalTime>
  <Words>1154</Words>
  <Application>Microsoft Office PowerPoint</Application>
  <PresentationFormat>Widescreen</PresentationFormat>
  <Paragraphs>159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Times New Roman</vt:lpstr>
      <vt:lpstr>Wingdings 3</vt:lpstr>
      <vt:lpstr>Wisp</vt:lpstr>
      <vt:lpstr>Lending Club Case Study Upgrad</vt:lpstr>
      <vt:lpstr>Problem Statement </vt:lpstr>
      <vt:lpstr>Decisions taken by the company Based on Applicant</vt:lpstr>
      <vt:lpstr>Identifying Risks of Credit loss</vt:lpstr>
      <vt:lpstr>Necessary Libraries </vt:lpstr>
      <vt:lpstr>Analysis Approach </vt:lpstr>
      <vt:lpstr>PowerPoint Presentation</vt:lpstr>
      <vt:lpstr>PowerPoint Presentation</vt:lpstr>
      <vt:lpstr>PowerPoint Presentation</vt:lpstr>
      <vt:lpstr>Standard Values</vt:lpstr>
      <vt:lpstr>Removal of Outliner  </vt:lpstr>
      <vt:lpstr>PowerPoint Presentation</vt:lpstr>
      <vt:lpstr>PowerPoint Presentation</vt:lpstr>
      <vt:lpstr>Distribution of Annual income</vt:lpstr>
      <vt:lpstr>Distribution of Annual income</vt:lpstr>
      <vt:lpstr>Univariate Analysis </vt:lpstr>
      <vt:lpstr>Univariate of Loan Status</vt:lpstr>
      <vt:lpstr>Analysis Of Loan Terms</vt:lpstr>
      <vt:lpstr>Analysis Of Loan Terms</vt:lpstr>
      <vt:lpstr>Analysis of Loan Grade </vt:lpstr>
      <vt:lpstr>Loan Sub-Grade</vt:lpstr>
      <vt:lpstr>Analysis of Loan Interest Rate </vt:lpstr>
      <vt:lpstr>Analysis of Employment Length </vt:lpstr>
      <vt:lpstr>Analysis of Annual Income </vt:lpstr>
      <vt:lpstr>Analysis of Home Ownership </vt:lpstr>
      <vt:lpstr>Analysis of Verification Status </vt:lpstr>
      <vt:lpstr>Analysis of Loan Purpose</vt:lpstr>
      <vt:lpstr>Analysis of Loan Purpose </vt:lpstr>
      <vt:lpstr>Analysis of Public Record for Bankruptcies </vt:lpstr>
      <vt:lpstr>Analysis of DTI </vt:lpstr>
      <vt:lpstr>Analysis of Issuing Month </vt:lpstr>
      <vt:lpstr>Analysis of Issuing Year </vt:lpstr>
      <vt:lpstr>Bivariate Analysis </vt:lpstr>
      <vt:lpstr>Bivariate Analysis of Interest Rate against Loan Status </vt:lpstr>
      <vt:lpstr>Bivariate Analysis of Employment Length against Loan Status </vt:lpstr>
      <vt:lpstr>Bivariate Analysis of DTI against Grade on Loan Status </vt:lpstr>
      <vt:lpstr>Bivariate Analysis of DTI against Grade on Loan Status</vt:lpstr>
      <vt:lpstr>Bivariate Analysis of Loan Amount against Loan Status </vt:lpstr>
      <vt:lpstr>Bivariate Analysis of Home Ownership against Loan Amount on Loan Status </vt:lpstr>
      <vt:lpstr>Bivariate Analysis of Terms against Loan Amount on Loan Status </vt:lpstr>
      <vt:lpstr>Bivariate Analysis of Loan Purpose against Loan Amount on Loan Status </vt:lpstr>
      <vt:lpstr>Heat map correlation between variables of loan dataset.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 Prasantation</dc:title>
  <dc:creator>User</dc:creator>
  <cp:lastModifiedBy>User</cp:lastModifiedBy>
  <cp:revision>97</cp:revision>
  <dcterms:created xsi:type="dcterms:W3CDTF">2024-06-22T07:25:17Z</dcterms:created>
  <dcterms:modified xsi:type="dcterms:W3CDTF">2024-06-25T16:04:04Z</dcterms:modified>
</cp:coreProperties>
</file>