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8E80-BFE7-84D2-7D98-A1265230D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DD9C8D-F0EC-1F69-67AD-749586F92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9705DB-BA6D-9ABF-0F4B-3CCA69208E7B}"/>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5" name="Footer Placeholder 4">
            <a:extLst>
              <a:ext uri="{FF2B5EF4-FFF2-40B4-BE49-F238E27FC236}">
                <a16:creationId xmlns:a16="http://schemas.microsoft.com/office/drawing/2014/main" id="{EDED4871-8987-CFA3-BB02-EE7E65B61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31958-8F1E-8A54-83AB-4A8C781D0FE7}"/>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15413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EA2-C713-F54F-A794-B75FC452D1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7AD401-C871-4BA5-5F9F-1D0848B86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72BAD6-7ACE-895D-1D0E-C09936997ECA}"/>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5" name="Footer Placeholder 4">
            <a:extLst>
              <a:ext uri="{FF2B5EF4-FFF2-40B4-BE49-F238E27FC236}">
                <a16:creationId xmlns:a16="http://schemas.microsoft.com/office/drawing/2014/main" id="{933ACAAB-9AD5-6BD7-D189-A539024D0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2AA94-DB08-C19A-78F1-D16032F900DA}"/>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260886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38D2A-D413-B507-DC62-91DFAFD3AF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91E206-DCDE-3071-49B9-8B98C9D6D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1EC82-D004-55DF-7A2B-B7357FE9C5A8}"/>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5" name="Footer Placeholder 4">
            <a:extLst>
              <a:ext uri="{FF2B5EF4-FFF2-40B4-BE49-F238E27FC236}">
                <a16:creationId xmlns:a16="http://schemas.microsoft.com/office/drawing/2014/main" id="{5CD1A9B8-D1EB-2BA2-A1A2-65112CEEE7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02575-929B-9019-902E-8965A1563040}"/>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318891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AADF-A697-5AB1-2696-56D3494134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600C6-9D37-3522-E1F6-4BCCA4608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843F6-1BFF-4E3E-3D03-731B37AD9B7A}"/>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5" name="Footer Placeholder 4">
            <a:extLst>
              <a:ext uri="{FF2B5EF4-FFF2-40B4-BE49-F238E27FC236}">
                <a16:creationId xmlns:a16="http://schemas.microsoft.com/office/drawing/2014/main" id="{71B5835B-16E7-7AA6-DB96-0FA20FCF2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4BA98-957C-1E0E-0EE0-224AA864CF45}"/>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4736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4AC6-A9BB-5F5B-4A0B-EABF5E21E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4E89C-0204-6772-2D41-7DF415A2D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6FF81-2CBE-4123-ACA9-FD3BF7C22F83}"/>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5" name="Footer Placeholder 4">
            <a:extLst>
              <a:ext uri="{FF2B5EF4-FFF2-40B4-BE49-F238E27FC236}">
                <a16:creationId xmlns:a16="http://schemas.microsoft.com/office/drawing/2014/main" id="{044B976D-2B5E-C4B4-EF02-06E27E6FF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B3F33-7081-0C6F-029D-E0B4E7E8DA1D}"/>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393931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9BDD-05FD-8E7B-E0FC-2CCF5A932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926B4-079D-8943-6B99-084E25180B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D52F05-E23B-D81F-483C-782D9AC18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07EFBB-14EA-0B60-9B0F-D1CB863500BA}"/>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6" name="Footer Placeholder 5">
            <a:extLst>
              <a:ext uri="{FF2B5EF4-FFF2-40B4-BE49-F238E27FC236}">
                <a16:creationId xmlns:a16="http://schemas.microsoft.com/office/drawing/2014/main" id="{8CE263D4-7095-86E6-6FE7-D168506E28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045A9-AB84-2F98-B17C-690706EF31CE}"/>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81562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F574-7D42-3D4C-125E-552ABF4A6C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E7C9F7-C31A-3C1A-2C3F-624D7CA76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DC8D0-35E3-2BAA-C91A-0DE724AB1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863C95-C31F-4890-D58D-C202A02EE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71FE2-20A5-B7E6-F4BB-5AB59FD072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667980-B942-E27A-371F-987FEB68BC1D}"/>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8" name="Footer Placeholder 7">
            <a:extLst>
              <a:ext uri="{FF2B5EF4-FFF2-40B4-BE49-F238E27FC236}">
                <a16:creationId xmlns:a16="http://schemas.microsoft.com/office/drawing/2014/main" id="{16323EFA-2973-98D6-1191-7EAD107996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2D9CB5-C1F3-8C6A-A494-E4CCE47CD501}"/>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16716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D648-AF75-9E5D-08AF-DD13DE7F4E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1C990-4870-E428-B21B-465167952B32}"/>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4" name="Footer Placeholder 3">
            <a:extLst>
              <a:ext uri="{FF2B5EF4-FFF2-40B4-BE49-F238E27FC236}">
                <a16:creationId xmlns:a16="http://schemas.microsoft.com/office/drawing/2014/main" id="{7D155B73-A5CD-AB7B-FD4F-33C1173CB6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0CD1D9-7CA8-0C98-680A-705F665F443C}"/>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354901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F33DB-1516-AC5D-1C6C-84CE72853B6E}"/>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3" name="Footer Placeholder 2">
            <a:extLst>
              <a:ext uri="{FF2B5EF4-FFF2-40B4-BE49-F238E27FC236}">
                <a16:creationId xmlns:a16="http://schemas.microsoft.com/office/drawing/2014/main" id="{CED5A5F3-9A0D-1DD7-B932-F3EACD6D63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49DE7B-40A3-5B4C-7433-FE9BE75FB427}"/>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155313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FE5D-C177-811C-B01A-1EC62872F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A046F7-55CB-643F-F91E-7645450DF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4101A5-858E-9A66-724F-3891615D0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47931-60D9-C265-0B76-EFEE24EA82B7}"/>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6" name="Footer Placeholder 5">
            <a:extLst>
              <a:ext uri="{FF2B5EF4-FFF2-40B4-BE49-F238E27FC236}">
                <a16:creationId xmlns:a16="http://schemas.microsoft.com/office/drawing/2014/main" id="{4F13180E-CF88-A6ED-D70D-0C9540B899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B99A8-C797-D81C-2F4A-290023683B21}"/>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404678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76BF-A52C-82FD-B091-737C3ECF7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66D2E9-EC71-DE0B-2D62-F740B1FC5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092D1C-D21E-E0EF-9146-6B22707CF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50EAE-F822-29DD-6D95-08C4D043A1C5}"/>
              </a:ext>
            </a:extLst>
          </p:cNvPr>
          <p:cNvSpPr>
            <a:spLocks noGrp="1"/>
          </p:cNvSpPr>
          <p:nvPr>
            <p:ph type="dt" sz="half" idx="10"/>
          </p:nvPr>
        </p:nvSpPr>
        <p:spPr/>
        <p:txBody>
          <a:bodyPr/>
          <a:lstStyle/>
          <a:p>
            <a:fld id="{A1A0E1F6-8BDD-4D8A-B679-96BD3A3542F1}" type="datetimeFigureOut">
              <a:rPr lang="en-IN" smtClean="0"/>
              <a:t>10-10-2023</a:t>
            </a:fld>
            <a:endParaRPr lang="en-IN"/>
          </a:p>
        </p:txBody>
      </p:sp>
      <p:sp>
        <p:nvSpPr>
          <p:cNvPr id="6" name="Footer Placeholder 5">
            <a:extLst>
              <a:ext uri="{FF2B5EF4-FFF2-40B4-BE49-F238E27FC236}">
                <a16:creationId xmlns:a16="http://schemas.microsoft.com/office/drawing/2014/main" id="{93A8EC8F-D0F0-0201-89CE-8D1DBA0DB2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6A06E-F18C-842F-EB1F-33B115544143}"/>
              </a:ext>
            </a:extLst>
          </p:cNvPr>
          <p:cNvSpPr>
            <a:spLocks noGrp="1"/>
          </p:cNvSpPr>
          <p:nvPr>
            <p:ph type="sldNum" sz="quarter" idx="12"/>
          </p:nvPr>
        </p:nvSpPr>
        <p:spPr/>
        <p:txBody>
          <a:bodyPr/>
          <a:lstStyle/>
          <a:p>
            <a:fld id="{6F16AEE4-7298-4CE8-8D37-3D556B2244BC}" type="slidenum">
              <a:rPr lang="en-IN" smtClean="0"/>
              <a:t>‹#›</a:t>
            </a:fld>
            <a:endParaRPr lang="en-IN"/>
          </a:p>
        </p:txBody>
      </p:sp>
    </p:spTree>
    <p:extLst>
      <p:ext uri="{BB962C8B-B14F-4D97-AF65-F5344CB8AC3E}">
        <p14:creationId xmlns:p14="http://schemas.microsoft.com/office/powerpoint/2010/main" val="24390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57D74-C470-C484-4479-B61BFEA04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B87078-5A06-F1BA-7EA2-6CC6A21A95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336BF-9AE1-F5E5-B8B8-A67099822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0E1F6-8BDD-4D8A-B679-96BD3A3542F1}" type="datetimeFigureOut">
              <a:rPr lang="en-IN" smtClean="0"/>
              <a:t>10-10-2023</a:t>
            </a:fld>
            <a:endParaRPr lang="en-IN"/>
          </a:p>
        </p:txBody>
      </p:sp>
      <p:sp>
        <p:nvSpPr>
          <p:cNvPr id="5" name="Footer Placeholder 4">
            <a:extLst>
              <a:ext uri="{FF2B5EF4-FFF2-40B4-BE49-F238E27FC236}">
                <a16:creationId xmlns:a16="http://schemas.microsoft.com/office/drawing/2014/main" id="{FA604EE4-6502-03B7-EE7A-F6CFED1C4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226703-7088-18FC-94B1-E68B96FC2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6AEE4-7298-4CE8-8D37-3D556B2244BC}" type="slidenum">
              <a:rPr lang="en-IN" smtClean="0"/>
              <a:t>‹#›</a:t>
            </a:fld>
            <a:endParaRPr lang="en-IN"/>
          </a:p>
        </p:txBody>
      </p:sp>
    </p:spTree>
    <p:extLst>
      <p:ext uri="{BB962C8B-B14F-4D97-AF65-F5344CB8AC3E}">
        <p14:creationId xmlns:p14="http://schemas.microsoft.com/office/powerpoint/2010/main" val="86386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480D-8E0B-D48E-218F-9C89ADF153B9}"/>
              </a:ext>
            </a:extLst>
          </p:cNvPr>
          <p:cNvSpPr>
            <a:spLocks noGrp="1"/>
          </p:cNvSpPr>
          <p:nvPr>
            <p:ph type="ctrTitle"/>
          </p:nvPr>
        </p:nvSpPr>
        <p:spPr/>
        <p:txBody>
          <a:bodyPr>
            <a:normAutofit/>
          </a:bodyPr>
          <a:lstStyle/>
          <a:p>
            <a:r>
              <a:rPr lang="en-US" sz="7200" b="1" dirty="0"/>
              <a:t>ML Models with IBM Watson</a:t>
            </a:r>
            <a:endParaRPr lang="en-IN" sz="7200" b="1" dirty="0"/>
          </a:p>
        </p:txBody>
      </p:sp>
    </p:spTree>
    <p:extLst>
      <p:ext uri="{BB962C8B-B14F-4D97-AF65-F5344CB8AC3E}">
        <p14:creationId xmlns:p14="http://schemas.microsoft.com/office/powerpoint/2010/main" val="287968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BADC-9388-8DD2-E931-0E0AECE43137}"/>
              </a:ext>
            </a:extLst>
          </p:cNvPr>
          <p:cNvSpPr>
            <a:spLocks noGrp="1"/>
          </p:cNvSpPr>
          <p:nvPr>
            <p:ph type="title"/>
          </p:nvPr>
        </p:nvSpPr>
        <p:spPr/>
        <p:txBody>
          <a:bodyPr>
            <a:normAutofit/>
          </a:bodyPr>
          <a:lstStyle/>
          <a:p>
            <a:pPr algn="ctr"/>
            <a:r>
              <a:rPr lang="en-IN" sz="7200" b="1" dirty="0"/>
              <a:t>Conclusion</a:t>
            </a:r>
          </a:p>
        </p:txBody>
      </p:sp>
      <p:sp>
        <p:nvSpPr>
          <p:cNvPr id="3" name="Content Placeholder 2">
            <a:extLst>
              <a:ext uri="{FF2B5EF4-FFF2-40B4-BE49-F238E27FC236}">
                <a16:creationId xmlns:a16="http://schemas.microsoft.com/office/drawing/2014/main" id="{FD803C97-24DB-4166-4EE2-91E1273AD631}"/>
              </a:ext>
            </a:extLst>
          </p:cNvPr>
          <p:cNvSpPr>
            <a:spLocks noGrp="1"/>
          </p:cNvSpPr>
          <p:nvPr>
            <p:ph idx="1"/>
          </p:nvPr>
        </p:nvSpPr>
        <p:spPr/>
        <p:txBody>
          <a:bodyPr/>
          <a:lstStyle/>
          <a:p>
            <a:r>
              <a:rPr lang="en-US" dirty="0"/>
              <a:t>in conclusion, Phase 2 of our project, titled "Innovation," focuses on exploring advanced techniques in machine learning to optimize our models. We believe that innovation is crucial in machine learning projects and can lead to significant benefits. By using ensemble methods such as Random Forest and Gradient Boosting, we can combine multiple models for improved predictions. Additionally, hyperparameter tuning plays a significant role in fine-tuning models. We are excited to continue exploring these techniques and pushing the boundaries of what's possible with IBM Watson.</a:t>
            </a:r>
            <a:endParaRPr lang="en-IN" dirty="0"/>
          </a:p>
        </p:txBody>
      </p:sp>
    </p:spTree>
    <p:extLst>
      <p:ext uri="{BB962C8B-B14F-4D97-AF65-F5344CB8AC3E}">
        <p14:creationId xmlns:p14="http://schemas.microsoft.com/office/powerpoint/2010/main" val="350439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F9D7-4F49-4960-1DC1-0DD23E88807B}"/>
              </a:ext>
            </a:extLst>
          </p:cNvPr>
          <p:cNvSpPr>
            <a:spLocks noGrp="1"/>
          </p:cNvSpPr>
          <p:nvPr>
            <p:ph type="title"/>
          </p:nvPr>
        </p:nvSpPr>
        <p:spPr/>
        <p:txBody>
          <a:bodyPr>
            <a:normAutofit/>
          </a:bodyPr>
          <a:lstStyle/>
          <a:p>
            <a:pPr algn="ctr"/>
            <a:r>
              <a:rPr lang="en-US" sz="5400" b="1" dirty="0"/>
              <a:t>Title: ML Models with IBM Watson</a:t>
            </a:r>
            <a:endParaRPr lang="en-IN" sz="5400" b="1" dirty="0"/>
          </a:p>
        </p:txBody>
      </p:sp>
      <p:sp>
        <p:nvSpPr>
          <p:cNvPr id="3" name="Content Placeholder 2">
            <a:extLst>
              <a:ext uri="{FF2B5EF4-FFF2-40B4-BE49-F238E27FC236}">
                <a16:creationId xmlns:a16="http://schemas.microsoft.com/office/drawing/2014/main" id="{549D3149-DA2A-B5D4-A8E4-1EE55F7B70D0}"/>
              </a:ext>
            </a:extLst>
          </p:cNvPr>
          <p:cNvSpPr>
            <a:spLocks noGrp="1"/>
          </p:cNvSpPr>
          <p:nvPr>
            <p:ph idx="1"/>
          </p:nvPr>
        </p:nvSpPr>
        <p:spPr>
          <a:xfrm>
            <a:off x="1126066" y="2216988"/>
            <a:ext cx="10515600" cy="3825037"/>
          </a:xfrm>
        </p:spPr>
        <p:txBody>
          <a:bodyPr>
            <a:normAutofit/>
          </a:bodyPr>
          <a:lstStyle/>
          <a:p>
            <a:pPr algn="ctr"/>
            <a:r>
              <a:rPr lang="en-IN" sz="4800" b="1" dirty="0"/>
              <a:t>Phase 2 - </a:t>
            </a:r>
            <a:r>
              <a:rPr lang="en-IN" sz="6000" b="1" dirty="0"/>
              <a:t>Innovation</a:t>
            </a:r>
            <a:endParaRPr lang="en-IN" sz="4800" b="1" dirty="0"/>
          </a:p>
        </p:txBody>
      </p:sp>
    </p:spTree>
    <p:extLst>
      <p:ext uri="{BB962C8B-B14F-4D97-AF65-F5344CB8AC3E}">
        <p14:creationId xmlns:p14="http://schemas.microsoft.com/office/powerpoint/2010/main" val="175350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FA94-18D3-A8F2-2B67-A513C428FD76}"/>
              </a:ext>
            </a:extLst>
          </p:cNvPr>
          <p:cNvSpPr>
            <a:spLocks noGrp="1"/>
          </p:cNvSpPr>
          <p:nvPr>
            <p:ph type="title"/>
          </p:nvPr>
        </p:nvSpPr>
        <p:spPr/>
        <p:txBody>
          <a:bodyPr/>
          <a:lstStyle/>
          <a:p>
            <a:pPr algn="ctr"/>
            <a:r>
              <a:rPr lang="en-US" b="1" dirty="0"/>
              <a:t>ML Models with IBM Watson</a:t>
            </a:r>
            <a:endParaRPr lang="en-IN" b="1" dirty="0"/>
          </a:p>
        </p:txBody>
      </p:sp>
      <p:sp>
        <p:nvSpPr>
          <p:cNvPr id="3" name="Content Placeholder 2">
            <a:extLst>
              <a:ext uri="{FF2B5EF4-FFF2-40B4-BE49-F238E27FC236}">
                <a16:creationId xmlns:a16="http://schemas.microsoft.com/office/drawing/2014/main" id="{DE643BA6-78EE-F688-977B-8DC03F5A0FFA}"/>
              </a:ext>
            </a:extLst>
          </p:cNvPr>
          <p:cNvSpPr>
            <a:spLocks noGrp="1"/>
          </p:cNvSpPr>
          <p:nvPr>
            <p:ph idx="1"/>
          </p:nvPr>
        </p:nvSpPr>
        <p:spPr/>
        <p:txBody>
          <a:bodyPr/>
          <a:lstStyle/>
          <a:p>
            <a:r>
              <a:rPr lang="en-US" sz="3600" dirty="0">
                <a:effectLst/>
              </a:rPr>
              <a:t>Phase 2 builds on the foundation laid in Phase 1 and focuses on innovation and model optimization. In this phase, we will explore advanced techniques to improve our machine learning models and enhance their performance.</a:t>
            </a:r>
            <a:endParaRPr lang="en-US" sz="3600" dirty="0"/>
          </a:p>
          <a:p>
            <a:pPr>
              <a:buFont typeface="Arial" panose="020B0604020202020204" pitchFamily="34" charset="0"/>
              <a:buChar char="•"/>
            </a:pPr>
            <a:r>
              <a:rPr lang="en-US" sz="3600" dirty="0">
                <a:effectLst/>
              </a:rPr>
              <a:t>Recap of Phase 1 and its key components.</a:t>
            </a:r>
          </a:p>
          <a:p>
            <a:pPr>
              <a:buFont typeface="Arial" panose="020B0604020202020204" pitchFamily="34" charset="0"/>
              <a:buChar char="•"/>
            </a:pPr>
            <a:r>
              <a:rPr lang="en-US" sz="3600" dirty="0">
                <a:effectLst/>
              </a:rPr>
              <a:t>Introduction to Phase 2 and its focus on innovation and model optimization.</a:t>
            </a:r>
          </a:p>
          <a:p>
            <a:endParaRPr lang="en-IN" dirty="0"/>
          </a:p>
        </p:txBody>
      </p:sp>
    </p:spTree>
    <p:extLst>
      <p:ext uri="{BB962C8B-B14F-4D97-AF65-F5344CB8AC3E}">
        <p14:creationId xmlns:p14="http://schemas.microsoft.com/office/powerpoint/2010/main" val="33103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5BA0-3119-A4F1-4CC1-BC982D249E55}"/>
              </a:ext>
            </a:extLst>
          </p:cNvPr>
          <p:cNvSpPr>
            <a:spLocks noGrp="1"/>
          </p:cNvSpPr>
          <p:nvPr>
            <p:ph type="title"/>
          </p:nvPr>
        </p:nvSpPr>
        <p:spPr/>
        <p:txBody>
          <a:bodyPr>
            <a:normAutofit/>
          </a:bodyPr>
          <a:lstStyle/>
          <a:p>
            <a:pPr algn="ctr"/>
            <a:r>
              <a:rPr lang="en-IN" sz="6000" b="1" dirty="0"/>
              <a:t>The Importance of Innovation</a:t>
            </a:r>
          </a:p>
        </p:txBody>
      </p:sp>
      <p:sp>
        <p:nvSpPr>
          <p:cNvPr id="3" name="Content Placeholder 2">
            <a:extLst>
              <a:ext uri="{FF2B5EF4-FFF2-40B4-BE49-F238E27FC236}">
                <a16:creationId xmlns:a16="http://schemas.microsoft.com/office/drawing/2014/main" id="{6FFF0CE8-DE9A-5243-6F87-532BD55DFC36}"/>
              </a:ext>
            </a:extLst>
          </p:cNvPr>
          <p:cNvSpPr>
            <a:spLocks noGrp="1"/>
          </p:cNvSpPr>
          <p:nvPr>
            <p:ph idx="1"/>
          </p:nvPr>
        </p:nvSpPr>
        <p:spPr/>
        <p:txBody>
          <a:bodyPr>
            <a:normAutofit fontScale="92500"/>
          </a:bodyPr>
          <a:lstStyle/>
          <a:p>
            <a:r>
              <a:rPr lang="en-US" dirty="0">
                <a:effectLst/>
              </a:rPr>
              <a:t>Inno</a:t>
            </a:r>
            <a:r>
              <a:rPr lang="en-US" b="1" dirty="0">
                <a:effectLst/>
              </a:rPr>
              <a:t>vation is a crucial component of any successful machine learning project. It enables us to explore new techniques and approaches that can improve the accuracy and efficiency of our models.</a:t>
            </a:r>
            <a:endParaRPr lang="en-US" b="1" dirty="0"/>
          </a:p>
          <a:p>
            <a:r>
              <a:rPr lang="en-US" b="1" dirty="0">
                <a:effectLst/>
              </a:rPr>
              <a:t>By constantly pushing the boundaries of what is possible, we can stay ahead of the competition and deliver better results for our clients.</a:t>
            </a:r>
            <a:endParaRPr lang="en-US" b="1" dirty="0"/>
          </a:p>
          <a:p>
            <a:r>
              <a:rPr lang="en-US" b="1" dirty="0">
                <a:effectLst/>
              </a:rPr>
              <a:t>Potential Benefits of Innovation</a:t>
            </a:r>
            <a:endParaRPr lang="en-US" b="1" dirty="0"/>
          </a:p>
          <a:p>
            <a:pPr>
              <a:buFont typeface="Arial" panose="020B0604020202020204" pitchFamily="34" charset="0"/>
              <a:buChar char="•"/>
            </a:pPr>
            <a:r>
              <a:rPr lang="en-US" b="1" dirty="0">
                <a:effectLst/>
              </a:rPr>
              <a:t>Improved accuracy and reliability of models</a:t>
            </a:r>
          </a:p>
          <a:p>
            <a:pPr>
              <a:buFont typeface="Arial" panose="020B0604020202020204" pitchFamily="34" charset="0"/>
              <a:buChar char="•"/>
            </a:pPr>
            <a:r>
              <a:rPr lang="en-US" b="1" dirty="0">
                <a:effectLst/>
              </a:rPr>
              <a:t>Faster processing times and reduced costs</a:t>
            </a:r>
          </a:p>
          <a:p>
            <a:pPr>
              <a:buFont typeface="Arial" panose="020B0604020202020204" pitchFamily="34" charset="0"/>
              <a:buChar char="•"/>
            </a:pPr>
            <a:r>
              <a:rPr lang="en-US" b="1" dirty="0">
                <a:effectLst/>
              </a:rPr>
              <a:t>Enhanced capabilities and expanded use cases</a:t>
            </a:r>
          </a:p>
          <a:p>
            <a:endParaRPr lang="en-IN" dirty="0"/>
          </a:p>
        </p:txBody>
      </p:sp>
    </p:spTree>
    <p:extLst>
      <p:ext uri="{BB962C8B-B14F-4D97-AF65-F5344CB8AC3E}">
        <p14:creationId xmlns:p14="http://schemas.microsoft.com/office/powerpoint/2010/main" val="310144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EA4F-E9CA-B797-F2C6-6E4B5AB58C17}"/>
              </a:ext>
            </a:extLst>
          </p:cNvPr>
          <p:cNvSpPr>
            <a:spLocks noGrp="1"/>
          </p:cNvSpPr>
          <p:nvPr>
            <p:ph type="title"/>
          </p:nvPr>
        </p:nvSpPr>
        <p:spPr/>
        <p:txBody>
          <a:bodyPr>
            <a:normAutofit/>
          </a:bodyPr>
          <a:lstStyle/>
          <a:p>
            <a:pPr algn="ctr"/>
            <a:r>
              <a:rPr lang="en-IN" sz="6600" b="1" dirty="0"/>
              <a:t>Advanced Techniques</a:t>
            </a:r>
          </a:p>
        </p:txBody>
      </p:sp>
      <p:sp>
        <p:nvSpPr>
          <p:cNvPr id="3" name="Content Placeholder 2">
            <a:extLst>
              <a:ext uri="{FF2B5EF4-FFF2-40B4-BE49-F238E27FC236}">
                <a16:creationId xmlns:a16="http://schemas.microsoft.com/office/drawing/2014/main" id="{4700094E-E7F5-BF20-78BE-D196E7F9127E}"/>
              </a:ext>
            </a:extLst>
          </p:cNvPr>
          <p:cNvSpPr>
            <a:spLocks noGrp="1"/>
          </p:cNvSpPr>
          <p:nvPr>
            <p:ph idx="1"/>
          </p:nvPr>
        </p:nvSpPr>
        <p:spPr/>
        <p:txBody>
          <a:bodyPr/>
          <a:lstStyle/>
          <a:p>
            <a:r>
              <a:rPr lang="en-US" b="1" dirty="0">
                <a:effectLst/>
              </a:rPr>
              <a:t>Ensemble Methods</a:t>
            </a:r>
            <a:endParaRPr lang="en-US" b="1" dirty="0"/>
          </a:p>
          <a:p>
            <a:r>
              <a:rPr lang="en-US" dirty="0">
                <a:effectLst/>
              </a:rPr>
              <a:t>Ensemble methods are a powerful technique for improving model performance by combining multiple models. They can be used to reduce overfitting, increase model stability, and improve prediction accuracy.</a:t>
            </a:r>
            <a:endParaRPr lang="en-US" dirty="0"/>
          </a:p>
          <a:p>
            <a:r>
              <a:rPr lang="en-US" b="1" dirty="0">
                <a:effectLst/>
              </a:rPr>
              <a:t>Hyperparameter Tuning</a:t>
            </a:r>
            <a:endParaRPr lang="en-US" b="1" dirty="0"/>
          </a:p>
          <a:p>
            <a:r>
              <a:rPr lang="en-US" dirty="0">
                <a:effectLst/>
              </a:rPr>
              <a:t>Hyperparameter tuning is a critical step in fine-tuning machine learning models. It involves adjusting the model's parameters to optimize its performance on a specific task. This can lead to significant improvements in accuracy and efficiency.</a:t>
            </a:r>
            <a:endParaRPr lang="en-US" dirty="0"/>
          </a:p>
          <a:p>
            <a:endParaRPr lang="en-IN" dirty="0"/>
          </a:p>
        </p:txBody>
      </p:sp>
    </p:spTree>
    <p:extLst>
      <p:ext uri="{BB962C8B-B14F-4D97-AF65-F5344CB8AC3E}">
        <p14:creationId xmlns:p14="http://schemas.microsoft.com/office/powerpoint/2010/main" val="183538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4728-03A4-DA04-733B-E1A075F8C745}"/>
              </a:ext>
            </a:extLst>
          </p:cNvPr>
          <p:cNvSpPr>
            <a:spLocks noGrp="1"/>
          </p:cNvSpPr>
          <p:nvPr>
            <p:ph type="title"/>
          </p:nvPr>
        </p:nvSpPr>
        <p:spPr/>
        <p:txBody>
          <a:bodyPr>
            <a:normAutofit/>
          </a:bodyPr>
          <a:lstStyle/>
          <a:p>
            <a:pPr algn="ctr"/>
            <a:r>
              <a:rPr lang="en-IN" sz="7200" b="1" dirty="0"/>
              <a:t>Ensemble Methods</a:t>
            </a:r>
          </a:p>
        </p:txBody>
      </p:sp>
      <p:sp>
        <p:nvSpPr>
          <p:cNvPr id="3" name="Content Placeholder 2">
            <a:extLst>
              <a:ext uri="{FF2B5EF4-FFF2-40B4-BE49-F238E27FC236}">
                <a16:creationId xmlns:a16="http://schemas.microsoft.com/office/drawing/2014/main" id="{65202BF9-BC41-3B5F-1A0C-53E27D1BB87D}"/>
              </a:ext>
            </a:extLst>
          </p:cNvPr>
          <p:cNvSpPr>
            <a:spLocks noGrp="1"/>
          </p:cNvSpPr>
          <p:nvPr>
            <p:ph idx="1"/>
          </p:nvPr>
        </p:nvSpPr>
        <p:spPr>
          <a:xfrm>
            <a:off x="838200" y="1825625"/>
            <a:ext cx="10515600" cy="5032376"/>
          </a:xfrm>
        </p:spPr>
        <p:txBody>
          <a:bodyPr/>
          <a:lstStyle/>
          <a:p>
            <a:r>
              <a:rPr lang="en-US" b="1" dirty="0">
                <a:effectLst/>
              </a:rPr>
              <a:t>What are Ensemble Methods?</a:t>
            </a:r>
            <a:endParaRPr lang="en-US" b="1" dirty="0"/>
          </a:p>
          <a:p>
            <a:r>
              <a:rPr lang="en-US" dirty="0">
                <a:effectLst/>
              </a:rPr>
              <a:t>Ensemble methods are machine learning techniques that combine multiple models to improve prediction performance. By aggregating the predictions of multiple models, ensemble methods can reduce the risk of overfitting and bias in individual models.</a:t>
            </a:r>
            <a:endParaRPr lang="en-US" dirty="0"/>
          </a:p>
          <a:p>
            <a:r>
              <a:rPr lang="en-US" b="1" dirty="0">
                <a:effectLst/>
              </a:rPr>
              <a:t>Potential Impact on Model Performance</a:t>
            </a:r>
            <a:endParaRPr lang="en-US" b="1" dirty="0"/>
          </a:p>
          <a:p>
            <a:r>
              <a:rPr lang="en-US" dirty="0">
                <a:effectLst/>
              </a:rPr>
              <a:t>Ensemble methods have the potential to significantly improve model performance by reducing errors and increasing accuracy. By combining the strengths of multiple models, ensemble methods can produce more robust and reliable predictions.</a:t>
            </a:r>
            <a:endParaRPr lang="en-US" dirty="0"/>
          </a:p>
          <a:p>
            <a:endParaRPr lang="en-IN" dirty="0"/>
          </a:p>
        </p:txBody>
      </p:sp>
    </p:spTree>
    <p:extLst>
      <p:ext uri="{BB962C8B-B14F-4D97-AF65-F5344CB8AC3E}">
        <p14:creationId xmlns:p14="http://schemas.microsoft.com/office/powerpoint/2010/main" val="310395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491E1-C599-B9F7-BAA3-2AA27D52EB25}"/>
              </a:ext>
            </a:extLst>
          </p:cNvPr>
          <p:cNvSpPr>
            <a:spLocks noGrp="1"/>
          </p:cNvSpPr>
          <p:nvPr>
            <p:ph idx="1"/>
          </p:nvPr>
        </p:nvSpPr>
        <p:spPr>
          <a:xfrm>
            <a:off x="465826" y="69011"/>
            <a:ext cx="10887974" cy="6107952"/>
          </a:xfrm>
        </p:spPr>
        <p:txBody>
          <a:bodyPr>
            <a:normAutofit/>
          </a:bodyPr>
          <a:lstStyle/>
          <a:p>
            <a:r>
              <a:rPr lang="en-US" b="1" dirty="0">
                <a:effectLst/>
              </a:rPr>
              <a:t>Ensemble Methods to be Explored</a:t>
            </a:r>
            <a:endParaRPr lang="en-US" b="1" dirty="0"/>
          </a:p>
          <a:p>
            <a:r>
              <a:rPr lang="en-US" dirty="0">
                <a:effectLst/>
              </a:rPr>
              <a:t>For this project, we plan to explore two ensemble methods: Random Forest and Gradient Boosting. Both of these methods have been shown to be effective in improving prediction performance in a variety of machine learning applications.</a:t>
            </a:r>
            <a:endParaRPr lang="en-US" dirty="0"/>
          </a:p>
          <a:p>
            <a:r>
              <a:rPr lang="en-US" b="1" dirty="0">
                <a:effectLst/>
              </a:rPr>
              <a:t>How Ensemble Methods Work</a:t>
            </a:r>
            <a:endParaRPr lang="en-US" b="1" dirty="0"/>
          </a:p>
          <a:p>
            <a:r>
              <a:rPr lang="en-US" dirty="0">
                <a:effectLst/>
              </a:rPr>
              <a:t>Ensemble methods work by combining the predictions of multiple models to produce a final prediction. Random Forest, for example, combines the predictions of multiple decision trees to produce a more accurate result. Gradient Boosting, on the other hand, builds a sequence of models that each improve on the errors of the previous model, resulting in a more accurate prediction.</a:t>
            </a:r>
            <a:endParaRPr lang="en-US" dirty="0"/>
          </a:p>
          <a:p>
            <a:endParaRPr lang="en-IN" dirty="0"/>
          </a:p>
        </p:txBody>
      </p:sp>
    </p:spTree>
    <p:extLst>
      <p:ext uri="{BB962C8B-B14F-4D97-AF65-F5344CB8AC3E}">
        <p14:creationId xmlns:p14="http://schemas.microsoft.com/office/powerpoint/2010/main" val="8577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9C9-F1B9-12AE-ED0B-794FF9E27561}"/>
              </a:ext>
            </a:extLst>
          </p:cNvPr>
          <p:cNvSpPr>
            <a:spLocks noGrp="1"/>
          </p:cNvSpPr>
          <p:nvPr>
            <p:ph type="title"/>
          </p:nvPr>
        </p:nvSpPr>
        <p:spPr/>
        <p:txBody>
          <a:bodyPr>
            <a:normAutofit/>
          </a:bodyPr>
          <a:lstStyle/>
          <a:p>
            <a:pPr algn="ctr"/>
            <a:r>
              <a:rPr lang="en-US" sz="6000" b="1" dirty="0"/>
              <a:t>ML Models with IBM Watson</a:t>
            </a:r>
            <a:endParaRPr lang="en-IN" sz="6000" b="1" dirty="0"/>
          </a:p>
        </p:txBody>
      </p:sp>
      <p:sp>
        <p:nvSpPr>
          <p:cNvPr id="3" name="Content Placeholder 2">
            <a:extLst>
              <a:ext uri="{FF2B5EF4-FFF2-40B4-BE49-F238E27FC236}">
                <a16:creationId xmlns:a16="http://schemas.microsoft.com/office/drawing/2014/main" id="{4CA4324F-5CA6-2496-1142-FCDE046881FC}"/>
              </a:ext>
            </a:extLst>
          </p:cNvPr>
          <p:cNvSpPr>
            <a:spLocks noGrp="1"/>
          </p:cNvSpPr>
          <p:nvPr>
            <p:ph idx="1"/>
          </p:nvPr>
        </p:nvSpPr>
        <p:spPr/>
        <p:txBody>
          <a:bodyPr>
            <a:normAutofit fontScale="62500" lnSpcReduction="20000"/>
          </a:bodyPr>
          <a:lstStyle/>
          <a:p>
            <a:r>
              <a:rPr lang="en-US" b="1" dirty="0">
                <a:effectLst/>
              </a:rPr>
              <a:t>Ensemble Methods Detail</a:t>
            </a:r>
            <a:endParaRPr lang="en-US" b="1" dirty="0"/>
          </a:p>
          <a:p>
            <a:r>
              <a:rPr lang="en-US" dirty="0">
                <a:effectLst/>
              </a:rPr>
              <a:t>Ensemble methods are a powerful technique for improving the performance of machine learning models. These methods combine the predictions of multiple models to produce a more accurate and robust prediction. In this phase of the project, we plan to explore two popular ensemble methods: Random Forest and Gradient Boosting.</a:t>
            </a:r>
            <a:endParaRPr lang="en-US" dirty="0"/>
          </a:p>
          <a:p>
            <a:r>
              <a:rPr lang="en-US" b="1" dirty="0">
                <a:effectLst/>
              </a:rPr>
              <a:t>Random Forest</a:t>
            </a:r>
            <a:endParaRPr lang="en-US" b="1" dirty="0"/>
          </a:p>
          <a:p>
            <a:r>
              <a:rPr lang="en-US" dirty="0">
                <a:effectLst/>
              </a:rPr>
              <a:t>Random Forest is an ensemble method that builds multiple decision trees and combines their predictions to produce a final prediction. Each decision tree is trained on a random subset of the training data and a random subset of the features. This randomness helps to reduce overfitting and improve the generalization of the model. Random Forest is a popular method for classification and regression tasks and has been shown to perform well on a wide range of datasets.</a:t>
            </a:r>
            <a:endParaRPr lang="en-US" dirty="0"/>
          </a:p>
          <a:p>
            <a:r>
              <a:rPr lang="en-US" b="1" dirty="0">
                <a:effectLst/>
              </a:rPr>
              <a:t>Gradient Boosting</a:t>
            </a:r>
            <a:endParaRPr lang="en-US" b="1" dirty="0"/>
          </a:p>
          <a:p>
            <a:r>
              <a:rPr lang="en-US" dirty="0">
                <a:effectLst/>
              </a:rPr>
              <a:t>Gradient Boosting is another ensemble method that builds multiple models in a sequential manner, where each subsequent model tries to correct the errors of the previous model. This technique is particularly useful for handling complex datasets with non-linear relationships between the features and the target variable. Gradient Boosting has been shown to be effective for a variety of machine learning tasks, including classification, regression, and ranking.</a:t>
            </a:r>
            <a:endParaRPr lang="en-US" dirty="0"/>
          </a:p>
          <a:p>
            <a:endParaRPr lang="en-IN" dirty="0"/>
          </a:p>
        </p:txBody>
      </p:sp>
    </p:spTree>
    <p:extLst>
      <p:ext uri="{BB962C8B-B14F-4D97-AF65-F5344CB8AC3E}">
        <p14:creationId xmlns:p14="http://schemas.microsoft.com/office/powerpoint/2010/main" val="73974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0A9D-401C-4D17-1AE2-7AABFB922456}"/>
              </a:ext>
            </a:extLst>
          </p:cNvPr>
          <p:cNvSpPr>
            <a:spLocks noGrp="1"/>
          </p:cNvSpPr>
          <p:nvPr>
            <p:ph type="title"/>
          </p:nvPr>
        </p:nvSpPr>
        <p:spPr/>
        <p:txBody>
          <a:bodyPr>
            <a:normAutofit/>
          </a:bodyPr>
          <a:lstStyle/>
          <a:p>
            <a:pPr algn="ctr"/>
            <a:r>
              <a:rPr lang="en-IN" sz="6600" b="1" dirty="0"/>
              <a:t>Hyperparameter Tuning</a:t>
            </a:r>
          </a:p>
        </p:txBody>
      </p:sp>
      <p:sp>
        <p:nvSpPr>
          <p:cNvPr id="3" name="Content Placeholder 2">
            <a:extLst>
              <a:ext uri="{FF2B5EF4-FFF2-40B4-BE49-F238E27FC236}">
                <a16:creationId xmlns:a16="http://schemas.microsoft.com/office/drawing/2014/main" id="{39D86C98-8922-669B-B052-B6A30824DB7F}"/>
              </a:ext>
            </a:extLst>
          </p:cNvPr>
          <p:cNvSpPr>
            <a:spLocks noGrp="1"/>
          </p:cNvSpPr>
          <p:nvPr>
            <p:ph idx="1"/>
          </p:nvPr>
        </p:nvSpPr>
        <p:spPr/>
        <p:txBody>
          <a:bodyPr>
            <a:normAutofit fontScale="92500" lnSpcReduction="20000"/>
          </a:bodyPr>
          <a:lstStyle/>
          <a:p>
            <a:r>
              <a:rPr lang="en-US" dirty="0"/>
              <a:t>Hyperparameters are parameters that are set prior to training a machine learning model and cannot be learned from the data. They have a significant impact on the performance of the model and need to be tuned properly for optimal results.</a:t>
            </a:r>
          </a:p>
          <a:p>
            <a:r>
              <a:rPr lang="en-US" b="1" dirty="0">
                <a:effectLst/>
              </a:rPr>
              <a:t>Grid Search</a:t>
            </a:r>
            <a:endParaRPr lang="en-US" b="1" dirty="0"/>
          </a:p>
          <a:p>
            <a:r>
              <a:rPr lang="en-US" dirty="0">
                <a:effectLst/>
              </a:rPr>
              <a:t>Grid search is a common method for hyperparameter tuning that involves testing a range of values for each hyperparameter and selecting the combination that produces the best results.</a:t>
            </a:r>
            <a:endParaRPr lang="en-US" dirty="0"/>
          </a:p>
          <a:p>
            <a:r>
              <a:rPr lang="en-US" b="1" dirty="0">
                <a:effectLst/>
              </a:rPr>
              <a:t>Random Search</a:t>
            </a:r>
            <a:endParaRPr lang="en-US" b="1" dirty="0"/>
          </a:p>
          <a:p>
            <a:r>
              <a:rPr lang="en-US" dirty="0">
                <a:effectLst/>
              </a:rPr>
              <a:t>Random search is another method for hyperparameter tuning that randomly selects combinations of hyperparameters to test. This can be more efficient than grid search when the hyperparameter space is large.</a:t>
            </a:r>
            <a:endParaRPr lang="en-US" dirty="0"/>
          </a:p>
          <a:p>
            <a:endParaRPr lang="en-IN" dirty="0"/>
          </a:p>
        </p:txBody>
      </p:sp>
    </p:spTree>
    <p:extLst>
      <p:ext uri="{BB962C8B-B14F-4D97-AF65-F5344CB8AC3E}">
        <p14:creationId xmlns:p14="http://schemas.microsoft.com/office/powerpoint/2010/main" val="147823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ML Models with IBM Watson</vt:lpstr>
      <vt:lpstr>Title: ML Models with IBM Watson</vt:lpstr>
      <vt:lpstr>ML Models with IBM Watson</vt:lpstr>
      <vt:lpstr>The Importance of Innovation</vt:lpstr>
      <vt:lpstr>Advanced Techniques</vt:lpstr>
      <vt:lpstr>Ensemble Methods</vt:lpstr>
      <vt:lpstr>PowerPoint Presentation</vt:lpstr>
      <vt:lpstr>ML Models with IBM Watson</vt:lpstr>
      <vt:lpstr>Hyperparameter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Models with IBM Watson</dc:title>
  <dc:creator>ravikant tiwari</dc:creator>
  <cp:lastModifiedBy>ravikant tiwari</cp:lastModifiedBy>
  <cp:revision>1</cp:revision>
  <dcterms:created xsi:type="dcterms:W3CDTF">2023-10-10T15:10:49Z</dcterms:created>
  <dcterms:modified xsi:type="dcterms:W3CDTF">2023-10-10T15:11:05Z</dcterms:modified>
</cp:coreProperties>
</file>