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1" r:id="rId4"/>
    <p:sldId id="262" r:id="rId5"/>
    <p:sldId id="272" r:id="rId6"/>
    <p:sldId id="260" r:id="rId7"/>
    <p:sldId id="266" r:id="rId8"/>
    <p:sldId id="267" r:id="rId9"/>
    <p:sldId id="259" r:id="rId10"/>
    <p:sldId id="271" r:id="rId11"/>
    <p:sldId id="274" r:id="rId12"/>
    <p:sldId id="273" r:id="rId13"/>
    <p:sldId id="265" r:id="rId14"/>
    <p:sldId id="268" r:id="rId15"/>
    <p:sldId id="258"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82" d="100"/>
          <a:sy n="82"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8406-4654-4CEA-8CD9-EEAD08B0D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07CF7-85AD-43FD-AB6E-AEECC694C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701CFF-B6EB-4BBE-B421-17CE8682F597}"/>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5" name="Footer Placeholder 4">
            <a:extLst>
              <a:ext uri="{FF2B5EF4-FFF2-40B4-BE49-F238E27FC236}">
                <a16:creationId xmlns:a16="http://schemas.microsoft.com/office/drawing/2014/main" id="{1E421155-9237-4514-B00B-71808CC39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A44FC-E974-4B8D-AEC3-E3F286B54252}"/>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405182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C6D5-3460-4FF1-A958-B7C929728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CCE737-17A0-4022-8CC8-4F79665443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91021-3984-48E1-97D8-5AB3AA75668E}"/>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5" name="Footer Placeholder 4">
            <a:extLst>
              <a:ext uri="{FF2B5EF4-FFF2-40B4-BE49-F238E27FC236}">
                <a16:creationId xmlns:a16="http://schemas.microsoft.com/office/drawing/2014/main" id="{CF416CB7-9F0B-4FB0-A0A6-3E2C0AC05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30263-3155-4764-AD26-B2181C3C2323}"/>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13239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25109A-80E7-473D-8D9B-603844279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E6B9CC-8DBF-49C1-A4C6-E61E9A93B3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49B1A-B016-41C0-A195-14EF2F778246}"/>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5" name="Footer Placeholder 4">
            <a:extLst>
              <a:ext uri="{FF2B5EF4-FFF2-40B4-BE49-F238E27FC236}">
                <a16:creationId xmlns:a16="http://schemas.microsoft.com/office/drawing/2014/main" id="{54453607-A1E6-47F2-83B8-1C3A727AF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1E80F-ADA7-47CC-B368-2A3D05E1A3D1}"/>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34869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C732-3FD3-4DB0-A5E3-482996D27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F2626-F25A-4EC1-BCEA-517215117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C7EAF-D160-4A3D-BAC4-CF1797CF59A6}"/>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5" name="Footer Placeholder 4">
            <a:extLst>
              <a:ext uri="{FF2B5EF4-FFF2-40B4-BE49-F238E27FC236}">
                <a16:creationId xmlns:a16="http://schemas.microsoft.com/office/drawing/2014/main" id="{393B4048-F8E1-4B95-A885-4E6915568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2A00B-2052-4307-BA0E-3D9E9E46E31C}"/>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265995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A551-04E1-4D34-A573-BED7AAD559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845BDE-C67C-4C52-B34D-10440E770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141C5C-ED8F-48B6-87C1-F5D815A207E0}"/>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5" name="Footer Placeholder 4">
            <a:extLst>
              <a:ext uri="{FF2B5EF4-FFF2-40B4-BE49-F238E27FC236}">
                <a16:creationId xmlns:a16="http://schemas.microsoft.com/office/drawing/2014/main" id="{25D395DC-4860-43C9-92D0-713195606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8360E-B3A9-4014-8A8B-469945B367E3}"/>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371025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C225-E82C-4D87-AFB1-D83616929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CD048-8AC5-4F46-9A1D-240637FF2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546C19-D9B3-43DA-8D10-102C27B80B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94962-0C1D-4BDF-9599-30183319AD7E}"/>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6" name="Footer Placeholder 5">
            <a:extLst>
              <a:ext uri="{FF2B5EF4-FFF2-40B4-BE49-F238E27FC236}">
                <a16:creationId xmlns:a16="http://schemas.microsoft.com/office/drawing/2014/main" id="{F7F7F695-624B-4411-85C0-148914368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95BDE-F7FB-41D6-8D72-D794F7F6703D}"/>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170343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DC2F-213F-4AD3-8D65-CC1E62786C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1B5C5-721B-4FD8-BB73-6D0F80112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E3A50-FF6D-47A7-83DA-0C336A6B4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F8743-00EB-45E2-B83D-DE51C9BA8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23E3C-2367-4D94-86F9-57511E8F9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F507F6-B182-4E99-93EE-011161D55E5F}"/>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8" name="Footer Placeholder 7">
            <a:extLst>
              <a:ext uri="{FF2B5EF4-FFF2-40B4-BE49-F238E27FC236}">
                <a16:creationId xmlns:a16="http://schemas.microsoft.com/office/drawing/2014/main" id="{2DE57DDF-CC9F-4F10-BA4D-DA351CDC2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E7E22-39AE-4872-9283-B581A0ACF7FD}"/>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1017158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F58D-9AEE-47E0-957A-29B8868E16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116C5-EA8E-4ADE-9C0F-0C22F2856D43}"/>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4" name="Footer Placeholder 3">
            <a:extLst>
              <a:ext uri="{FF2B5EF4-FFF2-40B4-BE49-F238E27FC236}">
                <a16:creationId xmlns:a16="http://schemas.microsoft.com/office/drawing/2014/main" id="{87E34120-4D28-42E4-B7CD-0AD0F3CA6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D4C50D-DC42-4720-B6A6-039F0372D5D9}"/>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286817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2B7F1-5BC9-4821-AE54-272C9C6B1675}"/>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3" name="Footer Placeholder 2">
            <a:extLst>
              <a:ext uri="{FF2B5EF4-FFF2-40B4-BE49-F238E27FC236}">
                <a16:creationId xmlns:a16="http://schemas.microsoft.com/office/drawing/2014/main" id="{F4B5346B-1BA1-44C9-81BB-BBFD2F182A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BBE90F-D9BC-4B6E-8CAA-FB54C95BD647}"/>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97813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12E5-128E-4F23-97EF-FFF0A95BC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1DA90C-2146-4345-A8AA-D741ABF7F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6EAC76-CFBD-4A7D-A994-0A055444E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C7373-05BB-4D05-849C-FFF70AE91C39}"/>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6" name="Footer Placeholder 5">
            <a:extLst>
              <a:ext uri="{FF2B5EF4-FFF2-40B4-BE49-F238E27FC236}">
                <a16:creationId xmlns:a16="http://schemas.microsoft.com/office/drawing/2014/main" id="{C5FDE67C-A46A-48B8-A283-43012F6BC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FB825-D727-46AC-AD7D-49F77E762C59}"/>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87223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EECC-DA4A-4D4D-A3E4-3296B7E19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70D947-9B10-4674-B930-FFBD4D699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91D327-16E7-4481-B287-397E4E705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7CBC0-6C54-421F-8684-38960038CA16}"/>
              </a:ext>
            </a:extLst>
          </p:cNvPr>
          <p:cNvSpPr>
            <a:spLocks noGrp="1"/>
          </p:cNvSpPr>
          <p:nvPr>
            <p:ph type="dt" sz="half" idx="10"/>
          </p:nvPr>
        </p:nvSpPr>
        <p:spPr/>
        <p:txBody>
          <a:bodyPr/>
          <a:lstStyle/>
          <a:p>
            <a:fld id="{C62E5102-6038-43A8-96BB-2ACE9A2A9B56}" type="datetimeFigureOut">
              <a:rPr lang="en-US" smtClean="0"/>
              <a:t>4/6/2022</a:t>
            </a:fld>
            <a:endParaRPr lang="en-US"/>
          </a:p>
        </p:txBody>
      </p:sp>
      <p:sp>
        <p:nvSpPr>
          <p:cNvPr id="6" name="Footer Placeholder 5">
            <a:extLst>
              <a:ext uri="{FF2B5EF4-FFF2-40B4-BE49-F238E27FC236}">
                <a16:creationId xmlns:a16="http://schemas.microsoft.com/office/drawing/2014/main" id="{06990A28-BB89-492C-8117-78A4C1878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D5FA3-A2EF-451D-934A-E16CD223E5F4}"/>
              </a:ext>
            </a:extLst>
          </p:cNvPr>
          <p:cNvSpPr>
            <a:spLocks noGrp="1"/>
          </p:cNvSpPr>
          <p:nvPr>
            <p:ph type="sldNum" sz="quarter" idx="12"/>
          </p:nvPr>
        </p:nvSpPr>
        <p:spPr/>
        <p:txBody>
          <a:bodyPr/>
          <a:lstStyle/>
          <a:p>
            <a:fld id="{E3C04D8F-B388-46B2-ABBE-2BAB46DB53F2}" type="slidenum">
              <a:rPr lang="en-US" smtClean="0"/>
              <a:t>‹#›</a:t>
            </a:fld>
            <a:endParaRPr lang="en-US"/>
          </a:p>
        </p:txBody>
      </p:sp>
    </p:spTree>
    <p:extLst>
      <p:ext uri="{BB962C8B-B14F-4D97-AF65-F5344CB8AC3E}">
        <p14:creationId xmlns:p14="http://schemas.microsoft.com/office/powerpoint/2010/main" val="386848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C1EDAE-3DE2-4531-805E-9F6B8517C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6CEC64-3906-4A3E-AA35-22105D416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AC758-4A6D-47B3-8A6B-827013569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E5102-6038-43A8-96BB-2ACE9A2A9B56}" type="datetimeFigureOut">
              <a:rPr lang="en-US" smtClean="0"/>
              <a:t>4/6/2022</a:t>
            </a:fld>
            <a:endParaRPr lang="en-US"/>
          </a:p>
        </p:txBody>
      </p:sp>
      <p:sp>
        <p:nvSpPr>
          <p:cNvPr id="5" name="Footer Placeholder 4">
            <a:extLst>
              <a:ext uri="{FF2B5EF4-FFF2-40B4-BE49-F238E27FC236}">
                <a16:creationId xmlns:a16="http://schemas.microsoft.com/office/drawing/2014/main" id="{90600140-941C-4A9C-828A-BA060EB8E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1B8F9B-4AFE-40E1-9785-672729340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4D8F-B388-46B2-ABBE-2BAB46DB53F2}" type="slidenum">
              <a:rPr lang="en-US" smtClean="0"/>
              <a:t>‹#›</a:t>
            </a:fld>
            <a:endParaRPr lang="en-US"/>
          </a:p>
        </p:txBody>
      </p:sp>
    </p:spTree>
    <p:extLst>
      <p:ext uri="{BB962C8B-B14F-4D97-AF65-F5344CB8AC3E}">
        <p14:creationId xmlns:p14="http://schemas.microsoft.com/office/powerpoint/2010/main" val="3385517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FCF4-7760-4397-B557-874A810F6CAA}"/>
              </a:ext>
            </a:extLst>
          </p:cNvPr>
          <p:cNvSpPr>
            <a:spLocks noGrp="1"/>
          </p:cNvSpPr>
          <p:nvPr>
            <p:ph type="ctrTitle"/>
          </p:nvPr>
        </p:nvSpPr>
        <p:spPr>
          <a:xfrm>
            <a:off x="1250303" y="1007705"/>
            <a:ext cx="9968204" cy="1101011"/>
          </a:xfrm>
        </p:spPr>
        <p:txBody>
          <a:bodyPr>
            <a:normAutofit/>
          </a:bodyPr>
          <a:lstStyle/>
          <a:p>
            <a:r>
              <a:rPr lang="en-US" dirty="0"/>
              <a:t>ONESTOP CODING DASHBOARD</a:t>
            </a:r>
          </a:p>
        </p:txBody>
      </p:sp>
      <p:sp>
        <p:nvSpPr>
          <p:cNvPr id="3" name="Subtitle 2">
            <a:extLst>
              <a:ext uri="{FF2B5EF4-FFF2-40B4-BE49-F238E27FC236}">
                <a16:creationId xmlns:a16="http://schemas.microsoft.com/office/drawing/2014/main" id="{45492A73-7641-47EC-8190-A3C0FAE42931}"/>
              </a:ext>
            </a:extLst>
          </p:cNvPr>
          <p:cNvSpPr>
            <a:spLocks noGrp="1"/>
          </p:cNvSpPr>
          <p:nvPr>
            <p:ph type="subTitle" idx="1"/>
          </p:nvPr>
        </p:nvSpPr>
        <p:spPr>
          <a:xfrm>
            <a:off x="8369559" y="3574454"/>
            <a:ext cx="3212841" cy="2349662"/>
          </a:xfrm>
        </p:spPr>
        <p:txBody>
          <a:bodyPr>
            <a:normAutofit fontScale="77500" lnSpcReduction="20000"/>
          </a:bodyPr>
          <a:lstStyle/>
          <a:p>
            <a:pPr algn="l"/>
            <a:r>
              <a:rPr lang="en-US" b="1" u="sng" dirty="0"/>
              <a:t>BATCH-11</a:t>
            </a:r>
          </a:p>
          <a:p>
            <a:pPr algn="l"/>
            <a:r>
              <a:rPr lang="en-US" dirty="0"/>
              <a:t>121810311001</a:t>
            </a:r>
          </a:p>
          <a:p>
            <a:pPr algn="l"/>
            <a:r>
              <a:rPr lang="en-US" dirty="0"/>
              <a:t>121810311036</a:t>
            </a:r>
          </a:p>
          <a:p>
            <a:pPr algn="l"/>
            <a:r>
              <a:rPr lang="en-US" dirty="0"/>
              <a:t>121810311044</a:t>
            </a:r>
          </a:p>
          <a:p>
            <a:pPr algn="l"/>
            <a:r>
              <a:rPr lang="en-US" dirty="0"/>
              <a:t>121810311049</a:t>
            </a:r>
          </a:p>
          <a:p>
            <a:pPr algn="l"/>
            <a:endParaRPr lang="en-US" dirty="0"/>
          </a:p>
          <a:p>
            <a:pPr algn="l"/>
            <a:r>
              <a:rPr lang="en-US" b="1" dirty="0"/>
              <a:t>GUIDE</a:t>
            </a:r>
            <a:r>
              <a:rPr lang="en-US" dirty="0"/>
              <a:t> : S. N. V. Jitendra M</a:t>
            </a:r>
          </a:p>
        </p:txBody>
      </p:sp>
    </p:spTree>
    <p:extLst>
      <p:ext uri="{BB962C8B-B14F-4D97-AF65-F5344CB8AC3E}">
        <p14:creationId xmlns:p14="http://schemas.microsoft.com/office/powerpoint/2010/main" val="9362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155-F35F-49B7-B163-AC9BDD58616E}"/>
              </a:ext>
            </a:extLst>
          </p:cNvPr>
          <p:cNvSpPr>
            <a:spLocks noGrp="1"/>
          </p:cNvSpPr>
          <p:nvPr>
            <p:ph type="title"/>
          </p:nvPr>
        </p:nvSpPr>
        <p:spPr/>
        <p:txBody>
          <a:bodyPr/>
          <a:lstStyle/>
          <a:p>
            <a:r>
              <a:rPr lang="en-US" dirty="0"/>
              <a:t>MATHEMATICAL EQUATION</a:t>
            </a:r>
          </a:p>
        </p:txBody>
      </p:sp>
      <p:sp>
        <p:nvSpPr>
          <p:cNvPr id="3" name="Content Placeholder 2">
            <a:extLst>
              <a:ext uri="{FF2B5EF4-FFF2-40B4-BE49-F238E27FC236}">
                <a16:creationId xmlns:a16="http://schemas.microsoft.com/office/drawing/2014/main" id="{AE416196-7780-42D7-9F83-74694694C9E3}"/>
              </a:ext>
            </a:extLst>
          </p:cNvPr>
          <p:cNvSpPr>
            <a:spLocks noGrp="1"/>
          </p:cNvSpPr>
          <p:nvPr>
            <p:ph idx="1"/>
          </p:nvPr>
        </p:nvSpPr>
        <p:spPr>
          <a:xfrm>
            <a:off x="838199" y="1690688"/>
            <a:ext cx="10153261" cy="4971369"/>
          </a:xfrm>
        </p:spPr>
        <p:txBody>
          <a:bodyPr>
            <a:normAutofit/>
          </a:bodyPr>
          <a:lstStyle/>
          <a:p>
            <a:r>
              <a:rPr lang="en-US" sz="2600" dirty="0">
                <a:latin typeface="+mj-lt"/>
              </a:rPr>
              <a:t>OVERALL SCORE =  (CCPS*10 +(CCR-1300)^2/30) +</a:t>
            </a:r>
          </a:p>
          <a:p>
            <a:pPr marL="0" indent="0">
              <a:buNone/>
            </a:pPr>
            <a:r>
              <a:rPr lang="en-US" sz="2600" dirty="0">
                <a:latin typeface="+mj-lt"/>
              </a:rPr>
              <a:t>		             (CFPS*10 +(CFR-1200)^2/30) + </a:t>
            </a:r>
          </a:p>
          <a:p>
            <a:pPr marL="0" indent="0">
              <a:buNone/>
            </a:pPr>
            <a:r>
              <a:rPr lang="en-US" sz="2600" dirty="0">
                <a:latin typeface="+mj-lt"/>
              </a:rPr>
              <a:t>                                     (IBS/3) + (GFG*10)</a:t>
            </a:r>
            <a:r>
              <a:rPr lang="en-US" dirty="0">
                <a:latin typeface="+mj-lt"/>
              </a:rPr>
              <a:t> </a:t>
            </a:r>
          </a:p>
          <a:p>
            <a:pPr marL="0" indent="0">
              <a:buNone/>
            </a:pPr>
            <a:endParaRPr lang="en-US" dirty="0"/>
          </a:p>
          <a:p>
            <a:pPr marL="0" indent="0">
              <a:buNone/>
            </a:pPr>
            <a:r>
              <a:rPr lang="en-US" sz="2200" dirty="0"/>
              <a:t>Where     CCPS = </a:t>
            </a:r>
            <a:r>
              <a:rPr lang="en-US" sz="2200" dirty="0" err="1"/>
              <a:t>Codechef</a:t>
            </a:r>
            <a:r>
              <a:rPr lang="en-US" sz="2200" dirty="0"/>
              <a:t> problems solved</a:t>
            </a:r>
          </a:p>
          <a:p>
            <a:pPr marL="0" indent="0">
              <a:buNone/>
            </a:pPr>
            <a:r>
              <a:rPr lang="en-US" sz="2200" dirty="0"/>
              <a:t>	  CCR   = </a:t>
            </a:r>
            <a:r>
              <a:rPr lang="en-US" sz="2200" dirty="0" err="1"/>
              <a:t>Codechef</a:t>
            </a:r>
            <a:r>
              <a:rPr lang="en-US" sz="2200" dirty="0"/>
              <a:t> rating</a:t>
            </a:r>
          </a:p>
          <a:p>
            <a:pPr marL="0" indent="0">
              <a:buNone/>
            </a:pPr>
            <a:r>
              <a:rPr lang="en-US" sz="2200" dirty="0"/>
              <a:t>	  CFPS = Codeforces problems solved</a:t>
            </a:r>
          </a:p>
          <a:p>
            <a:pPr marL="0" indent="0">
              <a:buNone/>
            </a:pPr>
            <a:r>
              <a:rPr lang="en-US" sz="2200" dirty="0"/>
              <a:t>	  CFR   = </a:t>
            </a:r>
            <a:r>
              <a:rPr lang="en-US" sz="2200" dirty="0" err="1"/>
              <a:t>Codeforces</a:t>
            </a:r>
            <a:r>
              <a:rPr lang="en-US" sz="2200" dirty="0"/>
              <a:t> rating</a:t>
            </a:r>
          </a:p>
          <a:p>
            <a:pPr marL="0" indent="0">
              <a:buNone/>
            </a:pPr>
            <a:r>
              <a:rPr lang="en-US" sz="2200" dirty="0"/>
              <a:t>	  IBS    = </a:t>
            </a:r>
            <a:r>
              <a:rPr lang="en-US" sz="2200" dirty="0" err="1"/>
              <a:t>InterviewBit</a:t>
            </a:r>
            <a:r>
              <a:rPr lang="en-US" sz="2200" dirty="0"/>
              <a:t> score</a:t>
            </a:r>
          </a:p>
          <a:p>
            <a:pPr marL="0" indent="0">
              <a:buNone/>
            </a:pPr>
            <a:r>
              <a:rPr lang="en-US" sz="2200" dirty="0"/>
              <a:t>	  GFG  = GeeksforGeeks solved problems</a:t>
            </a:r>
          </a:p>
          <a:p>
            <a:pPr marL="0" indent="0">
              <a:buNone/>
            </a:pPr>
            <a:endParaRPr lang="en-US" sz="2200" dirty="0"/>
          </a:p>
        </p:txBody>
      </p:sp>
    </p:spTree>
    <p:extLst>
      <p:ext uri="{BB962C8B-B14F-4D97-AF65-F5344CB8AC3E}">
        <p14:creationId xmlns:p14="http://schemas.microsoft.com/office/powerpoint/2010/main" val="286529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B21A-9717-4ED5-A946-33F97467806B}"/>
              </a:ext>
            </a:extLst>
          </p:cNvPr>
          <p:cNvSpPr>
            <a:spLocks noGrp="1"/>
          </p:cNvSpPr>
          <p:nvPr>
            <p:ph type="title"/>
          </p:nvPr>
        </p:nvSpPr>
        <p:spPr>
          <a:xfrm>
            <a:off x="3749351" y="4001294"/>
            <a:ext cx="3388567" cy="857185"/>
          </a:xfrm>
        </p:spPr>
        <p:txBody>
          <a:bodyPr/>
          <a:lstStyle/>
          <a:p>
            <a:r>
              <a:rPr lang="en-US" dirty="0"/>
              <a:t>.</a:t>
            </a:r>
          </a:p>
        </p:txBody>
      </p:sp>
      <p:sp>
        <p:nvSpPr>
          <p:cNvPr id="3" name="Content Placeholder 2">
            <a:extLst>
              <a:ext uri="{FF2B5EF4-FFF2-40B4-BE49-F238E27FC236}">
                <a16:creationId xmlns:a16="http://schemas.microsoft.com/office/drawing/2014/main" id="{737DAB7A-4D22-4FB2-9320-E7A1BEC076F4}"/>
              </a:ext>
            </a:extLst>
          </p:cNvPr>
          <p:cNvSpPr>
            <a:spLocks noGrp="1"/>
          </p:cNvSpPr>
          <p:nvPr>
            <p:ph idx="1"/>
          </p:nvPr>
        </p:nvSpPr>
        <p:spPr>
          <a:xfrm>
            <a:off x="558282" y="593984"/>
            <a:ext cx="10515600" cy="4351338"/>
          </a:xfrm>
        </p:spPr>
        <p:txBody>
          <a:bodyPr/>
          <a:lstStyle/>
          <a:p>
            <a:pPr marL="0" marR="0" lvl="0" indent="0" algn="just">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Codechef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Score = CCPS*10 +(CCR-1300) ^2/30)</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That means the equation is in the form of y = x^2 + c where y stands for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CodeChef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score and x stands for rating and c stands for problems solved in the platform. Here the rate of increase in score mostly depended on the contest rating of a platform. The score increases drastically as the rating increases similar to a quadratic equation graph shown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CF926890-403E-4054-B01E-1207708D97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9048" y="2769653"/>
            <a:ext cx="5440680" cy="3169920"/>
          </a:xfrm>
          <a:prstGeom prst="rect">
            <a:avLst/>
          </a:prstGeom>
          <a:noFill/>
          <a:ln>
            <a:noFill/>
          </a:ln>
        </p:spPr>
      </p:pic>
    </p:spTree>
    <p:extLst>
      <p:ext uri="{BB962C8B-B14F-4D97-AF65-F5344CB8AC3E}">
        <p14:creationId xmlns:p14="http://schemas.microsoft.com/office/powerpoint/2010/main" val="114650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70FF-6CAD-4B79-B6C7-6E50F13AC87A}"/>
              </a:ext>
            </a:extLst>
          </p:cNvPr>
          <p:cNvSpPr>
            <a:spLocks noGrp="1"/>
          </p:cNvSpPr>
          <p:nvPr>
            <p:ph type="title"/>
          </p:nvPr>
        </p:nvSpPr>
        <p:spPr/>
        <p:txBody>
          <a:bodyPr/>
          <a:lstStyle/>
          <a:p>
            <a:r>
              <a:rPr lang="en-US" dirty="0"/>
              <a:t>SYSTEM METHODOLOGY</a:t>
            </a:r>
          </a:p>
        </p:txBody>
      </p:sp>
      <p:pic>
        <p:nvPicPr>
          <p:cNvPr id="5" name="Content Placeholder 4">
            <a:extLst>
              <a:ext uri="{FF2B5EF4-FFF2-40B4-BE49-F238E27FC236}">
                <a16:creationId xmlns:a16="http://schemas.microsoft.com/office/drawing/2014/main" id="{C1067976-FEA9-4072-BAEF-969C807356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2083" y="1690688"/>
            <a:ext cx="5865810" cy="4351338"/>
          </a:xfrm>
        </p:spPr>
      </p:pic>
    </p:spTree>
    <p:extLst>
      <p:ext uri="{BB962C8B-B14F-4D97-AF65-F5344CB8AC3E}">
        <p14:creationId xmlns:p14="http://schemas.microsoft.com/office/powerpoint/2010/main" val="421592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2F35-2D05-463F-9511-3657FB736405}"/>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66D53ED3-F7B1-4E3C-9CBE-D2DFFACE2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535" y="1558213"/>
            <a:ext cx="9060024" cy="4934662"/>
          </a:xfrm>
        </p:spPr>
      </p:pic>
    </p:spTree>
    <p:extLst>
      <p:ext uri="{BB962C8B-B14F-4D97-AF65-F5344CB8AC3E}">
        <p14:creationId xmlns:p14="http://schemas.microsoft.com/office/powerpoint/2010/main" val="217529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A736-AF30-448D-8020-095EF851AE80}"/>
              </a:ext>
            </a:extLst>
          </p:cNvPr>
          <p:cNvSpPr>
            <a:spLocks noGrp="1"/>
          </p:cNvSpPr>
          <p:nvPr>
            <p:ph type="title"/>
          </p:nvPr>
        </p:nvSpPr>
        <p:spPr>
          <a:xfrm>
            <a:off x="587828" y="365125"/>
            <a:ext cx="10765971" cy="1325563"/>
          </a:xfrm>
        </p:spPr>
        <p:txBody>
          <a:bodyPr/>
          <a:lstStyle/>
          <a:p>
            <a:r>
              <a:rPr lang="en-US" dirty="0"/>
              <a:t>WORKFLOW</a:t>
            </a:r>
          </a:p>
        </p:txBody>
      </p:sp>
      <p:pic>
        <p:nvPicPr>
          <p:cNvPr id="4" name="Picture 3">
            <a:extLst>
              <a:ext uri="{FF2B5EF4-FFF2-40B4-BE49-F238E27FC236}">
                <a16:creationId xmlns:a16="http://schemas.microsoft.com/office/drawing/2014/main" id="{6F09ABD3-7F72-4E61-A6EF-F43FA91C2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6" y="1539552"/>
            <a:ext cx="11054443" cy="4823926"/>
          </a:xfrm>
          <a:prstGeom prst="rect">
            <a:avLst/>
          </a:prstGeom>
        </p:spPr>
      </p:pic>
    </p:spTree>
    <p:extLst>
      <p:ext uri="{BB962C8B-B14F-4D97-AF65-F5344CB8AC3E}">
        <p14:creationId xmlns:p14="http://schemas.microsoft.com/office/powerpoint/2010/main" val="1937159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7ACD-D300-47C0-88FA-F024FBDB3362}"/>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FE5C5635-2506-4F3C-B1D9-A2F58D6AE6F3}"/>
              </a:ext>
            </a:extLst>
          </p:cNvPr>
          <p:cNvSpPr>
            <a:spLocks noGrp="1"/>
          </p:cNvSpPr>
          <p:nvPr>
            <p:ph idx="1"/>
          </p:nvPr>
        </p:nvSpPr>
        <p:spPr/>
        <p:txBody>
          <a:bodyPr>
            <a:normAutofit/>
          </a:bodyPr>
          <a:lstStyle/>
          <a:p>
            <a:r>
              <a:rPr lang="en-US" dirty="0">
                <a:latin typeface="+mj-lt"/>
              </a:rPr>
              <a:t>FRONTEND - HTML, CSS, BOOTSTRAP 4</a:t>
            </a:r>
          </a:p>
          <a:p>
            <a:r>
              <a:rPr lang="en-US" dirty="0">
                <a:latin typeface="+mj-lt"/>
              </a:rPr>
              <a:t>BACKEND – SERVLETS, JSP</a:t>
            </a:r>
          </a:p>
          <a:p>
            <a:r>
              <a:rPr lang="en-US" dirty="0">
                <a:latin typeface="+mj-lt"/>
              </a:rPr>
              <a:t>DATABASE – MYSQL 8.0</a:t>
            </a:r>
          </a:p>
          <a:p>
            <a:r>
              <a:rPr lang="en-US" dirty="0">
                <a:latin typeface="+mj-lt"/>
              </a:rPr>
              <a:t>API – JSOUP 1.14.3</a:t>
            </a:r>
          </a:p>
          <a:p>
            <a:r>
              <a:rPr lang="en-US" dirty="0">
                <a:latin typeface="+mj-lt"/>
              </a:rPr>
              <a:t>SERVER – TOMCAT 9</a:t>
            </a:r>
          </a:p>
        </p:txBody>
      </p:sp>
    </p:spTree>
    <p:extLst>
      <p:ext uri="{BB962C8B-B14F-4D97-AF65-F5344CB8AC3E}">
        <p14:creationId xmlns:p14="http://schemas.microsoft.com/office/powerpoint/2010/main" val="273548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F005-7CB2-4512-A3E7-C9595E51852C}"/>
              </a:ext>
            </a:extLst>
          </p:cNvPr>
          <p:cNvSpPr>
            <a:spLocks noGrp="1"/>
          </p:cNvSpPr>
          <p:nvPr>
            <p:ph type="title"/>
          </p:nvPr>
        </p:nvSpPr>
        <p:spPr/>
        <p:txBody>
          <a:bodyPr/>
          <a:lstStyle/>
          <a:p>
            <a:r>
              <a:rPr lang="en-US" dirty="0"/>
              <a:t>RESULTS</a:t>
            </a:r>
          </a:p>
        </p:txBody>
      </p:sp>
      <p:pic>
        <p:nvPicPr>
          <p:cNvPr id="4" name="Content Placeholder 3" descr="Graphical user interface&#10;&#10;Description automatically generated">
            <a:extLst>
              <a:ext uri="{FF2B5EF4-FFF2-40B4-BE49-F238E27FC236}">
                <a16:creationId xmlns:a16="http://schemas.microsoft.com/office/drawing/2014/main" id="{9C2F6B90-4A69-496F-8B55-DE98716AAF1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8945" y="1443844"/>
            <a:ext cx="10384855" cy="5049031"/>
          </a:xfrm>
          <a:prstGeom prst="rect">
            <a:avLst/>
          </a:prstGeom>
          <a:noFill/>
          <a:ln>
            <a:noFill/>
          </a:ln>
        </p:spPr>
      </p:pic>
    </p:spTree>
    <p:extLst>
      <p:ext uri="{BB962C8B-B14F-4D97-AF65-F5344CB8AC3E}">
        <p14:creationId xmlns:p14="http://schemas.microsoft.com/office/powerpoint/2010/main" val="1524010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883B-6D0B-4CC1-9CB2-26B58DEECCB7}"/>
              </a:ext>
            </a:extLst>
          </p:cNvPr>
          <p:cNvSpPr>
            <a:spLocks noGrp="1"/>
          </p:cNvSpPr>
          <p:nvPr>
            <p:ph type="title"/>
          </p:nvPr>
        </p:nvSpPr>
        <p:spPr>
          <a:xfrm>
            <a:off x="2900265" y="3056391"/>
            <a:ext cx="757335" cy="745218"/>
          </a:xfrm>
        </p:spPr>
        <p:txBody>
          <a:bodyPr/>
          <a:lstStyle/>
          <a:p>
            <a:r>
              <a:rPr lang="en-US" dirty="0"/>
              <a:t>.</a:t>
            </a:r>
          </a:p>
        </p:txBody>
      </p:sp>
      <p:pic>
        <p:nvPicPr>
          <p:cNvPr id="4" name="Content Placeholder 3" descr="Graphical user interface&#10;&#10;Description automatically generated">
            <a:extLst>
              <a:ext uri="{FF2B5EF4-FFF2-40B4-BE49-F238E27FC236}">
                <a16:creationId xmlns:a16="http://schemas.microsoft.com/office/drawing/2014/main" id="{4CFBEE3B-8307-401D-8272-65006556656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ln>
            <a:noFill/>
          </a:ln>
        </p:spPr>
      </p:pic>
    </p:spTree>
    <p:extLst>
      <p:ext uri="{BB962C8B-B14F-4D97-AF65-F5344CB8AC3E}">
        <p14:creationId xmlns:p14="http://schemas.microsoft.com/office/powerpoint/2010/main" val="101678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10;&#10;Description automatically generated">
            <a:extLst>
              <a:ext uri="{FF2B5EF4-FFF2-40B4-BE49-F238E27FC236}">
                <a16:creationId xmlns:a16="http://schemas.microsoft.com/office/drawing/2014/main" id="{CA14EE93-96C0-426B-AFF3-C0E968CF2C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10160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application&#10;&#10;Description automatically generated">
            <a:extLst>
              <a:ext uri="{FF2B5EF4-FFF2-40B4-BE49-F238E27FC236}">
                <a16:creationId xmlns:a16="http://schemas.microsoft.com/office/drawing/2014/main" id="{D654B1FD-145D-4506-ABB6-FCA0AB1AF9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00490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8B25-54DD-464C-80C0-859A3056E4D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911CE3C-A79B-479A-90C8-4DBEAA6353CF}"/>
              </a:ext>
            </a:extLst>
          </p:cNvPr>
          <p:cNvSpPr>
            <a:spLocks noGrp="1"/>
          </p:cNvSpPr>
          <p:nvPr>
            <p:ph idx="1"/>
          </p:nvPr>
        </p:nvSpPr>
        <p:spPr/>
        <p:txBody>
          <a:bodyPr>
            <a:normAutofit lnSpcReduction="10000"/>
          </a:bodyPr>
          <a:lstStyle/>
          <a:p>
            <a:r>
              <a:rPr lang="en-US" dirty="0">
                <a:latin typeface="+mj-lt"/>
              </a:rPr>
              <a:t>Abstract</a:t>
            </a:r>
          </a:p>
          <a:p>
            <a:r>
              <a:rPr lang="en-US" dirty="0">
                <a:latin typeface="+mj-lt"/>
              </a:rPr>
              <a:t>Problem Statement and Objectives</a:t>
            </a:r>
          </a:p>
          <a:p>
            <a:r>
              <a:rPr lang="en-US" dirty="0">
                <a:latin typeface="+mj-lt"/>
              </a:rPr>
              <a:t>Features</a:t>
            </a:r>
          </a:p>
          <a:p>
            <a:r>
              <a:rPr lang="en-US" dirty="0">
                <a:latin typeface="+mj-lt"/>
              </a:rPr>
              <a:t>Mathematical Equation</a:t>
            </a:r>
          </a:p>
          <a:p>
            <a:r>
              <a:rPr lang="en-US" dirty="0">
                <a:latin typeface="+mj-lt"/>
              </a:rPr>
              <a:t>System Methodology</a:t>
            </a:r>
          </a:p>
          <a:p>
            <a:r>
              <a:rPr lang="en-US" dirty="0">
                <a:latin typeface="+mj-lt"/>
              </a:rPr>
              <a:t>Technologies Used</a:t>
            </a:r>
          </a:p>
          <a:p>
            <a:r>
              <a:rPr lang="en-US" dirty="0">
                <a:latin typeface="+mj-lt"/>
              </a:rPr>
              <a:t>Results</a:t>
            </a:r>
          </a:p>
          <a:p>
            <a:r>
              <a:rPr lang="en-US" dirty="0">
                <a:latin typeface="+mj-lt"/>
              </a:rPr>
              <a:t>Future scope</a:t>
            </a:r>
          </a:p>
          <a:p>
            <a:r>
              <a:rPr lang="en-US" dirty="0">
                <a:latin typeface="+mj-lt"/>
              </a:rPr>
              <a:t>Conclusion</a:t>
            </a:r>
          </a:p>
          <a:p>
            <a:endParaRPr lang="en-US" dirty="0">
              <a:latin typeface="+mj-lt"/>
            </a:endParaRPr>
          </a:p>
        </p:txBody>
      </p:sp>
    </p:spTree>
    <p:extLst>
      <p:ext uri="{BB962C8B-B14F-4D97-AF65-F5344CB8AC3E}">
        <p14:creationId xmlns:p14="http://schemas.microsoft.com/office/powerpoint/2010/main" val="305632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with medium confidence">
            <a:extLst>
              <a:ext uri="{FF2B5EF4-FFF2-40B4-BE49-F238E27FC236}">
                <a16:creationId xmlns:a16="http://schemas.microsoft.com/office/drawing/2014/main" id="{CE47AB27-EE12-4094-9588-E103174BF5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p:spPr>
      </p:pic>
    </p:spTree>
    <p:extLst>
      <p:ext uri="{BB962C8B-B14F-4D97-AF65-F5344CB8AC3E}">
        <p14:creationId xmlns:p14="http://schemas.microsoft.com/office/powerpoint/2010/main" val="2146729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B51BE7D-57A1-4847-9163-ACFBFAEA35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p:spPr>
      </p:pic>
    </p:spTree>
    <p:extLst>
      <p:ext uri="{BB962C8B-B14F-4D97-AF65-F5344CB8AC3E}">
        <p14:creationId xmlns:p14="http://schemas.microsoft.com/office/powerpoint/2010/main" val="3157365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49B2959-40E1-4A3B-ADFD-5F96BEE82C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402360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10;&#10;Description automatically generated">
            <a:extLst>
              <a:ext uri="{FF2B5EF4-FFF2-40B4-BE49-F238E27FC236}">
                <a16:creationId xmlns:a16="http://schemas.microsoft.com/office/drawing/2014/main" id="{6E3DDDC1-AEA7-4111-B83F-DFA2D72F1D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103503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63B4-F961-46BF-9D27-F6E9BE5ADB0B}"/>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B552BF8-04BD-44EB-86E5-59B2F9B72AED}"/>
              </a:ext>
            </a:extLst>
          </p:cNvPr>
          <p:cNvSpPr>
            <a:spLocks noGrp="1"/>
          </p:cNvSpPr>
          <p:nvPr>
            <p:ph idx="1"/>
          </p:nvPr>
        </p:nvSpPr>
        <p:spPr/>
        <p:txBody>
          <a:bodyPr>
            <a:normAutofit/>
          </a:bodyPr>
          <a:lstStyle/>
          <a:p>
            <a:pPr algn="just"/>
            <a:r>
              <a:rPr lang="en-US" sz="2500" dirty="0">
                <a:effectLst/>
                <a:latin typeface="Times New Roman" panose="02020603050405020304" pitchFamily="18" charset="0"/>
                <a:ea typeface="Calibri" panose="020F0502020204030204" pitchFamily="34" charset="0"/>
              </a:rPr>
              <a:t>This project can be extended by increasing the number of platforms and adding some more features like topic recommendations based on the type of problems solved in each platform. If this idea has been implemented then it will be very helpful to check on which topics they should concentrate and they can see how many problems they have solved on each topic. This can be implemented by problem tags in which each problem will be tagged with some topics. We can also add features like follow/following so that they can follow their friends to check their profiles easily. With this, we can also add one more leaderboard among friends for each user so that they can actively check their position among their friends. </a:t>
            </a:r>
            <a:endParaRPr lang="en-US" sz="2500" dirty="0"/>
          </a:p>
        </p:txBody>
      </p:sp>
    </p:spTree>
    <p:extLst>
      <p:ext uri="{BB962C8B-B14F-4D97-AF65-F5344CB8AC3E}">
        <p14:creationId xmlns:p14="http://schemas.microsoft.com/office/powerpoint/2010/main" val="782635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51B8-9F40-449F-9BF3-771E6592C09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EE50E86-678D-46AE-8A4B-8726402D7DDB}"/>
              </a:ext>
            </a:extLst>
          </p:cNvPr>
          <p:cNvSpPr>
            <a:spLocks noGrp="1"/>
          </p:cNvSpPr>
          <p:nvPr>
            <p:ph idx="1"/>
          </p:nvPr>
        </p:nvSpPr>
        <p:spPr/>
        <p:txBody>
          <a:bodyPr/>
          <a:lstStyle/>
          <a:p>
            <a:pPr algn="just"/>
            <a:r>
              <a:rPr lang="en-US" sz="2500" dirty="0">
                <a:effectLst/>
                <a:latin typeface="Times New Roman" panose="02020603050405020304" pitchFamily="18" charset="0"/>
                <a:ea typeface="Calibri" panose="020F0502020204030204" pitchFamily="34" charset="0"/>
              </a:rPr>
              <a:t>As we have gone through different modules in the project we can say that this website will be very helpful for students who are willing to improve their skills sets in competitive programming. In this website, we have seen four platforms with ratings and scores of a user. Activity will be tracked every 24 hours. This website can be made more graphical interface by adding graphs and some other way of representation. Students are highly recommended to utilize this platform to track their performance.</a:t>
            </a:r>
            <a:endParaRPr lang="en-US" sz="2500" dirty="0"/>
          </a:p>
          <a:p>
            <a:endParaRPr lang="en-US" dirty="0"/>
          </a:p>
        </p:txBody>
      </p:sp>
    </p:spTree>
    <p:extLst>
      <p:ext uri="{BB962C8B-B14F-4D97-AF65-F5344CB8AC3E}">
        <p14:creationId xmlns:p14="http://schemas.microsoft.com/office/powerpoint/2010/main" val="1579794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753278-9923-4F28-A977-B8D44963F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743" y="403743"/>
            <a:ext cx="6050513" cy="6050513"/>
          </a:xfrm>
          <a:prstGeom prst="rect">
            <a:avLst/>
          </a:prstGeom>
        </p:spPr>
      </p:pic>
    </p:spTree>
    <p:extLst>
      <p:ext uri="{BB962C8B-B14F-4D97-AF65-F5344CB8AC3E}">
        <p14:creationId xmlns:p14="http://schemas.microsoft.com/office/powerpoint/2010/main" val="368310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E308-23DF-4E42-A3BD-61193B6DBA1C}"/>
              </a:ext>
            </a:extLst>
          </p:cNvPr>
          <p:cNvSpPr>
            <a:spLocks noGrp="1"/>
          </p:cNvSpPr>
          <p:nvPr>
            <p:ph type="title"/>
          </p:nvPr>
        </p:nvSpPr>
        <p:spPr>
          <a:xfrm>
            <a:off x="838200" y="681037"/>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7000AEE3-A0C6-4EF2-A6D0-B5B67DDA1A8C}"/>
              </a:ext>
            </a:extLst>
          </p:cNvPr>
          <p:cNvSpPr>
            <a:spLocks noGrp="1"/>
          </p:cNvSpPr>
          <p:nvPr>
            <p:ph idx="1"/>
          </p:nvPr>
        </p:nvSpPr>
        <p:spPr>
          <a:xfrm>
            <a:off x="838200" y="2124205"/>
            <a:ext cx="10515600" cy="4351338"/>
          </a:xfrm>
        </p:spPr>
        <p:txBody>
          <a:bodyPr/>
          <a:lstStyle/>
          <a:p>
            <a:pPr algn="just"/>
            <a:r>
              <a:rPr lang="en-US" dirty="0">
                <a:latin typeface="+mj-lt"/>
              </a:rPr>
              <a:t>This website creates users’ coding portfolios and provides user activity which includes his/her no of problems solved in a day. By taking scores from different coding websites, we create the overall score and provide the leaderboard with global ranking and institute ranking which makes user to analyze where his/her position is. The website also shows the daily activity status. Using web scraping we are retrieving data from websites and used JSOUP API for web scraping</a:t>
            </a:r>
          </a:p>
        </p:txBody>
      </p:sp>
    </p:spTree>
    <p:extLst>
      <p:ext uri="{BB962C8B-B14F-4D97-AF65-F5344CB8AC3E}">
        <p14:creationId xmlns:p14="http://schemas.microsoft.com/office/powerpoint/2010/main" val="184712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F6B8-6C72-4A17-8545-A617DE452F5F}"/>
              </a:ext>
            </a:extLst>
          </p:cNvPr>
          <p:cNvSpPr>
            <a:spLocks noGrp="1"/>
          </p:cNvSpPr>
          <p:nvPr>
            <p:ph type="title"/>
          </p:nvPr>
        </p:nvSpPr>
        <p:spPr>
          <a:xfrm>
            <a:off x="838200" y="617051"/>
            <a:ext cx="10515600"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C87B5D0F-3FB4-4A8F-941E-CE50D1371BE8}"/>
              </a:ext>
            </a:extLst>
          </p:cNvPr>
          <p:cNvSpPr>
            <a:spLocks noGrp="1"/>
          </p:cNvSpPr>
          <p:nvPr>
            <p:ph idx="1"/>
          </p:nvPr>
        </p:nvSpPr>
        <p:spPr>
          <a:xfrm>
            <a:off x="838200" y="2152196"/>
            <a:ext cx="10515600" cy="3698098"/>
          </a:xfrm>
        </p:spPr>
        <p:txBody>
          <a:bodyPr>
            <a:normAutofit/>
          </a:bodyPr>
          <a:lstStyle/>
          <a:p>
            <a:pPr algn="just"/>
            <a:r>
              <a:rPr lang="en-US" dirty="0">
                <a:latin typeface="+mj-lt"/>
              </a:rPr>
              <a:t> Users can have an account on different coding platforms and each website has coding scores and contest ratings. But it became difficult to analyze the overall coding scores.  </a:t>
            </a:r>
          </a:p>
          <a:p>
            <a:pPr algn="just"/>
            <a:r>
              <a:rPr lang="en-US" dirty="0">
                <a:latin typeface="+mj-lt"/>
              </a:rPr>
              <a:t>There will be various contests held on various platforms like Codechef, HackerEarth, </a:t>
            </a:r>
            <a:r>
              <a:rPr lang="en-US" dirty="0" err="1">
                <a:latin typeface="+mj-lt"/>
              </a:rPr>
              <a:t>Codeforces</a:t>
            </a:r>
            <a:r>
              <a:rPr lang="en-US" dirty="0">
                <a:latin typeface="+mj-lt"/>
              </a:rPr>
              <a:t>, etc. It’s quite difficult to navigate to each and every individual website and check which contest is being held when.</a:t>
            </a:r>
          </a:p>
        </p:txBody>
      </p:sp>
    </p:spTree>
    <p:extLst>
      <p:ext uri="{BB962C8B-B14F-4D97-AF65-F5344CB8AC3E}">
        <p14:creationId xmlns:p14="http://schemas.microsoft.com/office/powerpoint/2010/main" val="328225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494C-DB30-40AB-B84D-95FEBBE5355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1891034-6E1F-4C9D-85D6-DDD71DFA98A2}"/>
              </a:ext>
            </a:extLst>
          </p:cNvPr>
          <p:cNvSpPr>
            <a:spLocks noGrp="1"/>
          </p:cNvSpPr>
          <p:nvPr>
            <p:ph idx="1"/>
          </p:nvPr>
        </p:nvSpPr>
        <p:spPr/>
        <p:txBody>
          <a:bodyPr/>
          <a:lstStyle/>
          <a:p>
            <a:r>
              <a:rPr lang="en-US" dirty="0"/>
              <a:t>Our objective is to make a single platform by integrating all five platforms (</a:t>
            </a:r>
            <a:r>
              <a:rPr lang="en-US" dirty="0" err="1"/>
              <a:t>Codechef</a:t>
            </a:r>
            <a:r>
              <a:rPr lang="en-US" dirty="0"/>
              <a:t>, Codeforces, </a:t>
            </a:r>
            <a:r>
              <a:rPr lang="en-US" dirty="0" err="1"/>
              <a:t>HackerEarth</a:t>
            </a:r>
            <a:r>
              <a:rPr lang="en-US" dirty="0"/>
              <a:t>, GFG, </a:t>
            </a:r>
            <a:r>
              <a:rPr lang="en-US" dirty="0" err="1"/>
              <a:t>InterviewBit</a:t>
            </a:r>
            <a:r>
              <a:rPr lang="en-US" dirty="0"/>
              <a:t>) so that</a:t>
            </a:r>
          </a:p>
          <a:p>
            <a:pPr>
              <a:buFont typeface="Wingdings" panose="05000000000000000000" pitchFamily="2" charset="2"/>
              <a:buChar char="ü"/>
            </a:pPr>
            <a:endParaRPr lang="en-US" sz="1000" dirty="0"/>
          </a:p>
          <a:p>
            <a:pPr lvl="1">
              <a:buFont typeface="Wingdings" panose="05000000000000000000" pitchFamily="2" charset="2"/>
              <a:buChar char="ü"/>
            </a:pPr>
            <a:r>
              <a:rPr lang="en-US" dirty="0"/>
              <a:t> User can view all his/her scores at one place </a:t>
            </a:r>
          </a:p>
          <a:p>
            <a:pPr lvl="1">
              <a:buFont typeface="Wingdings" panose="05000000000000000000" pitchFamily="2" charset="2"/>
              <a:buChar char="ü"/>
            </a:pPr>
            <a:r>
              <a:rPr lang="en-US" dirty="0"/>
              <a:t> User can have overall score and leaderboard</a:t>
            </a:r>
          </a:p>
          <a:p>
            <a:pPr lvl="1">
              <a:buFont typeface="Wingdings" panose="05000000000000000000" pitchFamily="2" charset="2"/>
              <a:buChar char="ü"/>
            </a:pPr>
            <a:r>
              <a:rPr lang="en-US" dirty="0"/>
              <a:t> Can check which contest is held at which platform</a:t>
            </a:r>
          </a:p>
          <a:p>
            <a:pPr lvl="1">
              <a:buFont typeface="Wingdings" panose="05000000000000000000" pitchFamily="2" charset="2"/>
              <a:buChar char="ü"/>
            </a:pPr>
            <a:r>
              <a:rPr lang="en-US" dirty="0"/>
              <a:t> Can check user activity</a:t>
            </a:r>
          </a:p>
        </p:txBody>
      </p:sp>
    </p:spTree>
    <p:extLst>
      <p:ext uri="{BB962C8B-B14F-4D97-AF65-F5344CB8AC3E}">
        <p14:creationId xmlns:p14="http://schemas.microsoft.com/office/powerpoint/2010/main" val="62405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57B6-0F1D-40F3-8E23-75DEE7F452E3}"/>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EBD1C0C5-038A-4912-919E-9A0D09F16B74}"/>
              </a:ext>
            </a:extLst>
          </p:cNvPr>
          <p:cNvSpPr>
            <a:spLocks noGrp="1"/>
          </p:cNvSpPr>
          <p:nvPr>
            <p:ph idx="1"/>
          </p:nvPr>
        </p:nvSpPr>
        <p:spPr>
          <a:xfrm>
            <a:off x="838200" y="2024741"/>
            <a:ext cx="4191000" cy="3470989"/>
          </a:xfrm>
        </p:spPr>
        <p:txBody>
          <a:bodyPr>
            <a:normAutofit/>
          </a:bodyPr>
          <a:lstStyle/>
          <a:p>
            <a:r>
              <a:rPr lang="en-US" dirty="0">
                <a:latin typeface="+mj-lt"/>
              </a:rPr>
              <a:t>Overall Dashboard</a:t>
            </a:r>
          </a:p>
          <a:p>
            <a:r>
              <a:rPr lang="en-US" dirty="0">
                <a:latin typeface="+mj-lt"/>
              </a:rPr>
              <a:t>Contests</a:t>
            </a:r>
          </a:p>
          <a:p>
            <a:r>
              <a:rPr lang="en-US" dirty="0">
                <a:latin typeface="+mj-lt"/>
              </a:rPr>
              <a:t>Leaderboard</a:t>
            </a:r>
          </a:p>
          <a:p>
            <a:r>
              <a:rPr lang="en-US" dirty="0">
                <a:latin typeface="+mj-lt"/>
              </a:rPr>
              <a:t>User Activity</a:t>
            </a:r>
          </a:p>
        </p:txBody>
      </p:sp>
    </p:spTree>
    <p:extLst>
      <p:ext uri="{BB962C8B-B14F-4D97-AF65-F5344CB8AC3E}">
        <p14:creationId xmlns:p14="http://schemas.microsoft.com/office/powerpoint/2010/main" val="232516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7674B47C-8EAE-4B41-813C-1BDE3E921A45}"/>
              </a:ext>
            </a:extLst>
          </p:cNvPr>
          <p:cNvSpPr>
            <a:spLocks noGrp="1"/>
          </p:cNvSpPr>
          <p:nvPr>
            <p:ph idx="1"/>
          </p:nvPr>
        </p:nvSpPr>
        <p:spPr>
          <a:xfrm>
            <a:off x="838200" y="1156996"/>
            <a:ext cx="10515600" cy="4991392"/>
          </a:xfrm>
        </p:spPr>
        <p:txBody>
          <a:bodyPr/>
          <a:lstStyle/>
          <a:p>
            <a:pPr marL="0" indent="0">
              <a:buNone/>
            </a:pPr>
            <a:r>
              <a:rPr lang="en-US" b="1" dirty="0">
                <a:latin typeface="+mj-lt"/>
              </a:rPr>
              <a:t>Overall Dashboard: </a:t>
            </a:r>
            <a:r>
              <a:rPr lang="en-US" dirty="0">
                <a:latin typeface="+mj-lt"/>
              </a:rPr>
              <a:t>In this webpage we can see different scores of a user from different coding platforms and an overall calculated score will be displayed.</a:t>
            </a:r>
          </a:p>
          <a:p>
            <a:pPr marL="0" indent="0">
              <a:buNone/>
            </a:pPr>
            <a:endParaRPr lang="en-US" b="1" dirty="0">
              <a:latin typeface="+mj-lt"/>
            </a:endParaRPr>
          </a:p>
          <a:p>
            <a:pPr marL="0" indent="0">
              <a:buNone/>
            </a:pPr>
            <a:r>
              <a:rPr lang="en-US" b="1" dirty="0">
                <a:latin typeface="+mj-lt"/>
              </a:rPr>
              <a:t>Contests: </a:t>
            </a:r>
            <a:r>
              <a:rPr lang="en-US" dirty="0">
                <a:latin typeface="+mj-lt"/>
              </a:rPr>
              <a:t>In this webpage we can view upcoming contest conducted by different platforms </a:t>
            </a:r>
          </a:p>
          <a:p>
            <a:pPr marL="0" indent="0">
              <a:buNone/>
            </a:pPr>
            <a:endParaRPr lang="en-US" b="1" dirty="0">
              <a:latin typeface="+mj-lt"/>
            </a:endParaRPr>
          </a:p>
          <a:p>
            <a:pPr marL="0" indent="0">
              <a:buNone/>
            </a:pPr>
            <a:r>
              <a:rPr lang="en-US" b="1" dirty="0">
                <a:latin typeface="+mj-lt"/>
              </a:rPr>
              <a:t>Leaderboard: </a:t>
            </a:r>
            <a:r>
              <a:rPr lang="en-US" dirty="0">
                <a:latin typeface="+mj-lt"/>
              </a:rPr>
              <a:t>For every user, global rank will be given according to this overall score so that he/she can estimate his/her position.</a:t>
            </a:r>
          </a:p>
          <a:p>
            <a:pPr marL="0" indent="0">
              <a:buNone/>
            </a:pPr>
            <a:endParaRPr lang="en-US" b="1" dirty="0">
              <a:latin typeface="+mj-lt"/>
            </a:endParaRPr>
          </a:p>
          <a:p>
            <a:pPr marL="0" indent="0">
              <a:buNone/>
            </a:pPr>
            <a:endParaRPr lang="en-US" b="1" dirty="0">
              <a:latin typeface="+mj-lt"/>
            </a:endParaRPr>
          </a:p>
          <a:p>
            <a:pPr marL="0" indent="0">
              <a:buNone/>
            </a:pPr>
            <a:endParaRPr lang="en-US" b="1" dirty="0">
              <a:latin typeface="+mj-lt"/>
            </a:endParaRPr>
          </a:p>
          <a:p>
            <a:pPr marL="0" indent="0">
              <a:buNone/>
            </a:pPr>
            <a:endParaRPr lang="en-US" b="1" dirty="0">
              <a:latin typeface="+mj-lt"/>
            </a:endParaRPr>
          </a:p>
          <a:p>
            <a:endParaRPr lang="en-US" b="1" dirty="0"/>
          </a:p>
        </p:txBody>
      </p:sp>
    </p:spTree>
    <p:extLst>
      <p:ext uri="{BB962C8B-B14F-4D97-AF65-F5344CB8AC3E}">
        <p14:creationId xmlns:p14="http://schemas.microsoft.com/office/powerpoint/2010/main" val="307525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7674B47C-8EAE-4B41-813C-1BDE3E921A45}"/>
              </a:ext>
            </a:extLst>
          </p:cNvPr>
          <p:cNvSpPr>
            <a:spLocks noGrp="1"/>
          </p:cNvSpPr>
          <p:nvPr>
            <p:ph idx="1"/>
          </p:nvPr>
        </p:nvSpPr>
        <p:spPr>
          <a:xfrm>
            <a:off x="838200" y="1427583"/>
            <a:ext cx="10515600" cy="3041780"/>
          </a:xfrm>
        </p:spPr>
        <p:txBody>
          <a:bodyPr/>
          <a:lstStyle/>
          <a:p>
            <a:pPr marL="0" indent="0">
              <a:buNone/>
            </a:pPr>
            <a:r>
              <a:rPr lang="en-US" b="1" dirty="0">
                <a:latin typeface="+mj-lt"/>
              </a:rPr>
              <a:t>User Activity: </a:t>
            </a:r>
            <a:r>
              <a:rPr lang="en-US" dirty="0">
                <a:latin typeface="+mj-lt"/>
              </a:rPr>
              <a:t>User can view his/her daily activity status like </a:t>
            </a:r>
          </a:p>
          <a:p>
            <a:pPr marL="0" indent="0">
              <a:buNone/>
            </a:pPr>
            <a:endParaRPr lang="en-US" sz="100" dirty="0">
              <a:latin typeface="+mj-lt"/>
            </a:endParaRPr>
          </a:p>
          <a:p>
            <a:pPr lvl="1"/>
            <a:r>
              <a:rPr lang="en-US" dirty="0">
                <a:latin typeface="+mj-lt"/>
              </a:rPr>
              <a:t>How much overall score did he/she improve</a:t>
            </a:r>
          </a:p>
          <a:p>
            <a:pPr lvl="1"/>
            <a:r>
              <a:rPr lang="en-US" dirty="0">
                <a:latin typeface="+mj-lt"/>
              </a:rPr>
              <a:t>How much score he/she improved in each platform</a:t>
            </a:r>
          </a:p>
          <a:p>
            <a:pPr marL="0" indent="0">
              <a:buNone/>
            </a:pPr>
            <a:endParaRPr lang="en-US" b="1" dirty="0">
              <a:latin typeface="+mj-lt"/>
            </a:endParaRPr>
          </a:p>
          <a:p>
            <a:pPr marL="0" indent="0">
              <a:buNone/>
            </a:pPr>
            <a:endParaRPr lang="en-US" b="1" dirty="0">
              <a:latin typeface="+mj-lt"/>
            </a:endParaRPr>
          </a:p>
          <a:p>
            <a:pPr marL="0" indent="0">
              <a:buNone/>
            </a:pPr>
            <a:endParaRPr lang="en-US" b="1" dirty="0">
              <a:latin typeface="+mj-lt"/>
            </a:endParaRPr>
          </a:p>
          <a:p>
            <a:pPr marL="0" indent="0">
              <a:buNone/>
            </a:pPr>
            <a:endParaRPr lang="en-US" b="1" dirty="0">
              <a:latin typeface="+mj-lt"/>
            </a:endParaRPr>
          </a:p>
          <a:p>
            <a:endParaRPr lang="en-US" b="1" dirty="0"/>
          </a:p>
        </p:txBody>
      </p:sp>
    </p:spTree>
    <p:extLst>
      <p:ext uri="{BB962C8B-B14F-4D97-AF65-F5344CB8AC3E}">
        <p14:creationId xmlns:p14="http://schemas.microsoft.com/office/powerpoint/2010/main" val="330121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D180-C700-44D5-BD14-003B1E75D964}"/>
              </a:ext>
            </a:extLst>
          </p:cNvPr>
          <p:cNvSpPr>
            <a:spLocks noGrp="1"/>
          </p:cNvSpPr>
          <p:nvPr>
            <p:ph type="title"/>
          </p:nvPr>
        </p:nvSpPr>
        <p:spPr/>
        <p:txBody>
          <a:bodyPr/>
          <a:lstStyle/>
          <a:p>
            <a:r>
              <a:rPr lang="en-US" dirty="0"/>
              <a:t>CODING PLATEFORMS</a:t>
            </a:r>
          </a:p>
        </p:txBody>
      </p:sp>
      <p:sp>
        <p:nvSpPr>
          <p:cNvPr id="3" name="Content Placeholder 2">
            <a:extLst>
              <a:ext uri="{FF2B5EF4-FFF2-40B4-BE49-F238E27FC236}">
                <a16:creationId xmlns:a16="http://schemas.microsoft.com/office/drawing/2014/main" id="{67C279F6-87DD-4B7D-8B6F-BBA4E389A56E}"/>
              </a:ext>
            </a:extLst>
          </p:cNvPr>
          <p:cNvSpPr>
            <a:spLocks noGrp="1"/>
          </p:cNvSpPr>
          <p:nvPr>
            <p:ph idx="1"/>
          </p:nvPr>
        </p:nvSpPr>
        <p:spPr/>
        <p:txBody>
          <a:bodyPr/>
          <a:lstStyle/>
          <a:p>
            <a:r>
              <a:rPr lang="en-US" dirty="0">
                <a:latin typeface="+mj-lt"/>
              </a:rPr>
              <a:t>CODECHEF</a:t>
            </a:r>
          </a:p>
          <a:p>
            <a:r>
              <a:rPr lang="en-US" dirty="0">
                <a:latin typeface="+mj-lt"/>
              </a:rPr>
              <a:t>CODEFORCES</a:t>
            </a:r>
          </a:p>
          <a:p>
            <a:r>
              <a:rPr lang="en-US" dirty="0">
                <a:latin typeface="+mj-lt"/>
              </a:rPr>
              <a:t>INTERVIEWBIT</a:t>
            </a:r>
          </a:p>
          <a:p>
            <a:r>
              <a:rPr lang="en-US" dirty="0">
                <a:latin typeface="+mj-lt"/>
              </a:rPr>
              <a:t>GEEKSFORGEEKS</a:t>
            </a:r>
          </a:p>
        </p:txBody>
      </p:sp>
      <p:pic>
        <p:nvPicPr>
          <p:cNvPr id="5" name="Picture 4">
            <a:extLst>
              <a:ext uri="{FF2B5EF4-FFF2-40B4-BE49-F238E27FC236}">
                <a16:creationId xmlns:a16="http://schemas.microsoft.com/office/drawing/2014/main" id="{DF968A97-038E-4C34-ABCF-6AE83C580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177" y="3065883"/>
            <a:ext cx="1062135" cy="1062135"/>
          </a:xfrm>
          <a:prstGeom prst="rect">
            <a:avLst/>
          </a:prstGeom>
        </p:spPr>
      </p:pic>
      <p:pic>
        <p:nvPicPr>
          <p:cNvPr id="7" name="Picture 6">
            <a:extLst>
              <a:ext uri="{FF2B5EF4-FFF2-40B4-BE49-F238E27FC236}">
                <a16:creationId xmlns:a16="http://schemas.microsoft.com/office/drawing/2014/main" id="{10197A01-9C81-4CD4-98B4-F25D612CC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0521" y="2800901"/>
            <a:ext cx="1592100" cy="1592100"/>
          </a:xfrm>
          <a:prstGeom prst="rect">
            <a:avLst/>
          </a:prstGeom>
        </p:spPr>
      </p:pic>
      <p:pic>
        <p:nvPicPr>
          <p:cNvPr id="9" name="Picture 8">
            <a:extLst>
              <a:ext uri="{FF2B5EF4-FFF2-40B4-BE49-F238E27FC236}">
                <a16:creationId xmlns:a16="http://schemas.microsoft.com/office/drawing/2014/main" id="{4C6DACF2-32DF-407C-AF99-055DB47A4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402" y="4521488"/>
            <a:ext cx="1263571" cy="860102"/>
          </a:xfrm>
          <a:prstGeom prst="rect">
            <a:avLst/>
          </a:prstGeom>
        </p:spPr>
      </p:pic>
      <p:pic>
        <p:nvPicPr>
          <p:cNvPr id="13" name="Picture 12">
            <a:extLst>
              <a:ext uri="{FF2B5EF4-FFF2-40B4-BE49-F238E27FC236}">
                <a16:creationId xmlns:a16="http://schemas.microsoft.com/office/drawing/2014/main" id="{863124C8-1926-41D7-83B9-8FD657CA63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2403" y="1701745"/>
            <a:ext cx="1118118" cy="951723"/>
          </a:xfrm>
          <a:prstGeom prst="rect">
            <a:avLst/>
          </a:prstGeom>
        </p:spPr>
      </p:pic>
    </p:spTree>
    <p:extLst>
      <p:ext uri="{BB962C8B-B14F-4D97-AF65-F5344CB8AC3E}">
        <p14:creationId xmlns:p14="http://schemas.microsoft.com/office/powerpoint/2010/main" val="2341194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2918</TotalTime>
  <Words>788</Words>
  <Application>Microsoft Office PowerPoint</Application>
  <PresentationFormat>Widescreen</PresentationFormat>
  <Paragraphs>85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ONESTOP CODING DASHBOARD</vt:lpstr>
      <vt:lpstr>CONTENTS</vt:lpstr>
      <vt:lpstr>ABSTRACT</vt:lpstr>
      <vt:lpstr>PROBLEM STATEMENT</vt:lpstr>
      <vt:lpstr>OBJECTIVE</vt:lpstr>
      <vt:lpstr>FEATURES</vt:lpstr>
      <vt:lpstr>PowerPoint Presentation</vt:lpstr>
      <vt:lpstr>PowerPoint Presentation</vt:lpstr>
      <vt:lpstr>CODING PLATEFORMS</vt:lpstr>
      <vt:lpstr>MATHEMATICAL EQUATION</vt:lpstr>
      <vt:lpstr>.</vt:lpstr>
      <vt:lpstr>SYSTEM METHODOLOGY</vt:lpstr>
      <vt:lpstr>ARCHITECTURE</vt:lpstr>
      <vt:lpstr>WORKFLOW</vt:lpstr>
      <vt:lpstr>TECHNOLOGIES USED</vt:lpstr>
      <vt:lpstr>RESULTS</vt:lpstr>
      <vt:lpstr>.</vt:lpstr>
      <vt:lpstr>PowerPoint Presentation</vt:lpstr>
      <vt:lpstr>PowerPoint Presentation</vt:lpstr>
      <vt:lpstr>PowerPoint Presentation</vt:lpstr>
      <vt:lpstr>PowerPoint Presentation</vt:lpstr>
      <vt:lpstr>PowerPoint Presentation</vt:lpstr>
      <vt:lpstr>PowerPoint Presentation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RECOMMANDATION SYSTEM USING DEEP LEARNING</dc:title>
  <dc:creator>ravishankar bhange</dc:creator>
  <cp:lastModifiedBy>ravishankar bhange</cp:lastModifiedBy>
  <cp:revision>36</cp:revision>
  <dcterms:created xsi:type="dcterms:W3CDTF">2022-01-18T06:12:33Z</dcterms:created>
  <dcterms:modified xsi:type="dcterms:W3CDTF">2022-04-05T21:01:54Z</dcterms:modified>
</cp:coreProperties>
</file>