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mal rathnasuriya" userId="e8bb0d295c9c231f" providerId="LiveId" clId="{1A487375-8393-4958-A9CD-0CE387C69CDE}"/>
    <pc:docChg chg="modSld">
      <pc:chgData name="shemal rathnasuriya" userId="e8bb0d295c9c231f" providerId="LiveId" clId="{1A487375-8393-4958-A9CD-0CE387C69CDE}" dt="2020-04-28T17:44:19.564" v="1" actId="20577"/>
      <pc:docMkLst>
        <pc:docMk/>
      </pc:docMkLst>
      <pc:sldChg chg="modSp mod">
        <pc:chgData name="shemal rathnasuriya" userId="e8bb0d295c9c231f" providerId="LiveId" clId="{1A487375-8393-4958-A9CD-0CE387C69CDE}" dt="2020-04-28T17:44:19.564" v="1" actId="20577"/>
        <pc:sldMkLst>
          <pc:docMk/>
          <pc:sldMk cId="728876097" sldId="258"/>
        </pc:sldMkLst>
        <pc:spChg chg="mod">
          <ac:chgData name="shemal rathnasuriya" userId="e8bb0d295c9c231f" providerId="LiveId" clId="{1A487375-8393-4958-A9CD-0CE387C69CDE}" dt="2020-04-28T17:44:19.564" v="1" actId="20577"/>
          <ac:spMkLst>
            <pc:docMk/>
            <pc:sldMk cId="728876097" sldId="258"/>
            <ac:spMk id="3" creationId="{47E57581-1877-4B67-8FBB-525F4661D7C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Execution Time vs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0.175428</c:v>
                </c:pt>
                <c:pt idx="1">
                  <c:v>0.69286700000000001</c:v>
                </c:pt>
                <c:pt idx="2">
                  <c:v>2.7979609999999999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A4-4194-9CA5-501DCADC3E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global memory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4.5536E-2</c:v>
                </c:pt>
                <c:pt idx="1">
                  <c:v>4.8832E-2</c:v>
                </c:pt>
                <c:pt idx="2">
                  <c:v>5.1103999999999997E-2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A4-4194-9CA5-501DCADC3E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shared memory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4.3007999999999998E-2</c:v>
                </c:pt>
                <c:pt idx="1">
                  <c:v>8.8064000000000003E-2</c:v>
                </c:pt>
                <c:pt idx="2">
                  <c:v>0.27734399999999998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A4-4194-9CA5-501DCADC3E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819704"/>
        <c:axId val="573819376"/>
      </c:lineChart>
      <c:catAx>
        <c:axId val="573819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4699742081468144"/>
              <c:y val="0.839311338692266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19376"/>
        <c:crosses val="autoZero"/>
        <c:auto val="1"/>
        <c:lblAlgn val="ctr"/>
        <c:lblOffset val="100"/>
        <c:noMultiLvlLbl val="0"/>
      </c:catAx>
      <c:valAx>
        <c:axId val="57381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time(milli seconds) </a:t>
                </a:r>
              </a:p>
            </c:rich>
          </c:tx>
          <c:layout>
            <c:manualLayout>
              <c:xMode val="edge"/>
              <c:yMode val="edge"/>
              <c:x val="1.5195992956978153E-2"/>
              <c:y val="0.21498616430774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1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Speed up vs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09-4B02-B819-D4F080E995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global memory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3.8525122999999999</c:v>
                </c:pt>
                <c:pt idx="1">
                  <c:v>14.188789999999999</c:v>
                </c:pt>
                <c:pt idx="2">
                  <c:v>54.750329999999998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09-4B02-B819-D4F080E995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shared memory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1024</c:v>
                </c:pt>
                <c:pt idx="1">
                  <c:v>4096</c:v>
                </c:pt>
                <c:pt idx="2">
                  <c:v>16384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4.0789619999999998</c:v>
                </c:pt>
                <c:pt idx="1">
                  <c:v>7.8677599999999996</c:v>
                </c:pt>
                <c:pt idx="2">
                  <c:v>10.08841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09-4B02-B819-D4F080E99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8225192"/>
        <c:axId val="608224208"/>
      </c:lineChart>
      <c:catAx>
        <c:axId val="608225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24208"/>
        <c:crosses val="autoZero"/>
        <c:auto val="1"/>
        <c:lblAlgn val="ctr"/>
        <c:lblOffset val="100"/>
        <c:noMultiLvlLbl val="0"/>
      </c:catAx>
      <c:valAx>
        <c:axId val="60822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 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2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YZnic1Ug9g" TargetMode="External"/><Relationship Id="rId2" Type="http://schemas.openxmlformats.org/officeDocument/2006/relationships/hyperlink" Target="https://en.wikipedia.org/wiki/Runge%E2%80%93Kutta_metho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vishka123/GPU-Programming/tree/master/Runge-Kutta%20Project" TargetMode="External"/><Relationship Id="rId4" Type="http://schemas.openxmlformats.org/officeDocument/2006/relationships/hyperlink" Target="https://www.youtube.com/watch?v=hGN54bkE8A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304B-76B1-49EF-AA85-3C5D287B7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9684"/>
            <a:ext cx="8825658" cy="2445242"/>
          </a:xfrm>
        </p:spPr>
        <p:txBody>
          <a:bodyPr/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Approach to Solve Runge-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5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Rule.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30A0-77E0-4625-B45B-E9FC83940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cap="none" dirty="0" err="1"/>
              <a:t>Ravishka</a:t>
            </a:r>
            <a:r>
              <a:rPr lang="en-US" sz="2800" b="1" cap="none" dirty="0"/>
              <a:t> Rathnasuriya</a:t>
            </a:r>
          </a:p>
        </p:txBody>
      </p:sp>
    </p:spTree>
    <p:extLst>
      <p:ext uri="{BB962C8B-B14F-4D97-AF65-F5344CB8AC3E}">
        <p14:creationId xmlns:p14="http://schemas.microsoft.com/office/powerpoint/2010/main" val="190989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557-DC31-4E81-9D56-A1BD9E39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602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313A-FBF5-4997-B390-055C87C3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sbatch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&lt;Script file name&gt;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scripts: serial1024, serial4096, serial 16384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 scripts: gpu1024, gpu4096, gpu16384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scripts: shared1024, shared4096, shared16384</a:t>
            </a:r>
          </a:p>
        </p:txBody>
      </p:sp>
    </p:spTree>
    <p:extLst>
      <p:ext uri="{BB962C8B-B14F-4D97-AF65-F5344CB8AC3E}">
        <p14:creationId xmlns:p14="http://schemas.microsoft.com/office/powerpoint/2010/main" val="365300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69F3-A730-4D0C-B5D8-D93F23D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60" y="2390575"/>
            <a:ext cx="9404723" cy="1400530"/>
          </a:xfrm>
        </p:spPr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2149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F8E1-E3A2-4470-93AB-09055A40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(milli seconds)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43D50E-9C7A-4124-9353-84FA78CA7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82296"/>
              </p:ext>
            </p:extLst>
          </p:nvPr>
        </p:nvGraphicFramePr>
        <p:xfrm>
          <a:off x="1073792" y="2043113"/>
          <a:ext cx="9404723" cy="3871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808">
                  <a:extLst>
                    <a:ext uri="{9D8B030D-6E8A-4147-A177-3AD203B41FA5}">
                      <a16:colId xmlns:a16="http://schemas.microsoft.com/office/drawing/2014/main" val="861294355"/>
                    </a:ext>
                  </a:extLst>
                </a:gridCol>
                <a:gridCol w="1851517">
                  <a:extLst>
                    <a:ext uri="{9D8B030D-6E8A-4147-A177-3AD203B41FA5}">
                      <a16:colId xmlns:a16="http://schemas.microsoft.com/office/drawing/2014/main" val="3235295798"/>
                    </a:ext>
                  </a:extLst>
                </a:gridCol>
                <a:gridCol w="2317461">
                  <a:extLst>
                    <a:ext uri="{9D8B030D-6E8A-4147-A177-3AD203B41FA5}">
                      <a16:colId xmlns:a16="http://schemas.microsoft.com/office/drawing/2014/main" val="1545939441"/>
                    </a:ext>
                  </a:extLst>
                </a:gridCol>
                <a:gridCol w="2292937">
                  <a:extLst>
                    <a:ext uri="{9D8B030D-6E8A-4147-A177-3AD203B41FA5}">
                      <a16:colId xmlns:a16="http://schemas.microsoft.com/office/drawing/2014/main" val="1056726081"/>
                    </a:ext>
                  </a:extLst>
                </a:gridCol>
              </a:tblGrid>
              <a:tr h="5720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Execution time (milli seconds)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96565"/>
                  </a:ext>
                </a:extLst>
              </a:tr>
              <a:tr h="43899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Method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Problem Sizes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95034"/>
                  </a:ext>
                </a:extLst>
              </a:tr>
              <a:tr h="55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1024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4096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16384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2276693"/>
                  </a:ext>
                </a:extLst>
              </a:tr>
              <a:tr h="5720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Serial Version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0.175428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0.692867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2.797961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7312981"/>
                  </a:ext>
                </a:extLst>
              </a:tr>
              <a:tr h="8646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CUDA Global Memory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0.045536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0.048832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0.051104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648144"/>
                  </a:ext>
                </a:extLst>
              </a:tr>
              <a:tr h="8646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CUDA Shared Memory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0.043008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0.088064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0.277344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26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05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4C86-EC69-4506-8EDC-52E291B0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Curve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8DA00C-C797-47D8-95DE-D9D90E29D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047809"/>
              </p:ext>
            </p:extLst>
          </p:nvPr>
        </p:nvGraphicFramePr>
        <p:xfrm>
          <a:off x="857250" y="1390651"/>
          <a:ext cx="9193213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97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4835-3BEF-4BE9-8EDA-8F2A9BA3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 Table (T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8AA92C-2D74-4633-91F8-601A41B3F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9625"/>
              </p:ext>
            </p:extLst>
          </p:nvPr>
        </p:nvGraphicFramePr>
        <p:xfrm>
          <a:off x="1038225" y="1733550"/>
          <a:ext cx="9829799" cy="4086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5817">
                  <a:extLst>
                    <a:ext uri="{9D8B030D-6E8A-4147-A177-3AD203B41FA5}">
                      <a16:colId xmlns:a16="http://schemas.microsoft.com/office/drawing/2014/main" val="3853851032"/>
                    </a:ext>
                  </a:extLst>
                </a:gridCol>
                <a:gridCol w="1935202">
                  <a:extLst>
                    <a:ext uri="{9D8B030D-6E8A-4147-A177-3AD203B41FA5}">
                      <a16:colId xmlns:a16="http://schemas.microsoft.com/office/drawing/2014/main" val="2370787093"/>
                    </a:ext>
                  </a:extLst>
                </a:gridCol>
                <a:gridCol w="2422206">
                  <a:extLst>
                    <a:ext uri="{9D8B030D-6E8A-4147-A177-3AD203B41FA5}">
                      <a16:colId xmlns:a16="http://schemas.microsoft.com/office/drawing/2014/main" val="4139018526"/>
                    </a:ext>
                  </a:extLst>
                </a:gridCol>
                <a:gridCol w="2396574">
                  <a:extLst>
                    <a:ext uri="{9D8B030D-6E8A-4147-A177-3AD203B41FA5}">
                      <a16:colId xmlns:a16="http://schemas.microsoft.com/office/drawing/2014/main" val="2139577319"/>
                    </a:ext>
                  </a:extLst>
                </a:gridCol>
              </a:tblGrid>
              <a:tr h="55886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Speed up(Ts/</a:t>
                      </a:r>
                      <a:r>
                        <a:rPr lang="en-US" sz="2000" b="1" u="none" strike="noStrike" dirty="0" err="1">
                          <a:effectLst/>
                        </a:rPr>
                        <a:t>Tp</a:t>
                      </a:r>
                      <a:r>
                        <a:rPr lang="en-US" sz="2000" b="1" u="none" strike="noStrike" dirty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30289"/>
                  </a:ext>
                </a:extLst>
              </a:tr>
              <a:tr h="522572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Method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Problem Sizes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17041"/>
                  </a:ext>
                </a:extLst>
              </a:tr>
              <a:tr h="522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1024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4096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16384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8694553"/>
                  </a:ext>
                </a:extLst>
              </a:tr>
              <a:tr h="595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Serial Version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831448"/>
                  </a:ext>
                </a:extLst>
              </a:tr>
              <a:tr h="9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CUDA Global Memory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3.8525123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14.18879014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54.75033265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5231325"/>
                  </a:ext>
                </a:extLst>
              </a:tr>
              <a:tr h="9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CUDA Shared Memory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4.07896205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7.867766624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10.08841367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594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34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E0AB-2195-4B6B-8161-8E2875B6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 Curve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A6D554-6BDF-490A-8E81-9356E3F14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480970"/>
              </p:ext>
            </p:extLst>
          </p:nvPr>
        </p:nvGraphicFramePr>
        <p:xfrm>
          <a:off x="1103312" y="1685925"/>
          <a:ext cx="9621837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95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3E3-9CF6-4628-8248-97E30AE3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DFCA-29F2-451A-9E0E-F944D03F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Version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global memory version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shared memory version</a:t>
            </a:r>
          </a:p>
        </p:txBody>
      </p:sp>
    </p:spTree>
    <p:extLst>
      <p:ext uri="{BB962C8B-B14F-4D97-AF65-F5344CB8AC3E}">
        <p14:creationId xmlns:p14="http://schemas.microsoft.com/office/powerpoint/2010/main" val="388763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3830-FAF1-46DA-823C-53F1D4B4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03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ED77-8111-4FA7-9BF3-DC4923A9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8750"/>
            <a:ext cx="8946541" cy="481964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global memory program invoking functions through the global memory occurred errors.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can’t invoke host functions from global memory)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took a while.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method had problems when looping incorrectly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shared memory program failed in copying values from global memory due to incorrect indexing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931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D900-4C67-4137-9047-FDEF4A4D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31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 solved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41A5-D7A7-458A-A370-089B5201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Invoking functions from global memory was solved by adding “__device__” to the functions which will call functions in the device.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problem, I tried computing several values by hand to get the practice of  the algorithm. 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issue was solved by solving again in hand to keep track of the algorithm </a:t>
            </a:r>
          </a:p>
          <a:p>
            <a:pPr marL="457200" indent="-457200"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indexing was solved by creating blocks and threads in hand and finding necessary indexes for each occasion.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3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3EA6-972F-454F-8D23-80DAF8EF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83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AFF0-EA8B-4F24-8D65-205FC96C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550"/>
            <a:ext cx="8946541" cy="4895849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was faster in 1024 while global memory was faster in 4096 and 16384. Serial versions took the longest time in every program.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Summer Project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Runge-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as a substitute for Euler’s method to solve N-body Solvers. </a:t>
            </a:r>
          </a:p>
        </p:txBody>
      </p:sp>
    </p:spTree>
    <p:extLst>
      <p:ext uri="{BB962C8B-B14F-4D97-AF65-F5344CB8AC3E}">
        <p14:creationId xmlns:p14="http://schemas.microsoft.com/office/powerpoint/2010/main" val="6135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2C57-44E7-4687-BAEF-C2A12E40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4746"/>
          </a:xfrm>
        </p:spPr>
        <p:txBody>
          <a:bodyPr/>
          <a:lstStyle/>
          <a:p>
            <a:r>
              <a:rPr lang="en-US" b="1" dirty="0"/>
              <a:t>What is Runge-</a:t>
            </a:r>
            <a:r>
              <a:rPr lang="en-US" b="1" dirty="0" err="1"/>
              <a:t>Kutta</a:t>
            </a:r>
            <a:r>
              <a:rPr lang="en-US" b="1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7581-1877-4B67-8FBB-525F4661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8742"/>
            <a:ext cx="8946541" cy="4679658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order method used in slope calculations at multiple steps at or between the current and next discrete time values . (x – x0).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steps are taken into count by dividing the two time values in equal portions. (h-portion size/ height).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method is RK4.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good order of accuracy and cost of computation.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than Euler’s method. Euler is used for lower order methods and RK4 can be used in higher order methods.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accurate than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method.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76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9F1C-4A65-46D4-82A6-F8A2B8EB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36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B063-AF6B-4592-BFAA-AE35567F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6400"/>
            <a:ext cx="8946541" cy="457199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Eduardo Colmenares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TACC for maverick2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MSU Texas- computer science department for having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https://en.wikipedia.org/wiki/Runge%E2%80%93Kutta_methods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  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https://www.youtube.com/watch?v=1YZnic1Ug9g</a:t>
            </a:r>
            <a:b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https://www.youtube.com/watch?v=hGN54bkE8Ac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https://github.com/Ravishka123/GPU-Programming/tree/master/Runge-Kutta%20Project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4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282C-4F68-42F2-94AE-37F701C2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44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about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281E-A105-462C-8BD5-435909CA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7130"/>
            <a:ext cx="8946541" cy="467126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four-order steps are as follows: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k1: = h*f (x0, y)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k2: = h*f ((x0 + h/2), (y + k1/2))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k3: = h*f ((x0 + h/2), (y + k2/2))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k4: = h*f ((x0 + h), (y + k3))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 is used to compute the linear differential equation.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value will be stored as: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(1/6) *(k1 + 2k2 + 2k3 + k4)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x0: = x0 + 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CE90-E9AD-4A9B-A48C-F1B9D1DE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663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with FFT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EF394-AA93-48A4-BB50-0A7457580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03CB1-91C6-4904-928A-5DF4713D6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Complex numbers and sine, cosine angles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0 to (N/2 -1))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approach in solving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use values in other indexes during iterations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for many data sets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research activities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055DD-5EF6-47B1-AEF1-25BCC5B03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Runge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CF07C-6F6B-4A89-BCD8-96224D39F9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differential equations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1 to (x-x0)/h)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approach in solving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its own values in many times during iteration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for many data sets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research activities</a:t>
            </a:r>
          </a:p>
        </p:txBody>
      </p:sp>
    </p:spTree>
    <p:extLst>
      <p:ext uri="{BB962C8B-B14F-4D97-AF65-F5344CB8AC3E}">
        <p14:creationId xmlns:p14="http://schemas.microsoft.com/office/powerpoint/2010/main" val="30730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5F30-C21A-4096-AD4F-AA512EA1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Runge-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E9E-03B9-4DD9-9DB6-8AC2158A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6796"/>
            <a:ext cx="8946541" cy="472160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accurate results. Error value is lesser than Euler’s method.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to construct high order numerical methods by functions’ self without needing of derivatives of the function.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solutions for non-linear partial differential equations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used in studies in numerical analysis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theories.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physics and engineering fields.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research activities. </a:t>
            </a:r>
          </a:p>
        </p:txBody>
      </p:sp>
    </p:spTree>
    <p:extLst>
      <p:ext uri="{BB962C8B-B14F-4D97-AF65-F5344CB8AC3E}">
        <p14:creationId xmlns:p14="http://schemas.microsoft.com/office/powerpoint/2010/main" val="246631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54B2-B4DD-4B59-8839-E3740A8D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35272"/>
            <a:ext cx="9404723" cy="12083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7AFC-85F0-4A03-8A1D-2E193994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1963"/>
            <a:ext cx="8946541" cy="4704825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three versions of codes.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Serial Version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GPU version for global memory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GPU version for shared memory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sizes : 1024, 4096, 16384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size : 1024 threads per block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size: problem size/ thread size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power of two’s because it is easy to distribute data </a:t>
            </a:r>
          </a:p>
        </p:txBody>
      </p:sp>
    </p:spTree>
    <p:extLst>
      <p:ext uri="{BB962C8B-B14F-4D97-AF65-F5344CB8AC3E}">
        <p14:creationId xmlns:p14="http://schemas.microsoft.com/office/powerpoint/2010/main" val="280373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553B-561B-41A2-89C8-860B3757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47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Maverick2 Hardware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4CDC-4937-448C-999D-F7AC7F7E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54636"/>
            <a:ext cx="8946541" cy="4293764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name: GeForce GTX 1080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shared Memory per block : 49152 bytes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registers per block: 65536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Warp Size: 32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threads per block: 1024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threads that we can have for a 3D layout: x:1024  y:1024 z:64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grid size: x:2147483647  y:65535 z:65535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Multiprocessors: 28</a:t>
            </a:r>
          </a:p>
        </p:txBody>
      </p:sp>
    </p:spTree>
    <p:extLst>
      <p:ext uri="{BB962C8B-B14F-4D97-AF65-F5344CB8AC3E}">
        <p14:creationId xmlns:p14="http://schemas.microsoft.com/office/powerpoint/2010/main" val="320709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3A79-A567-47A9-A9FC-4B365E21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4BA5-391E-482C-980C-0E164D72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852"/>
            <a:ext cx="8946541" cy="4763548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(text editor for serial code)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PUTTY (compilation)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WINSCP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directory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store the script and the program file </a:t>
            </a:r>
            <a:br>
              <a:rPr lang="en-US" dirty="0"/>
            </a:br>
            <a:r>
              <a:rPr lang="en-US" dirty="0"/>
              <a:t>		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the output file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7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426D-CA04-473D-BBBD-9AED4E0C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24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29DD-8BE0-40A6-B695-53B59FB2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186"/>
            <a:ext cx="8946541" cy="4713214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commands are included inside the script files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version: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&lt;filename&gt; -o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filename: RavishkaSerial1024.c, RavishkaSerial4096.c, RavishkaSerial16384.c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 version: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nvcc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&lt;filename&gt; -o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filename: RavishkaGPU1024.cu, RavishkaGPU4096.cu, RavishkaGPU163854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version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nvcc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&lt;filename&gt; -o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filename: RavishkaShared1024.cu, RavishkaShared4096.cu, RavishkaShared163854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41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1111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Ion</vt:lpstr>
      <vt:lpstr>A Parallel Approach to Solve Runge- Kutta 4th Order Rule. </vt:lpstr>
      <vt:lpstr>What is Runge-Kutta Algorithm</vt:lpstr>
      <vt:lpstr>More about the algorithm</vt:lpstr>
      <vt:lpstr>A Comparison with FFT Algorithm</vt:lpstr>
      <vt:lpstr>Importance of Runge-Kutta Algorithm</vt:lpstr>
      <vt:lpstr>Problem Sizes</vt:lpstr>
      <vt:lpstr>Maverick2 Hardware Specifications</vt:lpstr>
      <vt:lpstr>Software Used:</vt:lpstr>
      <vt:lpstr>Compilation Commands</vt:lpstr>
      <vt:lpstr>Execution Commands:</vt:lpstr>
      <vt:lpstr>Performance Analysis</vt:lpstr>
      <vt:lpstr>Execution Time (milli seconds)</vt:lpstr>
      <vt:lpstr>Execution Time Curve</vt:lpstr>
      <vt:lpstr>Speed Up Table (Ts / Tp)</vt:lpstr>
      <vt:lpstr>Speed Up Curve</vt:lpstr>
      <vt:lpstr>Programs Implemented</vt:lpstr>
      <vt:lpstr>Problems Faced</vt:lpstr>
      <vt:lpstr>How I solved the problems</vt:lpstr>
      <vt:lpstr>Conclusion and Future plans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Approach to Solve Runge- Kutta 4th Order Rule.</dc:title>
  <dc:creator>shemal rathnasuriya</dc:creator>
  <cp:lastModifiedBy>shemal rathnasuriya</cp:lastModifiedBy>
  <cp:revision>2</cp:revision>
  <dcterms:created xsi:type="dcterms:W3CDTF">2020-04-28T05:23:44Z</dcterms:created>
  <dcterms:modified xsi:type="dcterms:W3CDTF">2020-04-28T17:44:20Z</dcterms:modified>
</cp:coreProperties>
</file>