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74" r:id="rId3"/>
    <p:sldId id="275" r:id="rId4"/>
    <p:sldId id="257" r:id="rId5"/>
    <p:sldId id="258" r:id="rId6"/>
    <p:sldId id="259" r:id="rId7"/>
    <p:sldId id="276" r:id="rId8"/>
    <p:sldId id="277" r:id="rId9"/>
    <p:sldId id="278" r:id="rId10"/>
    <p:sldId id="271" r:id="rId11"/>
    <p:sldId id="260" r:id="rId12"/>
    <p:sldId id="261" r:id="rId13"/>
    <p:sldId id="263" r:id="rId14"/>
    <p:sldId id="262" r:id="rId15"/>
    <p:sldId id="264" r:id="rId16"/>
    <p:sldId id="265" r:id="rId17"/>
    <p:sldId id="266" r:id="rId18"/>
    <p:sldId id="267" r:id="rId19"/>
    <p:sldId id="268" r:id="rId20"/>
    <p:sldId id="269" r:id="rId21"/>
    <p:sldId id="273" r:id="rId22"/>
    <p:sldId id="270" r:id="rId23"/>
    <p:sldId id="279" r:id="rId24"/>
    <p:sldId id="280" r:id="rId25"/>
    <p:sldId id="272"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mal rathnasuriya" userId="e8bb0d295c9c231f" providerId="LiveId" clId="{DB59154A-76C7-4E63-995F-3F0439CF1DCB}"/>
    <pc:docChg chg="undo custSel addSld delSld modSld sldOrd">
      <pc:chgData name="shemal rathnasuriya" userId="e8bb0d295c9c231f" providerId="LiveId" clId="{DB59154A-76C7-4E63-995F-3F0439CF1DCB}" dt="2021-07-27T15:26:32.147" v="6081" actId="20577"/>
      <pc:docMkLst>
        <pc:docMk/>
      </pc:docMkLst>
      <pc:sldChg chg="modSp mod">
        <pc:chgData name="shemal rathnasuriya" userId="e8bb0d295c9c231f" providerId="LiveId" clId="{DB59154A-76C7-4E63-995F-3F0439CF1DCB}" dt="2021-07-18T19:58:31.509" v="2056" actId="20577"/>
        <pc:sldMkLst>
          <pc:docMk/>
          <pc:sldMk cId="934740217" sldId="257"/>
        </pc:sldMkLst>
        <pc:spChg chg="mod">
          <ac:chgData name="shemal rathnasuriya" userId="e8bb0d295c9c231f" providerId="LiveId" clId="{DB59154A-76C7-4E63-995F-3F0439CF1DCB}" dt="2021-07-18T19:58:31.509" v="2056" actId="20577"/>
          <ac:spMkLst>
            <pc:docMk/>
            <pc:sldMk cId="934740217" sldId="257"/>
            <ac:spMk id="3" creationId="{EA92A01D-CDA9-4703-9219-BA5674968868}"/>
          </ac:spMkLst>
        </pc:spChg>
      </pc:sldChg>
      <pc:sldChg chg="modSp mod">
        <pc:chgData name="shemal rathnasuriya" userId="e8bb0d295c9c231f" providerId="LiveId" clId="{DB59154A-76C7-4E63-995F-3F0439CF1DCB}" dt="2021-07-18T19:07:33.498" v="576" actId="20577"/>
        <pc:sldMkLst>
          <pc:docMk/>
          <pc:sldMk cId="4281962214" sldId="260"/>
        </pc:sldMkLst>
        <pc:spChg chg="mod">
          <ac:chgData name="shemal rathnasuriya" userId="e8bb0d295c9c231f" providerId="LiveId" clId="{DB59154A-76C7-4E63-995F-3F0439CF1DCB}" dt="2021-07-18T19:07:33.498" v="576" actId="20577"/>
          <ac:spMkLst>
            <pc:docMk/>
            <pc:sldMk cId="4281962214" sldId="260"/>
            <ac:spMk id="3" creationId="{FFF49E27-6A52-4D4A-A2F7-0A63212C599E}"/>
          </ac:spMkLst>
        </pc:spChg>
      </pc:sldChg>
      <pc:sldChg chg="modSp mod">
        <pc:chgData name="shemal rathnasuriya" userId="e8bb0d295c9c231f" providerId="LiveId" clId="{DB59154A-76C7-4E63-995F-3F0439CF1DCB}" dt="2021-07-18T19:10:13.689" v="779" actId="20577"/>
        <pc:sldMkLst>
          <pc:docMk/>
          <pc:sldMk cId="998313893" sldId="261"/>
        </pc:sldMkLst>
        <pc:spChg chg="mod">
          <ac:chgData name="shemal rathnasuriya" userId="e8bb0d295c9c231f" providerId="LiveId" clId="{DB59154A-76C7-4E63-995F-3F0439CF1DCB}" dt="2021-07-18T19:10:13.689" v="779" actId="20577"/>
          <ac:spMkLst>
            <pc:docMk/>
            <pc:sldMk cId="998313893" sldId="261"/>
            <ac:spMk id="3" creationId="{BCBCD7F0-D6B0-4769-A89D-185F1E8F9345}"/>
          </ac:spMkLst>
        </pc:spChg>
      </pc:sldChg>
      <pc:sldChg chg="modSp mod">
        <pc:chgData name="shemal rathnasuriya" userId="e8bb0d295c9c231f" providerId="LiveId" clId="{DB59154A-76C7-4E63-995F-3F0439CF1DCB}" dt="2021-07-27T15:26:32.147" v="6081" actId="20577"/>
        <pc:sldMkLst>
          <pc:docMk/>
          <pc:sldMk cId="963475254" sldId="262"/>
        </pc:sldMkLst>
        <pc:spChg chg="mod">
          <ac:chgData name="shemal rathnasuriya" userId="e8bb0d295c9c231f" providerId="LiveId" clId="{DB59154A-76C7-4E63-995F-3F0439CF1DCB}" dt="2021-07-27T15:26:32.147" v="6081" actId="20577"/>
          <ac:spMkLst>
            <pc:docMk/>
            <pc:sldMk cId="963475254" sldId="262"/>
            <ac:spMk id="3" creationId="{C911C852-C6F7-40AD-94BC-7186FFEBAC06}"/>
          </ac:spMkLst>
        </pc:spChg>
      </pc:sldChg>
      <pc:sldChg chg="modSp mod">
        <pc:chgData name="shemal rathnasuriya" userId="e8bb0d295c9c231f" providerId="LiveId" clId="{DB59154A-76C7-4E63-995F-3F0439CF1DCB}" dt="2021-07-18T19:55:01.999" v="2052" actId="20577"/>
        <pc:sldMkLst>
          <pc:docMk/>
          <pc:sldMk cId="768279570" sldId="263"/>
        </pc:sldMkLst>
        <pc:spChg chg="mod">
          <ac:chgData name="shemal rathnasuriya" userId="e8bb0d295c9c231f" providerId="LiveId" clId="{DB59154A-76C7-4E63-995F-3F0439CF1DCB}" dt="2021-07-18T19:55:01.999" v="2052" actId="20577"/>
          <ac:spMkLst>
            <pc:docMk/>
            <pc:sldMk cId="768279570" sldId="263"/>
            <ac:spMk id="3" creationId="{BCBCD7F0-D6B0-4769-A89D-185F1E8F9345}"/>
          </ac:spMkLst>
        </pc:spChg>
      </pc:sldChg>
      <pc:sldChg chg="modSp mod">
        <pc:chgData name="shemal rathnasuriya" userId="e8bb0d295c9c231f" providerId="LiveId" clId="{DB59154A-76C7-4E63-995F-3F0439CF1DCB}" dt="2021-07-18T21:14:22.644" v="2955" actId="313"/>
        <pc:sldMkLst>
          <pc:docMk/>
          <pc:sldMk cId="3102665535" sldId="264"/>
        </pc:sldMkLst>
        <pc:spChg chg="mod">
          <ac:chgData name="shemal rathnasuriya" userId="e8bb0d295c9c231f" providerId="LiveId" clId="{DB59154A-76C7-4E63-995F-3F0439CF1DCB}" dt="2021-07-18T21:14:22.644" v="2955" actId="313"/>
          <ac:spMkLst>
            <pc:docMk/>
            <pc:sldMk cId="3102665535" sldId="264"/>
            <ac:spMk id="3" creationId="{51350AD5-7F9D-4D06-918D-69D4A64D3247}"/>
          </ac:spMkLst>
        </pc:spChg>
      </pc:sldChg>
      <pc:sldChg chg="modSp mod">
        <pc:chgData name="shemal rathnasuriya" userId="e8bb0d295c9c231f" providerId="LiveId" clId="{DB59154A-76C7-4E63-995F-3F0439CF1DCB}" dt="2021-07-18T19:19:00.253" v="1455" actId="20577"/>
        <pc:sldMkLst>
          <pc:docMk/>
          <pc:sldMk cId="48393562" sldId="266"/>
        </pc:sldMkLst>
        <pc:spChg chg="mod">
          <ac:chgData name="shemal rathnasuriya" userId="e8bb0d295c9c231f" providerId="LiveId" clId="{DB59154A-76C7-4E63-995F-3F0439CF1DCB}" dt="2021-07-18T19:19:00.253" v="1455" actId="20577"/>
          <ac:spMkLst>
            <pc:docMk/>
            <pc:sldMk cId="48393562" sldId="266"/>
            <ac:spMk id="3" creationId="{5FB5E236-4EE4-47CE-9E5D-07407E7E090D}"/>
          </ac:spMkLst>
        </pc:spChg>
      </pc:sldChg>
      <pc:sldChg chg="modSp mod">
        <pc:chgData name="shemal rathnasuriya" userId="e8bb0d295c9c231f" providerId="LiveId" clId="{DB59154A-76C7-4E63-995F-3F0439CF1DCB}" dt="2021-07-18T19:15:18.807" v="1209" actId="20577"/>
        <pc:sldMkLst>
          <pc:docMk/>
          <pc:sldMk cId="1744101735" sldId="267"/>
        </pc:sldMkLst>
        <pc:spChg chg="mod">
          <ac:chgData name="shemal rathnasuriya" userId="e8bb0d295c9c231f" providerId="LiveId" clId="{DB59154A-76C7-4E63-995F-3F0439CF1DCB}" dt="2021-07-18T19:15:18.807" v="1209" actId="20577"/>
          <ac:spMkLst>
            <pc:docMk/>
            <pc:sldMk cId="1744101735" sldId="267"/>
            <ac:spMk id="3" creationId="{680DDDC1-C6F7-47EA-9924-65C5C1883544}"/>
          </ac:spMkLst>
        </pc:spChg>
      </pc:sldChg>
      <pc:sldChg chg="modSp mod">
        <pc:chgData name="shemal rathnasuriya" userId="e8bb0d295c9c231f" providerId="LiveId" clId="{DB59154A-76C7-4E63-995F-3F0439CF1DCB}" dt="2021-07-27T14:41:49.650" v="6077" actId="20577"/>
        <pc:sldMkLst>
          <pc:docMk/>
          <pc:sldMk cId="2689842457" sldId="268"/>
        </pc:sldMkLst>
        <pc:spChg chg="mod">
          <ac:chgData name="shemal rathnasuriya" userId="e8bb0d295c9c231f" providerId="LiveId" clId="{DB59154A-76C7-4E63-995F-3F0439CF1DCB}" dt="2021-07-27T14:41:49.650" v="6077" actId="20577"/>
          <ac:spMkLst>
            <pc:docMk/>
            <pc:sldMk cId="2689842457" sldId="268"/>
            <ac:spMk id="3" creationId="{CA6EF91C-492F-43AB-95FE-76391F72695A}"/>
          </ac:spMkLst>
        </pc:spChg>
      </pc:sldChg>
      <pc:sldChg chg="modSp mod">
        <pc:chgData name="shemal rathnasuriya" userId="e8bb0d295c9c231f" providerId="LiveId" clId="{DB59154A-76C7-4E63-995F-3F0439CF1DCB}" dt="2021-07-18T21:56:02.027" v="4679" actId="207"/>
        <pc:sldMkLst>
          <pc:docMk/>
          <pc:sldMk cId="4074567934" sldId="269"/>
        </pc:sldMkLst>
        <pc:spChg chg="mod">
          <ac:chgData name="shemal rathnasuriya" userId="e8bb0d295c9c231f" providerId="LiveId" clId="{DB59154A-76C7-4E63-995F-3F0439CF1DCB}" dt="2021-07-18T21:55:57.107" v="4678" actId="207"/>
          <ac:spMkLst>
            <pc:docMk/>
            <pc:sldMk cId="4074567934" sldId="269"/>
            <ac:spMk id="2" creationId="{C304D7C4-8229-4375-B7EA-BA384470A6A7}"/>
          </ac:spMkLst>
        </pc:spChg>
        <pc:spChg chg="mod">
          <ac:chgData name="shemal rathnasuriya" userId="e8bb0d295c9c231f" providerId="LiveId" clId="{DB59154A-76C7-4E63-995F-3F0439CF1DCB}" dt="2021-07-18T21:56:02.027" v="4679" actId="207"/>
          <ac:spMkLst>
            <pc:docMk/>
            <pc:sldMk cId="4074567934" sldId="269"/>
            <ac:spMk id="3" creationId="{4F5AD56D-9F9F-4785-B571-1C5F4514AA68}"/>
          </ac:spMkLst>
        </pc:spChg>
      </pc:sldChg>
      <pc:sldChg chg="modSp mod">
        <pc:chgData name="shemal rathnasuriya" userId="e8bb0d295c9c231f" providerId="LiveId" clId="{DB59154A-76C7-4E63-995F-3F0439CF1DCB}" dt="2021-07-18T19:21:55.306" v="1784" actId="313"/>
        <pc:sldMkLst>
          <pc:docMk/>
          <pc:sldMk cId="471638849" sldId="270"/>
        </pc:sldMkLst>
        <pc:spChg chg="mod">
          <ac:chgData name="shemal rathnasuriya" userId="e8bb0d295c9c231f" providerId="LiveId" clId="{DB59154A-76C7-4E63-995F-3F0439CF1DCB}" dt="2021-07-18T19:21:55.306" v="1784" actId="313"/>
          <ac:spMkLst>
            <pc:docMk/>
            <pc:sldMk cId="471638849" sldId="270"/>
            <ac:spMk id="3" creationId="{96FAA9DA-B489-4962-808B-492DA0E1EAAB}"/>
          </ac:spMkLst>
        </pc:spChg>
      </pc:sldChg>
      <pc:sldChg chg="modSp mod">
        <pc:chgData name="shemal rathnasuriya" userId="e8bb0d295c9c231f" providerId="LiveId" clId="{DB59154A-76C7-4E63-995F-3F0439CF1DCB}" dt="2021-07-18T19:01:51.386" v="116" actId="20577"/>
        <pc:sldMkLst>
          <pc:docMk/>
          <pc:sldMk cId="431980732" sldId="271"/>
        </pc:sldMkLst>
        <pc:spChg chg="mod">
          <ac:chgData name="shemal rathnasuriya" userId="e8bb0d295c9c231f" providerId="LiveId" clId="{DB59154A-76C7-4E63-995F-3F0439CF1DCB}" dt="2021-07-18T19:01:51.386" v="116" actId="20577"/>
          <ac:spMkLst>
            <pc:docMk/>
            <pc:sldMk cId="431980732" sldId="271"/>
            <ac:spMk id="3" creationId="{468446F9-5AC1-4C32-9B42-49C9FAD18EA9}"/>
          </ac:spMkLst>
        </pc:spChg>
      </pc:sldChg>
      <pc:sldChg chg="modSp new mod ord">
        <pc:chgData name="shemal rathnasuriya" userId="e8bb0d295c9c231f" providerId="LiveId" clId="{DB59154A-76C7-4E63-995F-3F0439CF1DCB}" dt="2021-07-18T22:08:35.312" v="5407" actId="20577"/>
        <pc:sldMkLst>
          <pc:docMk/>
          <pc:sldMk cId="2743889981" sldId="272"/>
        </pc:sldMkLst>
        <pc:spChg chg="mod">
          <ac:chgData name="shemal rathnasuriya" userId="e8bb0d295c9c231f" providerId="LiveId" clId="{DB59154A-76C7-4E63-995F-3F0439CF1DCB}" dt="2021-07-18T22:08:01.307" v="5387" actId="207"/>
          <ac:spMkLst>
            <pc:docMk/>
            <pc:sldMk cId="2743889981" sldId="272"/>
            <ac:spMk id="2" creationId="{7FE91E19-4223-4309-8ADE-F473D6C4DB2B}"/>
          </ac:spMkLst>
        </pc:spChg>
        <pc:spChg chg="mod">
          <ac:chgData name="shemal rathnasuriya" userId="e8bb0d295c9c231f" providerId="LiveId" clId="{DB59154A-76C7-4E63-995F-3F0439CF1DCB}" dt="2021-07-18T22:08:35.312" v="5407" actId="20577"/>
          <ac:spMkLst>
            <pc:docMk/>
            <pc:sldMk cId="2743889981" sldId="272"/>
            <ac:spMk id="3" creationId="{65E6F430-D36E-451E-996E-FF30808A3B6B}"/>
          </ac:spMkLst>
        </pc:spChg>
      </pc:sldChg>
      <pc:sldChg chg="modSp new del mod">
        <pc:chgData name="shemal rathnasuriya" userId="e8bb0d295c9c231f" providerId="LiveId" clId="{DB59154A-76C7-4E63-995F-3F0439CF1DCB}" dt="2021-07-18T19:53:49.910" v="1998" actId="2696"/>
        <pc:sldMkLst>
          <pc:docMk/>
          <pc:sldMk cId="3863821744" sldId="272"/>
        </pc:sldMkLst>
        <pc:spChg chg="mod">
          <ac:chgData name="shemal rathnasuriya" userId="e8bb0d295c9c231f" providerId="LiveId" clId="{DB59154A-76C7-4E63-995F-3F0439CF1DCB}" dt="2021-07-18T19:51:36.857" v="1994" actId="20577"/>
          <ac:spMkLst>
            <pc:docMk/>
            <pc:sldMk cId="3863821744" sldId="272"/>
            <ac:spMk id="2" creationId="{E2C33118-8694-4D84-9A96-693BA2BBAFAD}"/>
          </ac:spMkLst>
        </pc:spChg>
        <pc:spChg chg="mod">
          <ac:chgData name="shemal rathnasuriya" userId="e8bb0d295c9c231f" providerId="LiveId" clId="{DB59154A-76C7-4E63-995F-3F0439CF1DCB}" dt="2021-07-18T19:51:43.714" v="1997" actId="20577"/>
          <ac:spMkLst>
            <pc:docMk/>
            <pc:sldMk cId="3863821744" sldId="272"/>
            <ac:spMk id="3" creationId="{805BA92F-EEE4-40C5-BED0-AEDCF95B8960}"/>
          </ac:spMkLst>
        </pc:spChg>
      </pc:sldChg>
      <pc:sldChg chg="modSp add mod ord">
        <pc:chgData name="shemal rathnasuriya" userId="e8bb0d295c9c231f" providerId="LiveId" clId="{DB59154A-76C7-4E63-995F-3F0439CF1DCB}" dt="2021-07-18T19:54:24.629" v="2032" actId="20577"/>
        <pc:sldMkLst>
          <pc:docMk/>
          <pc:sldMk cId="3481792175" sldId="273"/>
        </pc:sldMkLst>
        <pc:spChg chg="mod">
          <ac:chgData name="shemal rathnasuriya" userId="e8bb0d295c9c231f" providerId="LiveId" clId="{DB59154A-76C7-4E63-995F-3F0439CF1DCB}" dt="2021-07-18T19:54:24.629" v="2032" actId="20577"/>
          <ac:spMkLst>
            <pc:docMk/>
            <pc:sldMk cId="3481792175" sldId="273"/>
            <ac:spMk id="2" creationId="{E2C33118-8694-4D84-9A96-693BA2BBAFAD}"/>
          </ac:spMkLst>
        </pc:spChg>
      </pc:sldChg>
      <pc:sldChg chg="modSp new mod">
        <pc:chgData name="shemal rathnasuriya" userId="e8bb0d295c9c231f" providerId="LiveId" clId="{DB59154A-76C7-4E63-995F-3F0439CF1DCB}" dt="2021-07-20T22:42:38.977" v="5812" actId="20577"/>
        <pc:sldMkLst>
          <pc:docMk/>
          <pc:sldMk cId="3390358329" sldId="274"/>
        </pc:sldMkLst>
        <pc:spChg chg="mod">
          <ac:chgData name="shemal rathnasuriya" userId="e8bb0d295c9c231f" providerId="LiveId" clId="{DB59154A-76C7-4E63-995F-3F0439CF1DCB}" dt="2021-07-18T20:25:48.660" v="2423" actId="207"/>
          <ac:spMkLst>
            <pc:docMk/>
            <pc:sldMk cId="3390358329" sldId="274"/>
            <ac:spMk id="2" creationId="{3F69C7DA-D067-4DAD-9971-432DED71202D}"/>
          </ac:spMkLst>
        </pc:spChg>
        <pc:spChg chg="mod">
          <ac:chgData name="shemal rathnasuriya" userId="e8bb0d295c9c231f" providerId="LiveId" clId="{DB59154A-76C7-4E63-995F-3F0439CF1DCB}" dt="2021-07-20T22:42:38.977" v="5812" actId="20577"/>
          <ac:spMkLst>
            <pc:docMk/>
            <pc:sldMk cId="3390358329" sldId="274"/>
            <ac:spMk id="3" creationId="{BCC8ABA1-1F24-45B1-A0DC-3689D778AE54}"/>
          </ac:spMkLst>
        </pc:spChg>
      </pc:sldChg>
      <pc:sldChg chg="modSp new mod">
        <pc:chgData name="shemal rathnasuriya" userId="e8bb0d295c9c231f" providerId="LiveId" clId="{DB59154A-76C7-4E63-995F-3F0439CF1DCB}" dt="2021-07-18T20:27:12.593" v="2592" actId="255"/>
        <pc:sldMkLst>
          <pc:docMk/>
          <pc:sldMk cId="4239218249" sldId="275"/>
        </pc:sldMkLst>
        <pc:spChg chg="mod">
          <ac:chgData name="shemal rathnasuriya" userId="e8bb0d295c9c231f" providerId="LiveId" clId="{DB59154A-76C7-4E63-995F-3F0439CF1DCB}" dt="2021-07-18T20:26:13.269" v="2463" actId="255"/>
          <ac:spMkLst>
            <pc:docMk/>
            <pc:sldMk cId="4239218249" sldId="275"/>
            <ac:spMk id="2" creationId="{8D25F7A4-2353-4865-A812-907F8DE7E7B3}"/>
          </ac:spMkLst>
        </pc:spChg>
        <pc:spChg chg="mod">
          <ac:chgData name="shemal rathnasuriya" userId="e8bb0d295c9c231f" providerId="LiveId" clId="{DB59154A-76C7-4E63-995F-3F0439CF1DCB}" dt="2021-07-18T20:27:12.593" v="2592" actId="255"/>
          <ac:spMkLst>
            <pc:docMk/>
            <pc:sldMk cId="4239218249" sldId="275"/>
            <ac:spMk id="3" creationId="{EA1C7071-562E-4891-9FD1-8C6152748296}"/>
          </ac:spMkLst>
        </pc:spChg>
      </pc:sldChg>
      <pc:sldChg chg="addSp modSp new mod">
        <pc:chgData name="shemal rathnasuriya" userId="e8bb0d295c9c231f" providerId="LiveId" clId="{DB59154A-76C7-4E63-995F-3F0439CF1DCB}" dt="2021-07-18T20:30:07.870" v="2617" actId="20577"/>
        <pc:sldMkLst>
          <pc:docMk/>
          <pc:sldMk cId="4193795702" sldId="276"/>
        </pc:sldMkLst>
        <pc:spChg chg="add mod">
          <ac:chgData name="shemal rathnasuriya" userId="e8bb0d295c9c231f" providerId="LiveId" clId="{DB59154A-76C7-4E63-995F-3F0439CF1DCB}" dt="2021-07-18T20:30:07.870" v="2617" actId="20577"/>
          <ac:spMkLst>
            <pc:docMk/>
            <pc:sldMk cId="4193795702" sldId="276"/>
            <ac:spMk id="6" creationId="{F64ADE34-DE9B-4676-B98F-B53F2262B1B1}"/>
          </ac:spMkLst>
        </pc:spChg>
        <pc:picChg chg="add mod">
          <ac:chgData name="shemal rathnasuriya" userId="e8bb0d295c9c231f" providerId="LiveId" clId="{DB59154A-76C7-4E63-995F-3F0439CF1DCB}" dt="2021-07-18T20:28:05.619" v="2601" actId="1076"/>
          <ac:picMkLst>
            <pc:docMk/>
            <pc:sldMk cId="4193795702" sldId="276"/>
            <ac:picMk id="3" creationId="{57933433-B33B-4929-B1F1-746A1CC51EFB}"/>
          </ac:picMkLst>
        </pc:picChg>
        <pc:picChg chg="add mod">
          <ac:chgData name="shemal rathnasuriya" userId="e8bb0d295c9c231f" providerId="LiveId" clId="{DB59154A-76C7-4E63-995F-3F0439CF1DCB}" dt="2021-07-18T20:29:22.713" v="2609" actId="14100"/>
          <ac:picMkLst>
            <pc:docMk/>
            <pc:sldMk cId="4193795702" sldId="276"/>
            <ac:picMk id="5" creationId="{7EC15B8E-2A4E-44CD-B620-7B545431EC58}"/>
          </ac:picMkLst>
        </pc:picChg>
      </pc:sldChg>
      <pc:sldChg chg="modSp new mod">
        <pc:chgData name="shemal rathnasuriya" userId="e8bb0d295c9c231f" providerId="LiveId" clId="{DB59154A-76C7-4E63-995F-3F0439CF1DCB}" dt="2021-07-18T22:32:47.293" v="5722" actId="20577"/>
        <pc:sldMkLst>
          <pc:docMk/>
          <pc:sldMk cId="2492951487" sldId="277"/>
        </pc:sldMkLst>
        <pc:spChg chg="mod">
          <ac:chgData name="shemal rathnasuriya" userId="e8bb0d295c9c231f" providerId="LiveId" clId="{DB59154A-76C7-4E63-995F-3F0439CF1DCB}" dt="2021-07-18T20:46:33.785" v="2640" actId="255"/>
          <ac:spMkLst>
            <pc:docMk/>
            <pc:sldMk cId="2492951487" sldId="277"/>
            <ac:spMk id="2" creationId="{7875C7F7-33A2-4F4B-89F4-76A44EBD2666}"/>
          </ac:spMkLst>
        </pc:spChg>
        <pc:spChg chg="mod">
          <ac:chgData name="shemal rathnasuriya" userId="e8bb0d295c9c231f" providerId="LiveId" clId="{DB59154A-76C7-4E63-995F-3F0439CF1DCB}" dt="2021-07-18T22:32:47.293" v="5722" actId="20577"/>
          <ac:spMkLst>
            <pc:docMk/>
            <pc:sldMk cId="2492951487" sldId="277"/>
            <ac:spMk id="3" creationId="{6D0AA129-B756-4A85-9223-34CD5F6015C3}"/>
          </ac:spMkLst>
        </pc:spChg>
      </pc:sldChg>
      <pc:sldChg chg="addSp modSp new mod">
        <pc:chgData name="shemal rathnasuriya" userId="e8bb0d295c9c231f" providerId="LiveId" clId="{DB59154A-76C7-4E63-995F-3F0439CF1DCB}" dt="2021-07-18T21:06:19.410" v="2855" actId="255"/>
        <pc:sldMkLst>
          <pc:docMk/>
          <pc:sldMk cId="811866575" sldId="278"/>
        </pc:sldMkLst>
        <pc:graphicFrameChg chg="add mod modGraphic">
          <ac:chgData name="shemal rathnasuriya" userId="e8bb0d295c9c231f" providerId="LiveId" clId="{DB59154A-76C7-4E63-995F-3F0439CF1DCB}" dt="2021-07-18T21:06:19.410" v="2855" actId="255"/>
          <ac:graphicFrameMkLst>
            <pc:docMk/>
            <pc:sldMk cId="811866575" sldId="278"/>
            <ac:graphicFrameMk id="2" creationId="{3F44AFE1-00D5-48F7-84E1-DF1E4AB0CD38}"/>
          </ac:graphicFrameMkLst>
        </pc:graphicFrameChg>
      </pc:sldChg>
      <pc:sldChg chg="modSp new mod ord">
        <pc:chgData name="shemal rathnasuriya" userId="e8bb0d295c9c231f" providerId="LiveId" clId="{DB59154A-76C7-4E63-995F-3F0439CF1DCB}" dt="2021-07-18T21:49:41.393" v="4656"/>
        <pc:sldMkLst>
          <pc:docMk/>
          <pc:sldMk cId="1142476157" sldId="279"/>
        </pc:sldMkLst>
        <pc:spChg chg="mod">
          <ac:chgData name="shemal rathnasuriya" userId="e8bb0d295c9c231f" providerId="LiveId" clId="{DB59154A-76C7-4E63-995F-3F0439CF1DCB}" dt="2021-07-18T21:48:18.788" v="4605" actId="255"/>
          <ac:spMkLst>
            <pc:docMk/>
            <pc:sldMk cId="1142476157" sldId="279"/>
            <ac:spMk id="2" creationId="{E5871326-E133-4361-A738-35DED0CB884B}"/>
          </ac:spMkLst>
        </pc:spChg>
        <pc:spChg chg="mod">
          <ac:chgData name="shemal rathnasuriya" userId="e8bb0d295c9c231f" providerId="LiveId" clId="{DB59154A-76C7-4E63-995F-3F0439CF1DCB}" dt="2021-07-18T21:49:28.559" v="4654" actId="12"/>
          <ac:spMkLst>
            <pc:docMk/>
            <pc:sldMk cId="1142476157" sldId="279"/>
            <ac:spMk id="3" creationId="{F4EE8233-7EEA-4FC3-B05E-2921D30F9354}"/>
          </ac:spMkLst>
        </pc:spChg>
      </pc:sldChg>
      <pc:sldChg chg="modSp new mod ord">
        <pc:chgData name="shemal rathnasuriya" userId="e8bb0d295c9c231f" providerId="LiveId" clId="{DB59154A-76C7-4E63-995F-3F0439CF1DCB}" dt="2021-07-18T21:51:50.404" v="4677"/>
        <pc:sldMkLst>
          <pc:docMk/>
          <pc:sldMk cId="2267477094" sldId="280"/>
        </pc:sldMkLst>
        <pc:spChg chg="mod">
          <ac:chgData name="shemal rathnasuriya" userId="e8bb0d295c9c231f" providerId="LiveId" clId="{DB59154A-76C7-4E63-995F-3F0439CF1DCB}" dt="2021-07-18T21:50:16.897" v="4658" actId="255"/>
          <ac:spMkLst>
            <pc:docMk/>
            <pc:sldMk cId="2267477094" sldId="280"/>
            <ac:spMk id="2" creationId="{A8D1B8A0-FBE9-48DC-9B65-57D1DEE62BF1}"/>
          </ac:spMkLst>
        </pc:spChg>
        <pc:spChg chg="mod">
          <ac:chgData name="shemal rathnasuriya" userId="e8bb0d295c9c231f" providerId="LiveId" clId="{DB59154A-76C7-4E63-995F-3F0439CF1DCB}" dt="2021-07-18T21:51:29.186" v="4675" actId="20577"/>
          <ac:spMkLst>
            <pc:docMk/>
            <pc:sldMk cId="2267477094" sldId="280"/>
            <ac:spMk id="3" creationId="{52516042-0347-401B-8BFC-1C6B51B533A3}"/>
          </ac:spMkLst>
        </pc:spChg>
      </pc:sldChg>
      <pc:sldChg chg="modSp new mod">
        <pc:chgData name="shemal rathnasuriya" userId="e8bb0d295c9c231f" providerId="LiveId" clId="{DB59154A-76C7-4E63-995F-3F0439CF1DCB}" dt="2021-07-18T22:12:01.437" v="5574" actId="20577"/>
        <pc:sldMkLst>
          <pc:docMk/>
          <pc:sldMk cId="907848333" sldId="281"/>
        </pc:sldMkLst>
        <pc:spChg chg="mod">
          <ac:chgData name="shemal rathnasuriya" userId="e8bb0d295c9c231f" providerId="LiveId" clId="{DB59154A-76C7-4E63-995F-3F0439CF1DCB}" dt="2021-07-18T22:10:31.399" v="5517" actId="255"/>
          <ac:spMkLst>
            <pc:docMk/>
            <pc:sldMk cId="907848333" sldId="281"/>
            <ac:spMk id="2" creationId="{C6321673-A8FF-4A73-B01F-36AE04A3DF02}"/>
          </ac:spMkLst>
        </pc:spChg>
        <pc:spChg chg="mod">
          <ac:chgData name="shemal rathnasuriya" userId="e8bb0d295c9c231f" providerId="LiveId" clId="{DB59154A-76C7-4E63-995F-3F0439CF1DCB}" dt="2021-07-18T22:12:01.437" v="5574" actId="20577"/>
          <ac:spMkLst>
            <pc:docMk/>
            <pc:sldMk cId="907848333" sldId="281"/>
            <ac:spMk id="3" creationId="{B99655F2-3EA2-450B-8139-BF8785B49EBE}"/>
          </ac:spMkLst>
        </pc:spChg>
      </pc:sldChg>
      <pc:sldChg chg="modSp new mod">
        <pc:chgData name="shemal rathnasuriya" userId="e8bb0d295c9c231f" providerId="LiveId" clId="{DB59154A-76C7-4E63-995F-3F0439CF1DCB}" dt="2021-07-27T14:22:25.330" v="5819" actId="27636"/>
        <pc:sldMkLst>
          <pc:docMk/>
          <pc:sldMk cId="4222695199" sldId="282"/>
        </pc:sldMkLst>
        <pc:spChg chg="mod">
          <ac:chgData name="shemal rathnasuriya" userId="e8bb0d295c9c231f" providerId="LiveId" clId="{DB59154A-76C7-4E63-995F-3F0439CF1DCB}" dt="2021-07-18T22:12:42.096" v="5590" actId="27636"/>
          <ac:spMkLst>
            <pc:docMk/>
            <pc:sldMk cId="4222695199" sldId="282"/>
            <ac:spMk id="2" creationId="{820456ED-4003-428C-BA39-D34635B4190E}"/>
          </ac:spMkLst>
        </pc:spChg>
        <pc:spChg chg="mod">
          <ac:chgData name="shemal rathnasuriya" userId="e8bb0d295c9c231f" providerId="LiveId" clId="{DB59154A-76C7-4E63-995F-3F0439CF1DCB}" dt="2021-07-27T14:22:25.330" v="5819" actId="27636"/>
          <ac:spMkLst>
            <pc:docMk/>
            <pc:sldMk cId="4222695199" sldId="282"/>
            <ac:spMk id="3" creationId="{48FF6165-8711-4B5B-A054-948200CDAB7E}"/>
          </ac:spMkLst>
        </pc:spChg>
      </pc:sldChg>
      <pc:sldChg chg="modSp new mod">
        <pc:chgData name="shemal rathnasuriya" userId="e8bb0d295c9c231f" providerId="LiveId" clId="{DB59154A-76C7-4E63-995F-3F0439CF1DCB}" dt="2021-07-18T22:16:09.726" v="5717" actId="20577"/>
        <pc:sldMkLst>
          <pc:docMk/>
          <pc:sldMk cId="2869447503" sldId="283"/>
        </pc:sldMkLst>
        <pc:spChg chg="mod">
          <ac:chgData name="shemal rathnasuriya" userId="e8bb0d295c9c231f" providerId="LiveId" clId="{DB59154A-76C7-4E63-995F-3F0439CF1DCB}" dt="2021-07-18T22:16:03.219" v="5705" actId="255"/>
          <ac:spMkLst>
            <pc:docMk/>
            <pc:sldMk cId="2869447503" sldId="283"/>
            <ac:spMk id="2" creationId="{D90D60F6-1238-41EA-AE99-7A92350FDC44}"/>
          </ac:spMkLst>
        </pc:spChg>
        <pc:spChg chg="mod">
          <ac:chgData name="shemal rathnasuriya" userId="e8bb0d295c9c231f" providerId="LiveId" clId="{DB59154A-76C7-4E63-995F-3F0439CF1DCB}" dt="2021-07-18T22:16:09.726" v="5717" actId="20577"/>
          <ac:spMkLst>
            <pc:docMk/>
            <pc:sldMk cId="2869447503" sldId="283"/>
            <ac:spMk id="3" creationId="{B67DC33E-C1F6-49FC-A0D7-B81DC07447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35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54037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8304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5442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46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9256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15726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015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t>7/27/2021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3808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09A250-FF31-4206-8172-F9D3106AACB1}" type="datetimeFigureOut">
              <a:rPr lang="en-US" smtClean="0"/>
              <a:t>7/27/2021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80047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9425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AD347D-5ACD-4C99-B74B-A9C85AD731AF}" type="datetimeFigureOut">
              <a:rPr lang="en-US" smtClean="0"/>
              <a:t>7/27/2021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86875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blog.code-intelligence.com/fuzzing-microservices-in-5-steps" TargetMode="External"/><Relationship Id="rId3" Type="http://schemas.openxmlformats.org/officeDocument/2006/relationships/hyperlink" Target="https://cspengxin.github.io/publications/fse19-zhou-microservice.pdf" TargetMode="External"/><Relationship Id="rId7" Type="http://schemas.openxmlformats.org/officeDocument/2006/relationships/hyperlink" Target="https://www.talend.com/resources/microservices-vs-soa/" TargetMode="External"/><Relationship Id="rId2" Type="http://schemas.openxmlformats.org/officeDocument/2006/relationships/hyperlink" Target="https://arxiv.org/abs/2106.07321" TargetMode="External"/><Relationship Id="rId1" Type="http://schemas.openxmlformats.org/officeDocument/2006/relationships/slideLayout" Target="../slideLayouts/slideLayout2.xml"/><Relationship Id="rId6" Type="http://schemas.openxmlformats.org/officeDocument/2006/relationships/hyperlink" Target="https://dzone.com/articles/aiops-microservices-and-cloud-platforms" TargetMode="External"/><Relationship Id="rId5" Type="http://schemas.openxmlformats.org/officeDocument/2006/relationships/hyperlink" Target="https://cspengxin.github.io/publications/tse19-msdebugging.pdf" TargetMode="External"/><Relationship Id="rId4" Type="http://schemas.openxmlformats.org/officeDocument/2006/relationships/hyperlink" Target="https://cspengxin.github.io/publications/tsc19-deltadebugging.pdf" TargetMode="External"/><Relationship Id="rId9" Type="http://schemas.openxmlformats.org/officeDocument/2006/relationships/hyperlink" Target="https://www.youtube.com/watch?v=tuJqH3AV0e8&amp;t=10053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40F8-77C4-41C2-A732-29465896198C}"/>
              </a:ext>
            </a:extLst>
          </p:cNvPr>
          <p:cNvSpPr>
            <a:spLocks noGrp="1"/>
          </p:cNvSpPr>
          <p:nvPr>
            <p:ph type="ctrTitle"/>
          </p:nvPr>
        </p:nvSpPr>
        <p:spPr/>
        <p:txBody>
          <a:bodyPr>
            <a:normAutofit/>
          </a:bodyPr>
          <a:lstStyle/>
          <a:p>
            <a:pPr algn="ctr"/>
            <a:r>
              <a:rPr lang="en-US" sz="5000" b="1" dirty="0">
                <a:latin typeface="Times New Roman" panose="02020603050405020304" pitchFamily="18" charset="0"/>
                <a:cs typeface="Times New Roman" panose="02020603050405020304" pitchFamily="18" charset="0"/>
              </a:rPr>
              <a:t>An Introduction to Microservices </a:t>
            </a:r>
            <a:br>
              <a:rPr lang="en-US" sz="5000" b="1" dirty="0"/>
            </a:br>
            <a:br>
              <a:rPr lang="en-US" sz="5000" b="1" dirty="0"/>
            </a:br>
            <a:endParaRPr lang="en-US" sz="5000" b="1" dirty="0"/>
          </a:p>
        </p:txBody>
      </p:sp>
      <p:sp>
        <p:nvSpPr>
          <p:cNvPr id="3" name="Subtitle 2">
            <a:extLst>
              <a:ext uri="{FF2B5EF4-FFF2-40B4-BE49-F238E27FC236}">
                <a16:creationId xmlns:a16="http://schemas.microsoft.com/office/drawing/2014/main" id="{017C256E-2057-4878-BC79-47A341412775}"/>
              </a:ext>
            </a:extLst>
          </p:cNvPr>
          <p:cNvSpPr>
            <a:spLocks noGrp="1"/>
          </p:cNvSpPr>
          <p:nvPr>
            <p:ph type="subTitle" idx="1"/>
          </p:nvPr>
        </p:nvSpPr>
        <p:spPr/>
        <p:txBody>
          <a:bodyPr/>
          <a:lstStyle/>
          <a:p>
            <a:r>
              <a:rPr lang="en-US" b="1" cap="none" dirty="0">
                <a:solidFill>
                  <a:schemeClr val="tx1"/>
                </a:solidFill>
                <a:latin typeface="Times New Roman" panose="02020603050405020304" pitchFamily="18" charset="0"/>
                <a:cs typeface="Times New Roman" panose="02020603050405020304" pitchFamily="18" charset="0"/>
              </a:rPr>
              <a:t>Ravishka Rathnasuriya</a:t>
            </a:r>
            <a:br>
              <a:rPr lang="en-US" b="1" cap="none" dirty="0">
                <a:solidFill>
                  <a:schemeClr val="tx1"/>
                </a:solidFill>
                <a:latin typeface="Times New Roman" panose="02020603050405020304" pitchFamily="18" charset="0"/>
                <a:cs typeface="Times New Roman" panose="02020603050405020304" pitchFamily="18" charset="0"/>
              </a:rPr>
            </a:br>
            <a:r>
              <a:rPr lang="en-US" b="1" cap="none" dirty="0">
                <a:solidFill>
                  <a:schemeClr val="tx1"/>
                </a:solidFill>
                <a:latin typeface="Times New Roman" panose="02020603050405020304" pitchFamily="18" charset="0"/>
                <a:cs typeface="Times New Roman" panose="02020603050405020304" pitchFamily="18" charset="0"/>
              </a:rPr>
              <a:t>PhD Student </a:t>
            </a:r>
          </a:p>
        </p:txBody>
      </p:sp>
    </p:spTree>
    <p:extLst>
      <p:ext uri="{BB962C8B-B14F-4D97-AF65-F5344CB8AC3E}">
        <p14:creationId xmlns:p14="http://schemas.microsoft.com/office/powerpoint/2010/main" val="387325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8446F9-5AC1-4C32-9B42-49C9FAD18EA9}"/>
              </a:ext>
            </a:extLst>
          </p:cNvPr>
          <p:cNvSpPr txBox="1"/>
          <p:nvPr/>
        </p:nvSpPr>
        <p:spPr>
          <a:xfrm>
            <a:off x="2174146" y="2441196"/>
            <a:ext cx="7843707"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Capabilities of Microservice systems, Issues, Practices, and Challenges.  </a:t>
            </a:r>
            <a:endParaRPr lang="en-US" sz="4000" dirty="0"/>
          </a:p>
        </p:txBody>
      </p:sp>
    </p:spTree>
    <p:extLst>
      <p:ext uri="{BB962C8B-B14F-4D97-AF65-F5344CB8AC3E}">
        <p14:creationId xmlns:p14="http://schemas.microsoft.com/office/powerpoint/2010/main" val="431980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FD8DB-DCD6-4577-85F7-C3706954C9DD}"/>
              </a:ext>
            </a:extLst>
          </p:cNvPr>
          <p:cNvSpPr>
            <a:spLocks noGrp="1"/>
          </p:cNvSpPr>
          <p:nvPr>
            <p:ph type="title"/>
          </p:nvPr>
        </p:nvSpPr>
        <p:spPr>
          <a:xfrm>
            <a:off x="1137547" y="263527"/>
            <a:ext cx="10058400" cy="1450757"/>
          </a:xfrm>
        </p:spPr>
        <p:txBody>
          <a:bodyPr>
            <a:normAutofit/>
          </a:bodyPr>
          <a:lstStyle/>
          <a:p>
            <a:r>
              <a:rPr lang="en-US" sz="3600" dirty="0">
                <a:latin typeface="Times New Roman" panose="02020603050405020304" pitchFamily="18" charset="0"/>
                <a:cs typeface="Times New Roman" panose="02020603050405020304" pitchFamily="18" charset="0"/>
              </a:rPr>
              <a:t>1. Service Decomposition</a:t>
            </a:r>
          </a:p>
        </p:txBody>
      </p:sp>
      <p:sp>
        <p:nvSpPr>
          <p:cNvPr id="3" name="Content Placeholder 2">
            <a:extLst>
              <a:ext uri="{FF2B5EF4-FFF2-40B4-BE49-F238E27FC236}">
                <a16:creationId xmlns:a16="http://schemas.microsoft.com/office/drawing/2014/main" id="{FFF49E27-6A52-4D4A-A2F7-0A63212C599E}"/>
              </a:ext>
            </a:extLst>
          </p:cNvPr>
          <p:cNvSpPr>
            <a:spLocks noGrp="1"/>
          </p:cNvSpPr>
          <p:nvPr>
            <p:ph idx="1"/>
          </p:nvPr>
        </p:nvSpPr>
        <p:spPr/>
        <p:txBody>
          <a:bodyPr/>
          <a:lstStyle/>
          <a:p>
            <a:pPr marL="0" indent="0">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Strategies: By expert experience, Domain-driven design, data flow</a:t>
            </a:r>
          </a:p>
          <a:p>
            <a:pPr marL="0" indent="0">
              <a:buNone/>
            </a:pPr>
            <a:r>
              <a:rPr lang="en-US" dirty="0">
                <a:latin typeface="Times New Roman" panose="02020603050405020304" pitchFamily="18" charset="0"/>
                <a:cs typeface="Times New Roman" panose="02020603050405020304" pitchFamily="18" charset="0"/>
              </a:rPr>
              <a:t>I1: Decomposition Decision influences a lot.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P1: Domain Driven Design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C1: Domain Model and Artifact Mapping :- How to conduct domain analysis to derive domain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design, how to extract domain concepts, how to monitor and maintain consistency. </a:t>
            </a:r>
          </a:p>
          <a:p>
            <a:pPr marL="0" indent="0">
              <a:buNone/>
            </a:pPr>
            <a:r>
              <a:rPr lang="en-US" dirty="0">
                <a:latin typeface="Times New Roman" panose="02020603050405020304" pitchFamily="18" charset="0"/>
                <a:cs typeface="Times New Roman" panose="02020603050405020304" pitchFamily="18" charset="0"/>
              </a:rPr>
              <a:t>I2: Service Dependencies are Hard to Capture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P2: Capturing Service Dependency using Runtime Tracing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C2: High Cost and Low Coverage of Runtime Tracing </a:t>
            </a:r>
          </a:p>
        </p:txBody>
      </p:sp>
    </p:spTree>
    <p:extLst>
      <p:ext uri="{BB962C8B-B14F-4D97-AF65-F5344CB8AC3E}">
        <p14:creationId xmlns:p14="http://schemas.microsoft.com/office/powerpoint/2010/main" val="4281962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CD4E-2462-4A09-ABC3-6D1C75C966EA}"/>
              </a:ext>
            </a:extLst>
          </p:cNvPr>
          <p:cNvSpPr>
            <a:spLocks noGrp="1"/>
          </p:cNvSpPr>
          <p:nvPr>
            <p:ph type="title"/>
          </p:nvPr>
        </p:nvSpPr>
        <p:spPr>
          <a:xfrm>
            <a:off x="1097280" y="286604"/>
            <a:ext cx="10058400" cy="1366028"/>
          </a:xfrm>
        </p:spPr>
        <p:txBody>
          <a:bodyPr>
            <a:normAutofit/>
          </a:bodyPr>
          <a:lstStyle/>
          <a:p>
            <a:r>
              <a:rPr lang="en-US" sz="3600" dirty="0">
                <a:latin typeface="Times New Roman" panose="02020603050405020304" pitchFamily="18" charset="0"/>
                <a:cs typeface="Times New Roman" panose="02020603050405020304" pitchFamily="18" charset="0"/>
              </a:rPr>
              <a:t>2. Database Decomposition</a:t>
            </a:r>
          </a:p>
        </p:txBody>
      </p:sp>
      <p:sp>
        <p:nvSpPr>
          <p:cNvPr id="3" name="Content Placeholder 2">
            <a:extLst>
              <a:ext uri="{FF2B5EF4-FFF2-40B4-BE49-F238E27FC236}">
                <a16:creationId xmlns:a16="http://schemas.microsoft.com/office/drawing/2014/main" id="{BCBCD7F0-D6B0-4769-A89D-185F1E8F934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Strategies: By business capabilities, domain, horizontal and vertical decomposition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Can use: centralized databases, shared databases, no shared databases.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Reason for shared databases between services: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Business logic is severely coupled, reduce time for data synchronization and cascading   queries. </a:t>
            </a:r>
          </a:p>
          <a:p>
            <a:pPr marL="0" indent="0">
              <a:buNone/>
            </a:pPr>
            <a:r>
              <a:rPr lang="en-US" dirty="0">
                <a:latin typeface="Times New Roman" panose="02020603050405020304" pitchFamily="18" charset="0"/>
                <a:cs typeface="Times New Roman" panose="02020603050405020304" pitchFamily="18" charset="0"/>
              </a:rPr>
              <a:t>I1: Data Coupling among Services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P1: Service Invocation Composition and Distributed Transaction.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Seata</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C1: Subsequent Refactoring and Network Latency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313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CD4E-2462-4A09-ABC3-6D1C75C966E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3. Deployment</a:t>
            </a:r>
          </a:p>
        </p:txBody>
      </p:sp>
      <p:sp>
        <p:nvSpPr>
          <p:cNvPr id="3" name="Content Placeholder 2">
            <a:extLst>
              <a:ext uri="{FF2B5EF4-FFF2-40B4-BE49-F238E27FC236}">
                <a16:creationId xmlns:a16="http://schemas.microsoft.com/office/drawing/2014/main" id="{BCBCD7F0-D6B0-4769-A89D-185F1E8F9345}"/>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Solutions: Virtual Machines, Physical Machine, Containers, Virtual machines and Containers.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Manage Containers using Kubernetes, Mesos, Docker Swarm, spring cloud.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Manage Virtual Machines using VMware vSphere.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Systems are also hosted by cloud platforms. </a:t>
            </a:r>
          </a:p>
          <a:p>
            <a:pPr marL="0" indent="0">
              <a:buNone/>
            </a:pPr>
            <a:r>
              <a:rPr lang="en-US" dirty="0">
                <a:latin typeface="Times New Roman" panose="02020603050405020304" pitchFamily="18" charset="0"/>
                <a:cs typeface="Times New Roman" panose="02020603050405020304" pitchFamily="18" charset="0"/>
              </a:rPr>
              <a:t>I1: Complex Service Configuration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inconsistent memory limitations of JVM and Docker. </a:t>
            </a:r>
          </a:p>
          <a:p>
            <a:pPr marL="0" indent="0">
              <a:buNone/>
            </a:pPr>
            <a:br>
              <a:rPr lang="en-US" dirty="0">
                <a:latin typeface="Times New Roman" panose="02020603050405020304" pitchFamily="18" charset="0"/>
                <a:cs typeface="Times New Roman" panose="02020603050405020304" pitchFamily="18" charset="0"/>
              </a:rPr>
            </a:br>
            <a:r>
              <a:rPr lang="en-US" dirty="0"/>
              <a:t>     </a:t>
            </a:r>
            <a:br>
              <a:rPr lang="en-US" dirty="0"/>
            </a:br>
            <a:r>
              <a:rPr lang="en-US" dirty="0"/>
              <a:t>	</a:t>
            </a:r>
          </a:p>
        </p:txBody>
      </p:sp>
    </p:spTree>
    <p:extLst>
      <p:ext uri="{BB962C8B-B14F-4D97-AF65-F5344CB8AC3E}">
        <p14:creationId xmlns:p14="http://schemas.microsoft.com/office/powerpoint/2010/main" val="768279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458E-BA81-4334-812A-999B21CD96F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4. Service Communication Design</a:t>
            </a:r>
          </a:p>
        </p:txBody>
      </p:sp>
      <p:sp>
        <p:nvSpPr>
          <p:cNvPr id="3" name="Content Placeholder 2">
            <a:extLst>
              <a:ext uri="{FF2B5EF4-FFF2-40B4-BE49-F238E27FC236}">
                <a16:creationId xmlns:a16="http://schemas.microsoft.com/office/drawing/2014/main" id="{C911C852-C6F7-40AD-94BC-7186FFEBAC06}"/>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Services must interact using an inter-process communication protocol such as HTTP, AMQP, </a:t>
            </a:r>
            <a:r>
              <a:rPr lang="en-US">
                <a:latin typeface="Times New Roman" panose="02020603050405020304" pitchFamily="18" charset="0"/>
                <a:cs typeface="Times New Roman" panose="02020603050405020304" pitchFamily="18" charset="0"/>
              </a:rPr>
              <a:t>and RPC</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Communication styles: HTTPS/REST, RPC and Messaging</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Synchronous and Asynchronous patterns </a:t>
            </a:r>
          </a:p>
        </p:txBody>
      </p:sp>
    </p:spTree>
    <p:extLst>
      <p:ext uri="{BB962C8B-B14F-4D97-AF65-F5344CB8AC3E}">
        <p14:creationId xmlns:p14="http://schemas.microsoft.com/office/powerpoint/2010/main" val="96347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3302-F332-40D8-AB47-11BFEDDF63F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5. API Gateway Design </a:t>
            </a:r>
          </a:p>
        </p:txBody>
      </p:sp>
      <p:sp>
        <p:nvSpPr>
          <p:cNvPr id="3" name="Content Placeholder 2">
            <a:extLst>
              <a:ext uri="{FF2B5EF4-FFF2-40B4-BE49-F238E27FC236}">
                <a16:creationId xmlns:a16="http://schemas.microsoft.com/office/drawing/2014/main" id="{51350AD5-7F9D-4D06-918D-69D4A64D3247}"/>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Application Program Interface(API) is a way which you can make sure two or more applications communicate with each other to process the client request.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API gateway is a server that is a single entry point into the system. As soon as you send a request API Gateway will decide to which service the particular request has to be sent. Act as entry point to forward the clients requests to appropriate microservices.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Responsibilities: Authentication, Monitoring, Load balancing, caching etc.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Types of API gateways: Single, Multiple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Kinds of Clients: Web, Mobile, and external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party applications. </a:t>
            </a:r>
          </a:p>
        </p:txBody>
      </p:sp>
    </p:spTree>
    <p:extLst>
      <p:ext uri="{BB962C8B-B14F-4D97-AF65-F5344CB8AC3E}">
        <p14:creationId xmlns:p14="http://schemas.microsoft.com/office/powerpoint/2010/main" val="3102665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DE41-B14C-4716-BEC8-9D3ED7F963DD}"/>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6. Service Registration and Discovery</a:t>
            </a:r>
          </a:p>
        </p:txBody>
      </p:sp>
      <p:sp>
        <p:nvSpPr>
          <p:cNvPr id="3" name="Content Placeholder 2">
            <a:extLst>
              <a:ext uri="{FF2B5EF4-FFF2-40B4-BE49-F238E27FC236}">
                <a16:creationId xmlns:a16="http://schemas.microsoft.com/office/drawing/2014/main" id="{168EAF6B-47A2-4442-9730-B20D2E9EA69E}"/>
              </a:ext>
            </a:extLst>
          </p:cNvPr>
          <p:cNvSpPr>
            <a:spLocks noGrp="1"/>
          </p:cNvSpPr>
          <p:nvPr>
            <p:ph idx="1"/>
          </p:nvPr>
        </p:nvSpPr>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Helps to locate a service instance in a runtime environment.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Locating services: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Registration:- self registration, third party registration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Discovery:- client-side discovery, server side discovery </a:t>
            </a:r>
          </a:p>
        </p:txBody>
      </p:sp>
    </p:spTree>
    <p:extLst>
      <p:ext uri="{BB962C8B-B14F-4D97-AF65-F5344CB8AC3E}">
        <p14:creationId xmlns:p14="http://schemas.microsoft.com/office/powerpoint/2010/main" val="3197211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B3CB-3CFF-40AD-A587-1A0D3F1AF02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7. Logging and Monitoring </a:t>
            </a:r>
          </a:p>
        </p:txBody>
      </p:sp>
      <p:sp>
        <p:nvSpPr>
          <p:cNvPr id="3" name="Content Placeholder 2">
            <a:extLst>
              <a:ext uri="{FF2B5EF4-FFF2-40B4-BE49-F238E27FC236}">
                <a16:creationId xmlns:a16="http://schemas.microsoft.com/office/drawing/2014/main" id="{5FB5E236-4EE4-47CE-9E5D-07407E7E090D}"/>
              </a:ext>
            </a:extLst>
          </p:cNvPr>
          <p:cNvSpPr>
            <a:spLocks noGrp="1"/>
          </p:cNvSpPr>
          <p:nvPr>
            <p:ph idx="1"/>
          </p:nvPr>
        </p:nvSpPr>
        <p:spPr>
          <a:xfrm>
            <a:off x="1097280" y="1845733"/>
            <a:ext cx="10058400" cy="4318583"/>
          </a:xfrm>
        </p:spPr>
        <p:txBody>
          <a:bodyPr>
            <a:normAutofit lnSpcReduction="10000"/>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Helps to manage individual services using dashboards.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Logging and monitoring platforms are built with open-source systems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ELK stack( Logstash for log collection, Elasticsearch for log indexing and retrieval,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Kibana for visualization.)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Systems use self developed Application Performance Management (APM) system or commercial software. </a:t>
            </a:r>
          </a:p>
          <a:p>
            <a:pPr marL="0" indent="0">
              <a:buNone/>
            </a:pPr>
            <a:r>
              <a:rPr lang="en-US" dirty="0">
                <a:latin typeface="Times New Roman" panose="02020603050405020304" pitchFamily="18" charset="0"/>
                <a:cs typeface="Times New Roman" panose="02020603050405020304" pitchFamily="18" charset="0"/>
              </a:rPr>
              <a:t>I1: Complex and Asynchronous Service Invocation Chain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P1: Invasive and Non-invasive Tracing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C1: High Cost, Fragility, and Latency</a:t>
            </a:r>
          </a:p>
          <a:p>
            <a:pPr marL="0" indent="0">
              <a:buNone/>
            </a:pPr>
            <a:r>
              <a:rPr lang="en-US" dirty="0">
                <a:latin typeface="Times New Roman" panose="02020603050405020304" pitchFamily="18" charset="0"/>
                <a:cs typeface="Times New Roman" panose="02020603050405020304" pitchFamily="18" charset="0"/>
              </a:rPr>
              <a:t>I2: Service Incidents are Hard to Detect.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P2: Dashboard and Threshold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C2: Insufficient Automation</a:t>
            </a:r>
          </a:p>
        </p:txBody>
      </p:sp>
    </p:spTree>
    <p:extLst>
      <p:ext uri="{BB962C8B-B14F-4D97-AF65-F5344CB8AC3E}">
        <p14:creationId xmlns:p14="http://schemas.microsoft.com/office/powerpoint/2010/main" val="48393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FAF9-26CB-45E1-B6F4-F10D6DDF696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8. Performance and Availability Assurance </a:t>
            </a:r>
          </a:p>
        </p:txBody>
      </p:sp>
      <p:sp>
        <p:nvSpPr>
          <p:cNvPr id="3" name="Content Placeholder 2">
            <a:extLst>
              <a:ext uri="{FF2B5EF4-FFF2-40B4-BE49-F238E27FC236}">
                <a16:creationId xmlns:a16="http://schemas.microsoft.com/office/drawing/2014/main" id="{680DDDC1-C6F7-47EA-9924-65C5C1883544}"/>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Strategies to handle the performance and availability issues: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Timeout, Rate Limiters, Retry, and Circuit Breaker.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Scaling Strategies: Horizontal and Vertical Scaling </a:t>
            </a:r>
          </a:p>
          <a:p>
            <a:pPr marL="0" indent="0">
              <a:buNone/>
            </a:pPr>
            <a:r>
              <a:rPr lang="en-US" dirty="0">
                <a:latin typeface="Times New Roman" panose="02020603050405020304" pitchFamily="18" charset="0"/>
                <a:cs typeface="Times New Roman" panose="02020603050405020304" pitchFamily="18" charset="0"/>
              </a:rPr>
              <a:t>I1: Inconsistency Across Stateful Services.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P1: Migrating States to External Storage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C1: High Refactoring Cost, Network Latency, and System Bottleneck</a:t>
            </a:r>
          </a:p>
          <a:p>
            <a:pPr marL="0" indent="0">
              <a:buNone/>
            </a:pPr>
            <a:r>
              <a:rPr lang="en-US" dirty="0">
                <a:latin typeface="Times New Roman" panose="02020603050405020304" pitchFamily="18" charset="0"/>
                <a:cs typeface="Times New Roman" panose="02020603050405020304" pitchFamily="18" charset="0"/>
              </a:rPr>
              <a:t>I2: Unpredictable and Uncontrollable Autoscaling strategy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P2: Semi-automated Scaling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C2: Predictable and Reliable Autoscaling </a:t>
            </a:r>
          </a:p>
        </p:txBody>
      </p:sp>
    </p:spTree>
    <p:extLst>
      <p:ext uri="{BB962C8B-B14F-4D97-AF65-F5344CB8AC3E}">
        <p14:creationId xmlns:p14="http://schemas.microsoft.com/office/powerpoint/2010/main" val="1744101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24AE-4FA7-4360-A749-1DC00D71610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9. Testing </a:t>
            </a:r>
          </a:p>
        </p:txBody>
      </p:sp>
      <p:sp>
        <p:nvSpPr>
          <p:cNvPr id="3" name="Content Placeholder 2">
            <a:extLst>
              <a:ext uri="{FF2B5EF4-FFF2-40B4-BE49-F238E27FC236}">
                <a16:creationId xmlns:a16="http://schemas.microsoft.com/office/drawing/2014/main" id="{CA6EF91C-492F-43AB-95FE-76391F72695A}"/>
              </a:ext>
            </a:extLst>
          </p:cNvPr>
          <p:cNvSpPr>
            <a:spLocks noGrp="1"/>
          </p:cNvSpPr>
          <p:nvPr>
            <p:ph idx="1"/>
          </p:nvPr>
        </p:nvSpPr>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Testing Approaches: Unit testing, Integration testing, stress testing, end-to-end testing,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Component testing.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Fuzz Testing for JVM based web applications[7]: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1. Pick your target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2. Enable your web service for fuzzing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3. Configure the fuzz test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4. Add HTTP request to get </a:t>
            </a:r>
            <a:r>
              <a:rPr lang="en-US" dirty="0" err="1">
                <a:latin typeface="Times New Roman" panose="02020603050405020304" pitchFamily="18" charset="0"/>
                <a:cs typeface="Times New Roman" panose="02020603050405020304" pitchFamily="18" charset="0"/>
              </a:rPr>
              <a:t>Fuzzer</a:t>
            </a:r>
            <a:r>
              <a:rPr lang="en-US" dirty="0">
                <a:latin typeface="Times New Roman" panose="02020603050405020304" pitchFamily="18" charset="0"/>
                <a:cs typeface="Times New Roman" panose="02020603050405020304" pitchFamily="18" charset="0"/>
              </a:rPr>
              <a:t> started.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5. Wait until all the bugs have been collected. </a:t>
            </a:r>
          </a:p>
        </p:txBody>
      </p:sp>
    </p:spTree>
    <p:extLst>
      <p:ext uri="{BB962C8B-B14F-4D97-AF65-F5344CB8AC3E}">
        <p14:creationId xmlns:p14="http://schemas.microsoft.com/office/powerpoint/2010/main" val="268984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C7DA-D067-4DAD-9971-432DED71202D}"/>
              </a:ext>
            </a:extLst>
          </p:cNvPr>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Monolithic</a:t>
            </a:r>
            <a:r>
              <a:rPr lang="en-US" sz="3600" dirty="0">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Architecture</a:t>
            </a:r>
          </a:p>
        </p:txBody>
      </p:sp>
      <p:sp>
        <p:nvSpPr>
          <p:cNvPr id="3" name="Content Placeholder 2">
            <a:extLst>
              <a:ext uri="{FF2B5EF4-FFF2-40B4-BE49-F238E27FC236}">
                <a16:creationId xmlns:a16="http://schemas.microsoft.com/office/drawing/2014/main" id="{BCC8ABA1-1F24-45B1-A0DC-3689D778AE54}"/>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a:t>
            </a:r>
            <a:r>
              <a:rPr lang="en-US" b="0" i="0" dirty="0">
                <a:solidFill>
                  <a:schemeClr val="tx1"/>
                </a:solidFill>
                <a:effectLst/>
                <a:latin typeface="Times New Roman" panose="02020603050405020304" pitchFamily="18" charset="0"/>
                <a:cs typeface="Times New Roman" panose="02020603050405020304" pitchFamily="18" charset="0"/>
              </a:rPr>
              <a:t>raditional unified model for the design of a software program. </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Other words, it is a big container where in all the software components of an application are assembled together and tightly packed. </a:t>
            </a:r>
          </a:p>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A single tired software application. </a:t>
            </a:r>
          </a:p>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Advantages at the early stages of development: </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	-Simple to develop </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	-Simple to test </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	-Simple to deploy </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	-Simple to scale horizontally.</a:t>
            </a:r>
          </a:p>
          <a:p>
            <a:pPr>
              <a:buFont typeface="Wingdings" panose="05000000000000000000" pitchFamily="2" charset="2"/>
              <a:buChar char="§"/>
            </a:pPr>
            <a:r>
              <a:rPr lang="en-US" sz="2200" dirty="0">
                <a:solidFill>
                  <a:srgbClr val="333333"/>
                </a:solidFill>
                <a:latin typeface="Times New Roman" panose="02020603050405020304" pitchFamily="18" charset="0"/>
                <a:cs typeface="Times New Roman" panose="02020603050405020304" pitchFamily="18" charset="0"/>
              </a:rPr>
              <a:t>O</a:t>
            </a:r>
            <a:r>
              <a:rPr lang="en-US" sz="2200" b="0" i="0" dirty="0">
                <a:solidFill>
                  <a:srgbClr val="333333"/>
                </a:solidFill>
                <a:effectLst/>
                <a:latin typeface="Times New Roman" panose="02020603050405020304" pitchFamily="18" charset="0"/>
                <a:cs typeface="Times New Roman" panose="02020603050405020304" pitchFamily="18" charset="0"/>
              </a:rPr>
              <a:t>nce the application becomes large and complex, this approach has a number of drawbacks </a:t>
            </a:r>
            <a:endParaRPr lang="en-US" sz="2200" b="0" i="0" dirty="0">
              <a:solidFill>
                <a:schemeClr val="tx1"/>
              </a:solidFill>
              <a:effectLst/>
              <a:latin typeface="Times New Roman" panose="02020603050405020304" pitchFamily="18" charset="0"/>
              <a:cs typeface="Times New Roman" panose="02020603050405020304" pitchFamily="18" charset="0"/>
            </a:endParaRPr>
          </a:p>
          <a:p>
            <a:pPr marL="0" indent="0">
              <a:buNone/>
            </a:pPr>
            <a:br>
              <a:rPr lang="en-US" b="0" i="0" dirty="0">
                <a:solidFill>
                  <a:schemeClr val="tx1"/>
                </a:solidFill>
                <a:effectLst/>
                <a:latin typeface="Times New Roman" panose="02020603050405020304" pitchFamily="18" charset="0"/>
                <a:cs typeface="Times New Roman" panose="02020603050405020304" pitchFamily="18" charset="0"/>
              </a:rPr>
            </a:br>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90358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D7C4-8229-4375-B7EA-BA384470A6A7}"/>
              </a:ext>
            </a:extLst>
          </p:cNvPr>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10. Fault Localization </a:t>
            </a:r>
          </a:p>
        </p:txBody>
      </p:sp>
      <p:sp>
        <p:nvSpPr>
          <p:cNvPr id="3" name="Content Placeholder 2">
            <a:extLst>
              <a:ext uri="{FF2B5EF4-FFF2-40B4-BE49-F238E27FC236}">
                <a16:creationId xmlns:a16="http://schemas.microsoft.com/office/drawing/2014/main" id="{4F5AD56D-9F9F-4785-B571-1C5F4514AA68}"/>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Approaches for Fault Localization: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use logs for trouble shooting, monitoring tools(Distributed tracing), testing, remote debugging, and local debugging. </a:t>
            </a:r>
          </a:p>
          <a:p>
            <a:pPr marL="0" indent="0">
              <a:buNone/>
            </a:pPr>
            <a:r>
              <a:rPr lang="en-US" dirty="0">
                <a:solidFill>
                  <a:schemeClr val="tx1"/>
                </a:solidFill>
                <a:latin typeface="Times New Roman" panose="02020603050405020304" pitchFamily="18" charset="0"/>
                <a:cs typeface="Times New Roman" panose="02020603050405020304" pitchFamily="18" charset="0"/>
              </a:rPr>
              <a:t>I1: Complex and Dynamic Service Interaction</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P1: Local Debugging, Mock, Remote Debugging, Traffic Routing.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C1: Debugging Performance, Infrastructure Requirements, and Lack of Intelligence. </a:t>
            </a:r>
          </a:p>
          <a:p>
            <a:pPr marL="0" indent="0">
              <a:buNone/>
            </a:pPr>
            <a:r>
              <a:rPr lang="en-US" dirty="0">
                <a:solidFill>
                  <a:schemeClr val="tx1"/>
                </a:solidFill>
                <a:latin typeface="Times New Roman" panose="02020603050405020304" pitchFamily="18" charset="0"/>
                <a:cs typeface="Times New Roman" panose="02020603050405020304" pitchFamily="18" charset="0"/>
              </a:rPr>
              <a:t>Proposed work:</a:t>
            </a: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MEPFLL (Microservice Error Prediction and Fault Localization), an approach of latent error prediction and fault localization for microservice applications by learning from system trace logs that is focus on predicting three common types of microservice application faults that are specifically relevant to microservice interactions and runtime environments, i.e., multi-instance faults, configuration faults, asynchronous interaction faults. [2]</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567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3118-8694-4D84-9A96-693BA2BBAFAD}"/>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Fault Localization Contd.</a:t>
            </a:r>
          </a:p>
        </p:txBody>
      </p:sp>
      <p:sp>
        <p:nvSpPr>
          <p:cNvPr id="3" name="Content Placeholder 2">
            <a:extLst>
              <a:ext uri="{FF2B5EF4-FFF2-40B4-BE49-F238E27FC236}">
                <a16:creationId xmlns:a16="http://schemas.microsoft.com/office/drawing/2014/main" id="{805BA92F-EEE4-40C5-BED0-AEDCF95B8960}"/>
              </a:ext>
            </a:extLst>
          </p:cNvPr>
          <p:cNvSpPr>
            <a:spLocks noGrp="1"/>
          </p:cNvSpPr>
          <p:nvPr>
            <p:ph idx="1"/>
          </p:nvPr>
        </p:nvSpPr>
        <p:spPr/>
        <p:txBody>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Proposed Work:</a:t>
            </a:r>
            <a:br>
              <a:rPr lang="en-US" dirty="0">
                <a:solidFill>
                  <a:schemeClr val="tx1"/>
                </a:solidFill>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Delta Debugging is a methodology to automate the debugging of programs using a scientific approach of hypothesis-trial-result loop. </a:t>
            </a:r>
          </a:p>
          <a:p>
            <a:pPr marL="0" indent="0">
              <a:buNone/>
            </a:pPr>
            <a:r>
              <a:rPr lang="en-US" dirty="0">
                <a:solidFill>
                  <a:schemeClr val="tx1"/>
                </a:solidFill>
                <a:latin typeface="Times New Roman" panose="02020603050405020304" pitchFamily="18" charset="0"/>
                <a:cs typeface="Times New Roman" panose="02020603050405020304" pitchFamily="18" charset="0"/>
              </a:rPr>
              <a:t>It starts with a failed test of a given program and the circumstances that may induce the failure. </a:t>
            </a:r>
          </a:p>
          <a:p>
            <a:pPr marL="0" indent="0">
              <a:buNone/>
            </a:pPr>
            <a:r>
              <a:rPr lang="en-US" dirty="0">
                <a:solidFill>
                  <a:schemeClr val="tx1"/>
                </a:solidFill>
                <a:latin typeface="Times New Roman" panose="02020603050405020304" pitchFamily="18" charset="0"/>
                <a:cs typeface="Times New Roman" panose="02020603050405020304" pitchFamily="18" charset="0"/>
              </a:rPr>
              <a:t>Delta debugging then iteratively tests the program under different circumstances and determines the relevance of the circumstances to the failure based on the test results, until a minimal failure-inducing circumstance is found. </a:t>
            </a:r>
          </a:p>
          <a:p>
            <a:pPr marL="0" indent="0">
              <a:buNone/>
            </a:pPr>
            <a:r>
              <a:rPr lang="en-US" dirty="0">
                <a:solidFill>
                  <a:schemeClr val="tx1"/>
                </a:solidFill>
                <a:latin typeface="Times New Roman" panose="02020603050405020304" pitchFamily="18" charset="0"/>
                <a:cs typeface="Times New Roman" panose="02020603050405020304" pitchFamily="18" charset="0"/>
              </a:rPr>
              <a:t>In each iteration, the circumstances are partitioned into subsets, and each subset and its complement are tested. If a subset or its complement makes the program fail, the potential failure-inducing circumstances are reduced and the delta debugging process proceeds to focus on the remaining circumstances and to reduce it further. [3]</a:t>
            </a:r>
          </a:p>
          <a:p>
            <a:endParaRPr lang="en-US" dirty="0"/>
          </a:p>
        </p:txBody>
      </p:sp>
    </p:spTree>
    <p:extLst>
      <p:ext uri="{BB962C8B-B14F-4D97-AF65-F5344CB8AC3E}">
        <p14:creationId xmlns:p14="http://schemas.microsoft.com/office/powerpoint/2010/main" val="3481792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6BCC-8D8E-4E19-843C-3F9BBDE7138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11. Service Evolution</a:t>
            </a:r>
          </a:p>
        </p:txBody>
      </p:sp>
      <p:sp>
        <p:nvSpPr>
          <p:cNvPr id="3" name="Content Placeholder 2">
            <a:extLst>
              <a:ext uri="{FF2B5EF4-FFF2-40B4-BE49-F238E27FC236}">
                <a16:creationId xmlns:a16="http://schemas.microsoft.com/office/drawing/2014/main" id="{96FAA9DA-B489-4962-808B-492DA0E1EAAB}"/>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Quality Assessment metrics: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-System Metrics: CPU, Memory, network latency, I/O, Thread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-Service Metrics: Query Per Second (QPS), Transaction Per Service (TPS), Error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exception, Success rate, Mean Time to Repair (MTTR) </a:t>
            </a:r>
          </a:p>
          <a:p>
            <a:pPr marL="0" indent="0">
              <a:buNone/>
            </a:pPr>
            <a:r>
              <a:rPr lang="en-US" dirty="0">
                <a:latin typeface="Times New Roman" panose="02020603050405020304" pitchFamily="18" charset="0"/>
                <a:cs typeface="Times New Roman" panose="02020603050405020304" pitchFamily="18" charset="0"/>
              </a:rPr>
              <a:t>I1: Evolution Compatibility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P1: Downward Compatibility and Upgrade Deadline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C1: High Maintenance Cost </a:t>
            </a:r>
          </a:p>
        </p:txBody>
      </p:sp>
    </p:spTree>
    <p:extLst>
      <p:ext uri="{BB962C8B-B14F-4D97-AF65-F5344CB8AC3E}">
        <p14:creationId xmlns:p14="http://schemas.microsoft.com/office/powerpoint/2010/main" val="471638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1326-E133-4361-A738-35DED0CB884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Microservices Tools </a:t>
            </a:r>
          </a:p>
        </p:txBody>
      </p:sp>
      <p:sp>
        <p:nvSpPr>
          <p:cNvPr id="3" name="Content Placeholder 2">
            <a:extLst>
              <a:ext uri="{FF2B5EF4-FFF2-40B4-BE49-F238E27FC236}">
                <a16:creationId xmlns:a16="http://schemas.microsoft.com/office/drawing/2014/main" id="{F4EE8233-7EEA-4FC3-B05E-2921D30F9354}"/>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Some of the popular tools,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Operating Systems: Linux</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Programming Languages: Spring Boot, Elixir</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Tools for API Management and Testing: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Postman, API Fortress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Tools for Messaging: Apache Kafka, RabbitMQ</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Toolkits: Fabric8, Seneca</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Architectural Frameworks: Goa, Kong</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Tools for Orchestration: Kubernetes, Istio</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Tools for Monitoring: Prometheus, Logstash,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Serverless Tools: Claudia, AWS Lambda</a:t>
            </a:r>
          </a:p>
        </p:txBody>
      </p:sp>
    </p:spTree>
    <p:extLst>
      <p:ext uri="{BB962C8B-B14F-4D97-AF65-F5344CB8AC3E}">
        <p14:creationId xmlns:p14="http://schemas.microsoft.com/office/powerpoint/2010/main" val="1142476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B8A0-FBE9-48DC-9B65-57D1DEE62BF1}"/>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Microservices Security</a:t>
            </a:r>
          </a:p>
        </p:txBody>
      </p:sp>
      <p:sp>
        <p:nvSpPr>
          <p:cNvPr id="3" name="Content Placeholder 2">
            <a:extLst>
              <a:ext uri="{FF2B5EF4-FFF2-40B4-BE49-F238E27FC236}">
                <a16:creationId xmlns:a16="http://schemas.microsoft.com/office/drawing/2014/main" id="{52516042-0347-401B-8BFC-1C6B51B533A3}"/>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Problems Faced in Microservices: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User details might not be secure and also could be accessed by the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party.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Relying on a specific code reduces the flexibility of microservices.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Security of individual microservice is on of the prominent problems in the architecture</a:t>
            </a:r>
          </a:p>
          <a:p>
            <a:pPr marL="0" indent="0">
              <a:buNone/>
            </a:pPr>
            <a:r>
              <a:rPr lang="en-US" dirty="0">
                <a:latin typeface="Times New Roman" panose="02020603050405020304" pitchFamily="18" charset="0"/>
                <a:cs typeface="Times New Roman" panose="02020603050405020304" pitchFamily="18" charset="0"/>
              </a:rPr>
              <a:t>Methods to secure microservices: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Defense in Depth Mechanism – Apply a number of security layers to protect the services with</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most sensitive information.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Tokens and API Gateway – Tokens are used to identify the user and are stored in the form of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cookies. Data of tokens are needed to be encrypted. (Jason Web Format). Add an extra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element to secure services through token authentication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Distributed Tracing and Session Management: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Distributed Tracing: Method to pinpoint the failures and identify the reason behind it.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Session Management: Make the user data to be obtained from shared session storage.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First Session and Mutual SSL: Data transferred between services will be encrypted. </a:t>
            </a:r>
          </a:p>
        </p:txBody>
      </p:sp>
    </p:spTree>
    <p:extLst>
      <p:ext uri="{BB962C8B-B14F-4D97-AF65-F5344CB8AC3E}">
        <p14:creationId xmlns:p14="http://schemas.microsoft.com/office/powerpoint/2010/main" val="2267477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1E19-4223-4309-8ADE-F473D6C4DB2B}"/>
              </a:ext>
            </a:extLst>
          </p:cNvPr>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AIOps, Microservices, and Cloud Platforms</a:t>
            </a:r>
          </a:p>
        </p:txBody>
      </p:sp>
      <p:sp>
        <p:nvSpPr>
          <p:cNvPr id="3" name="Content Placeholder 2">
            <a:extLst>
              <a:ext uri="{FF2B5EF4-FFF2-40B4-BE49-F238E27FC236}">
                <a16:creationId xmlns:a16="http://schemas.microsoft.com/office/drawing/2014/main" id="{65E6F430-D36E-451E-996E-FF30808A3B6B}"/>
              </a:ext>
            </a:extLst>
          </p:cNvPr>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Digital Modernization: Utilizing both microservices based architecture and serverless together. </a:t>
            </a:r>
          </a:p>
          <a:p>
            <a:r>
              <a:rPr lang="en-US" dirty="0">
                <a:solidFill>
                  <a:schemeClr val="tx1"/>
                </a:solidFill>
                <a:latin typeface="Times New Roman" panose="02020603050405020304" pitchFamily="18" charset="0"/>
                <a:cs typeface="Times New Roman" panose="02020603050405020304" pitchFamily="18" charset="0"/>
              </a:rPr>
              <a:t>Serverless can be utilized to asynchronous processing, scheduled jobs, ETL jobs. </a:t>
            </a:r>
          </a:p>
          <a:p>
            <a:r>
              <a:rPr lang="en-US" dirty="0">
                <a:solidFill>
                  <a:schemeClr val="tx1"/>
                </a:solidFill>
                <a:latin typeface="Times New Roman" panose="02020603050405020304" pitchFamily="18" charset="0"/>
                <a:cs typeface="Times New Roman" panose="02020603050405020304" pitchFamily="18" charset="0"/>
              </a:rPr>
              <a:t>Challenges arise: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1. Monitoring the high number of microservices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2. Identifying root cause for failure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3. Addressing the failure quickly</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4. Testing across the various features.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5. Monitoring end-user conversions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6. Adapting to continuous upgrades and system changes.  </a:t>
            </a:r>
          </a:p>
          <a:p>
            <a:r>
              <a:rPr lang="en-US" dirty="0">
                <a:solidFill>
                  <a:schemeClr val="tx1"/>
                </a:solidFill>
                <a:latin typeface="Times New Roman" panose="02020603050405020304" pitchFamily="18" charset="0"/>
                <a:cs typeface="Times New Roman" panose="02020603050405020304" pitchFamily="18" charset="0"/>
              </a:rPr>
              <a:t>Solution: Bringing Artificial Intelligence coupled with Machine Learning capabilities into</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DevOps will address new complexities in development, deployment, and APM</a:t>
            </a:r>
          </a:p>
        </p:txBody>
      </p:sp>
    </p:spTree>
    <p:extLst>
      <p:ext uri="{BB962C8B-B14F-4D97-AF65-F5344CB8AC3E}">
        <p14:creationId xmlns:p14="http://schemas.microsoft.com/office/powerpoint/2010/main" val="2743889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1673-A8FF-4A73-B01F-36AE04A3DF0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AIOps[5]</a:t>
            </a:r>
          </a:p>
        </p:txBody>
      </p:sp>
      <p:sp>
        <p:nvSpPr>
          <p:cNvPr id="3" name="Content Placeholder 2">
            <a:extLst>
              <a:ext uri="{FF2B5EF4-FFF2-40B4-BE49-F238E27FC236}">
                <a16:creationId xmlns:a16="http://schemas.microsoft.com/office/drawing/2014/main" id="{B99655F2-3EA2-450B-8139-BF8785B49EBE}"/>
              </a:ext>
            </a:extLst>
          </p:cNvPr>
          <p:cNvSpPr>
            <a:spLocks noGrp="1"/>
          </p:cNvSpPr>
          <p:nvPr>
            <p:ph idx="1"/>
          </p:nvPr>
        </p:nvSpPr>
        <p:spPr/>
        <p:txBody>
          <a:bodyPr/>
          <a:lstStyle/>
          <a:p>
            <a:pPr algn="l"/>
            <a:r>
              <a:rPr lang="en-US" dirty="0">
                <a:latin typeface="Times New Roman" panose="02020603050405020304" pitchFamily="18" charset="0"/>
                <a:cs typeface="Times New Roman" panose="02020603050405020304" pitchFamily="18" charset="0"/>
              </a:rPr>
              <a:t>Four critical features needed for creating highly effective processes and systems:</a:t>
            </a:r>
          </a:p>
          <a:p>
            <a:pPr algn="l"/>
            <a:br>
              <a:rPr lang="en-US" dirty="0">
                <a:latin typeface="Times New Roman" panose="02020603050405020304" pitchFamily="18" charset="0"/>
                <a:cs typeface="Times New Roman" panose="02020603050405020304" pitchFamily="18" charset="0"/>
              </a:rPr>
            </a:br>
            <a:r>
              <a:rPr lang="en-US" b="0" i="0" dirty="0">
                <a:solidFill>
                  <a:srgbClr val="222635"/>
                </a:solidFill>
                <a:effectLst/>
                <a:latin typeface="Times New Roman" panose="02020603050405020304" pitchFamily="18" charset="0"/>
                <a:cs typeface="Times New Roman" panose="02020603050405020304" pitchFamily="18" charset="0"/>
              </a:rPr>
              <a:t>1. </a:t>
            </a:r>
            <a:r>
              <a:rPr lang="en-US" b="1" i="0" dirty="0">
                <a:solidFill>
                  <a:srgbClr val="222635"/>
                </a:solidFill>
                <a:effectLst/>
                <a:latin typeface="Times New Roman" panose="02020603050405020304" pitchFamily="18" charset="0"/>
                <a:cs typeface="Times New Roman" panose="02020603050405020304" pitchFamily="18" charset="0"/>
              </a:rPr>
              <a:t>AIOps</a:t>
            </a:r>
            <a:r>
              <a:rPr lang="en-US" b="0" i="0" dirty="0">
                <a:solidFill>
                  <a:srgbClr val="222635"/>
                </a:solidFill>
                <a:effectLst/>
                <a:latin typeface="Times New Roman" panose="02020603050405020304" pitchFamily="18" charset="0"/>
                <a:cs typeface="Times New Roman" panose="02020603050405020304" pitchFamily="18" charset="0"/>
              </a:rPr>
              <a:t>: Analysis of the traffic, logs, usage with the help of machine learning, anomaly detection and alerting, and reliable root cause analysis</a:t>
            </a:r>
          </a:p>
          <a:p>
            <a:pPr algn="l"/>
            <a:r>
              <a:rPr lang="en-US" b="0" i="0" dirty="0">
                <a:solidFill>
                  <a:srgbClr val="222635"/>
                </a:solidFill>
                <a:effectLst/>
                <a:latin typeface="Times New Roman" panose="02020603050405020304" pitchFamily="18" charset="0"/>
                <a:cs typeface="Times New Roman" panose="02020603050405020304" pitchFamily="18" charset="0"/>
              </a:rPr>
              <a:t>2. </a:t>
            </a:r>
            <a:r>
              <a:rPr lang="en-US" b="1" i="0" dirty="0">
                <a:solidFill>
                  <a:srgbClr val="222635"/>
                </a:solidFill>
                <a:effectLst/>
                <a:latin typeface="Times New Roman" panose="02020603050405020304" pitchFamily="18" charset="0"/>
                <a:cs typeface="Times New Roman" panose="02020603050405020304" pitchFamily="18" charset="0"/>
              </a:rPr>
              <a:t>Intelligence DevOps</a:t>
            </a:r>
            <a:r>
              <a:rPr lang="en-US" b="0" i="0" dirty="0">
                <a:solidFill>
                  <a:srgbClr val="222635"/>
                </a:solidFill>
                <a:effectLst/>
                <a:latin typeface="Times New Roman" panose="02020603050405020304" pitchFamily="18" charset="0"/>
                <a:cs typeface="Times New Roman" panose="02020603050405020304" pitchFamily="18" charset="0"/>
              </a:rPr>
              <a:t>: software quality is improved significantly with AI is driven performance and regression testing</a:t>
            </a:r>
          </a:p>
          <a:p>
            <a:pPr algn="l"/>
            <a:r>
              <a:rPr lang="en-US" b="0" i="0" dirty="0">
                <a:solidFill>
                  <a:srgbClr val="222635"/>
                </a:solidFill>
                <a:effectLst/>
                <a:latin typeface="Times New Roman" panose="02020603050405020304" pitchFamily="18" charset="0"/>
                <a:cs typeface="Times New Roman" panose="02020603050405020304" pitchFamily="18" charset="0"/>
              </a:rPr>
              <a:t>3. </a:t>
            </a:r>
            <a:r>
              <a:rPr lang="en-US" b="1" i="0" dirty="0">
                <a:solidFill>
                  <a:srgbClr val="222635"/>
                </a:solidFill>
                <a:effectLst/>
                <a:latin typeface="Times New Roman" panose="02020603050405020304" pitchFamily="18" charset="0"/>
                <a:cs typeface="Times New Roman" panose="02020603050405020304" pitchFamily="18" charset="0"/>
              </a:rPr>
              <a:t>Remediation and Self Healing</a:t>
            </a:r>
            <a:r>
              <a:rPr lang="en-US" b="0" i="0" dirty="0">
                <a:solidFill>
                  <a:srgbClr val="222635"/>
                </a:solidFill>
                <a:effectLst/>
                <a:latin typeface="Times New Roman" panose="02020603050405020304" pitchFamily="18" charset="0"/>
                <a:cs typeface="Times New Roman" panose="02020603050405020304" pitchFamily="18" charset="0"/>
              </a:rPr>
              <a:t>: Auto-detect issues and alerts and trigger remediation and self-healing, provide prescriptive automation</a:t>
            </a:r>
          </a:p>
          <a:p>
            <a:pPr algn="l"/>
            <a:r>
              <a:rPr lang="en-US" b="0" i="0" dirty="0">
                <a:solidFill>
                  <a:srgbClr val="222635"/>
                </a:solidFill>
                <a:effectLst/>
                <a:latin typeface="Times New Roman" panose="02020603050405020304" pitchFamily="18" charset="0"/>
                <a:cs typeface="Times New Roman" panose="02020603050405020304" pitchFamily="18" charset="0"/>
              </a:rPr>
              <a:t>4. </a:t>
            </a:r>
            <a:r>
              <a:rPr lang="en-US" b="1" i="0" dirty="0">
                <a:solidFill>
                  <a:srgbClr val="222635"/>
                </a:solidFill>
                <a:effectLst/>
                <a:latin typeface="Times New Roman" panose="02020603050405020304" pitchFamily="18" charset="0"/>
                <a:cs typeface="Times New Roman" panose="02020603050405020304" pitchFamily="18" charset="0"/>
              </a:rPr>
              <a:t>User Experience</a:t>
            </a:r>
            <a:r>
              <a:rPr lang="en-US" b="0" i="0" dirty="0">
                <a:solidFill>
                  <a:srgbClr val="222635"/>
                </a:solidFill>
                <a:effectLst/>
                <a:latin typeface="Times New Roman" panose="02020603050405020304" pitchFamily="18" charset="0"/>
                <a:cs typeface="Times New Roman" panose="02020603050405020304" pitchFamily="18" charset="0"/>
              </a:rPr>
              <a:t>: AIOps provide better insights for the usage of the system and measure conversions easily</a:t>
            </a:r>
          </a:p>
          <a:p>
            <a:pPr algn="l"/>
            <a:r>
              <a:rPr lang="en-US" dirty="0">
                <a:solidFill>
                  <a:srgbClr val="222635"/>
                </a:solidFill>
                <a:latin typeface="Times New Roman" panose="02020603050405020304" pitchFamily="18" charset="0"/>
                <a:cs typeface="Times New Roman" panose="02020603050405020304" pitchFamily="18" charset="0"/>
              </a:rPr>
              <a:t>AIOps Tools: Dynatrace, Cisco AppDynamics, New Relic</a:t>
            </a:r>
            <a:endParaRPr lang="en-US" b="0" i="0" dirty="0">
              <a:solidFill>
                <a:srgbClr val="222635"/>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07848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56ED-4003-428C-BA39-D34635B4190E}"/>
              </a:ext>
            </a:extLst>
          </p:cNvPr>
          <p:cNvSpPr>
            <a:spLocks noGrp="1"/>
          </p:cNvSpPr>
          <p:nvPr>
            <p:ph type="title"/>
          </p:nvPr>
        </p:nvSpPr>
        <p:spPr/>
        <p:txBody>
          <a:bodyPr>
            <a:normAutofit fontScale="90000"/>
          </a:bodyPr>
          <a:lstStyle/>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References </a:t>
            </a:r>
            <a:br>
              <a:rPr lang="en-US" sz="36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8FF6165-8711-4B5B-A054-948200CDAB7E}"/>
              </a:ext>
            </a:extLst>
          </p:cNvPr>
          <p:cNvSpPr>
            <a:spLocks noGrp="1"/>
          </p:cNvSpPr>
          <p:nvPr>
            <p:ph idx="1"/>
          </p:nvPr>
        </p:nvSpPr>
        <p:spPr/>
        <p:txBody>
          <a:bodyPr>
            <a:normAutofit/>
          </a:bodyPr>
          <a:lstStyle/>
          <a:p>
            <a:pPr marL="457200" indent="-457200">
              <a:buFont typeface="+mj-lt"/>
              <a:buAutoNum type="arabicPeriod"/>
            </a:pPr>
            <a:r>
              <a:rPr lang="en-US" b="0" i="0" dirty="0">
                <a:solidFill>
                  <a:srgbClr val="242424"/>
                </a:solidFill>
                <a:effectLst/>
                <a:latin typeface="Times New Roman" panose="02020603050405020304" pitchFamily="18" charset="0"/>
                <a:cs typeface="Times New Roman" panose="02020603050405020304" pitchFamily="18" charset="0"/>
              </a:rPr>
              <a:t> </a:t>
            </a:r>
            <a:r>
              <a:rPr lang="en-US" b="0" i="0" u="none" strike="noStrike" dirty="0">
                <a:solidFill>
                  <a:srgbClr val="6264A7"/>
                </a:solidFill>
                <a:effectLst/>
                <a:latin typeface="Times New Roman" panose="02020603050405020304" pitchFamily="18" charset="0"/>
                <a:cs typeface="Times New Roman" panose="02020603050405020304" pitchFamily="18" charset="0"/>
                <a:hlinkClick r:id="rId2" tooltip="https://arxiv.org/abs/2106.07321"/>
              </a:rPr>
              <a:t>https://arxiv.org/abs/2106.07321</a:t>
            </a:r>
            <a:endParaRPr lang="en-US" dirty="0">
              <a:solidFill>
                <a:srgbClr val="6264A7"/>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3" tooltip="https://cspengxin.github.io/publications/fse19-zhou-microservice.pdf"/>
              </a:rPr>
              <a:t>https://cspengxin.github.io/publications/fse19-zhou-microservice.pdf</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4" tooltip="https://cspengxin.github.io/publications/tsc19-deltadebugging.pdf"/>
              </a:rPr>
              <a:t>https://cspengxin.github.io/publications/tsc19-deltadebugging.pdf</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5" tooltip="https://cspengxin.github.io/publications/tse19-msdebugging.pdf"/>
              </a:rPr>
              <a:t>https://cspengxin.github.io/publications/tse19-msdebugging.pdf</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6" tooltip="https://dzone.com/articles/aiops-microservices-and-cloud-platforms"/>
              </a:rPr>
              <a:t>https://dzone.com/articles/aiops-microservices-and-cloud-platforms</a:t>
            </a:r>
            <a:endParaRPr lang="en-US" dirty="0">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7"/>
              </a:rPr>
              <a:t>https://www.talend.com/resources/microservices-vs-soa/</a:t>
            </a:r>
            <a:endParaRPr lang="en-US" dirty="0">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hlinkClick r:id="rId8"/>
              </a:rPr>
              <a:t>https://blog.code-intelligence.com/fuzzing-microservices-in-5-steps</a:t>
            </a:r>
            <a:endParaRPr lang="en-US"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Tutorial on Microservices: </a:t>
            </a: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hlinkClick r:id="rId9"/>
              </a:rPr>
              <a:t>https://www.youtube.com/watch?v=tuJqH3AV0e8&amp;t=10053s</a:t>
            </a:r>
            <a:endParaRPr lang="en-US" dirty="0">
              <a:effectLst/>
              <a:latin typeface="Times New Roman" panose="02020603050405020304" pitchFamily="18" charset="0"/>
              <a:cs typeface="Times New Roman" panose="02020603050405020304" pitchFamily="18" charset="0"/>
            </a:endParaRPr>
          </a:p>
          <a:p>
            <a:pPr marL="0" indent="0">
              <a:buNone/>
            </a:pPr>
            <a:endParaRPr lang="en-US" dirty="0">
              <a:effectLst/>
              <a:latin typeface="Segoe UI" panose="020B0502040204020203" pitchFamily="34" charset="0"/>
            </a:endParaRPr>
          </a:p>
          <a:p>
            <a:endParaRPr lang="en-US" dirty="0"/>
          </a:p>
        </p:txBody>
      </p:sp>
    </p:spTree>
    <p:extLst>
      <p:ext uri="{BB962C8B-B14F-4D97-AF65-F5344CB8AC3E}">
        <p14:creationId xmlns:p14="http://schemas.microsoft.com/office/powerpoint/2010/main" val="4222695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60F6-1238-41EA-AE99-7A92350FDC4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Acknowledgement</a:t>
            </a:r>
          </a:p>
        </p:txBody>
      </p:sp>
      <p:sp>
        <p:nvSpPr>
          <p:cNvPr id="3" name="Content Placeholder 2">
            <a:extLst>
              <a:ext uri="{FF2B5EF4-FFF2-40B4-BE49-F238E27FC236}">
                <a16:creationId xmlns:a16="http://schemas.microsoft.com/office/drawing/2014/main" id="{B67DC33E-C1F6-49FC-A0D7-B81DC0744791}"/>
              </a:ext>
            </a:extLst>
          </p:cNvPr>
          <p:cNvSpPr>
            <a:spLocks noGrp="1"/>
          </p:cNvSpPr>
          <p:nvPr>
            <p:ph idx="1"/>
          </p:nvPr>
        </p:nvSpPr>
        <p:spPr/>
        <p:txBody>
          <a:bodyPr/>
          <a:lstStyle/>
          <a:p>
            <a:r>
              <a:rPr lang="en-US" dirty="0"/>
              <a:t>Dr. Wei Yang</a:t>
            </a:r>
          </a:p>
        </p:txBody>
      </p:sp>
    </p:spTree>
    <p:extLst>
      <p:ext uri="{BB962C8B-B14F-4D97-AF65-F5344CB8AC3E}">
        <p14:creationId xmlns:p14="http://schemas.microsoft.com/office/powerpoint/2010/main" val="286944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F7A4-2353-4865-A812-907F8DE7E7B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Challenges to Monolithic Architecture </a:t>
            </a:r>
          </a:p>
        </p:txBody>
      </p:sp>
      <p:sp>
        <p:nvSpPr>
          <p:cNvPr id="3" name="Content Placeholder 2">
            <a:extLst>
              <a:ext uri="{FF2B5EF4-FFF2-40B4-BE49-F238E27FC236}">
                <a16:creationId xmlns:a16="http://schemas.microsoft.com/office/drawing/2014/main" id="{EA1C7071-562E-4891-9FD1-8C6152748296}"/>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 and Complex applications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Slow development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Blocks continuous development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Inflexible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Unreliable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Unscalable</a:t>
            </a:r>
            <a:r>
              <a:rPr lang="en-US" dirty="0"/>
              <a:t> </a:t>
            </a:r>
          </a:p>
        </p:txBody>
      </p:sp>
    </p:spTree>
    <p:extLst>
      <p:ext uri="{BB962C8B-B14F-4D97-AF65-F5344CB8AC3E}">
        <p14:creationId xmlns:p14="http://schemas.microsoft.com/office/powerpoint/2010/main" val="4239218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64AB-71B4-48E1-B223-5FECEC92908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What are Microservices? </a:t>
            </a:r>
          </a:p>
        </p:txBody>
      </p:sp>
      <p:sp>
        <p:nvSpPr>
          <p:cNvPr id="3" name="Content Placeholder 2">
            <a:extLst>
              <a:ext uri="{FF2B5EF4-FFF2-40B4-BE49-F238E27FC236}">
                <a16:creationId xmlns:a16="http://schemas.microsoft.com/office/drawing/2014/main" id="{EA92A01D-CDA9-4703-9219-BA5674968868}"/>
              </a:ext>
            </a:extLst>
          </p:cNvPr>
          <p:cNvSpPr>
            <a:spLocks noGrp="1"/>
          </p:cNvSpPr>
          <p:nvPr>
            <p:ph idx="1"/>
          </p:nvPr>
        </p:nvSpPr>
        <p:spPr/>
        <p:txBody>
          <a:bodyPr>
            <a:normAutofit lnSpcReduction="10000"/>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Also know as Microservices Architecture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An architectural style that structures an application as a suite of loosely coupled services, each of which has a single responsibility and can be deployed independently, scaled independently, and tested independently.[1]</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Microservices are individual software applications that communicate with each other through a well-defined network interface.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Some of the features are: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-Small focused.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-Language Neutral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-Loosely Coupled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-Highly maintainable and testable </a:t>
            </a:r>
          </a:p>
          <a:p>
            <a:pPr marL="0" indent="0">
              <a:buNone/>
            </a:pPr>
            <a:endParaRPr lang="en-US" dirty="0"/>
          </a:p>
        </p:txBody>
      </p:sp>
    </p:spTree>
    <p:extLst>
      <p:ext uri="{BB962C8B-B14F-4D97-AF65-F5344CB8AC3E}">
        <p14:creationId xmlns:p14="http://schemas.microsoft.com/office/powerpoint/2010/main" val="934740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83A1-9E8A-4563-87BF-E0CCF010421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Advantages of Microservices</a:t>
            </a:r>
          </a:p>
        </p:txBody>
      </p:sp>
      <p:sp>
        <p:nvSpPr>
          <p:cNvPr id="3" name="Content Placeholder 2">
            <a:extLst>
              <a:ext uri="{FF2B5EF4-FFF2-40B4-BE49-F238E27FC236}">
                <a16:creationId xmlns:a16="http://schemas.microsoft.com/office/drawing/2014/main" id="{A2F7F01E-B42D-4686-89A9-C5C41FCAC04B}"/>
              </a:ext>
            </a:extLst>
          </p:cNvPr>
          <p:cNvSpPr>
            <a:spLocks noGrp="1"/>
          </p:cNvSpPr>
          <p:nvPr>
            <p:ph idx="1"/>
          </p:nvPr>
        </p:nvSpPr>
        <p:spPr/>
        <p:txBody>
          <a:bodyPr>
            <a:normAutofit fontScale="62500" lnSpcReduction="20000"/>
          </a:bodyPr>
          <a:lstStyle/>
          <a:p>
            <a:pPr lvl="1">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Faster Delivery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	Parallel Development </a:t>
            </a:r>
          </a:p>
          <a:p>
            <a:pPr marL="201168" lvl="1" indent="0">
              <a:buNone/>
            </a:pPr>
            <a:r>
              <a:rPr lang="en-US" sz="3400" dirty="0">
                <a:latin typeface="Times New Roman" panose="02020603050405020304" pitchFamily="18" charset="0"/>
                <a:cs typeface="Times New Roman" panose="02020603050405020304" pitchFamily="18" charset="0"/>
              </a:rPr>
              <a:t>           Extendibility and Expandability</a:t>
            </a:r>
            <a:br>
              <a:rPr lang="en-US" sz="3400" dirty="0">
                <a:latin typeface="Times New Roman" panose="02020603050405020304" pitchFamily="18" charset="0"/>
                <a:cs typeface="Times New Roman" panose="02020603050405020304" pitchFamily="18" charset="0"/>
              </a:rPr>
            </a:br>
            <a:endParaRPr lang="en-US" sz="3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Improved Scalability and Availability </a:t>
            </a:r>
          </a:p>
          <a:p>
            <a:pPr marL="384048" lvl="2" indent="0">
              <a:buNone/>
            </a:pPr>
            <a:r>
              <a:rPr lang="en-US" sz="3400" dirty="0">
                <a:latin typeface="Times New Roman" panose="02020603050405020304" pitchFamily="18" charset="0"/>
                <a:cs typeface="Times New Roman" panose="02020603050405020304" pitchFamily="18" charset="0"/>
              </a:rPr>
              <a:t>	Flexible and Automatic scalability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	Fault Tolerance and Fault Isolation</a:t>
            </a:r>
          </a:p>
          <a:p>
            <a:pPr marL="384048" lvl="2" indent="0">
              <a:buNone/>
            </a:pPr>
            <a:endParaRPr lang="en-US" sz="3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Greater Autonomy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	Reduced communication cost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	Flexible choice of technology stack </a:t>
            </a:r>
          </a:p>
          <a:p>
            <a:pPr marL="0" indent="0">
              <a:buNone/>
            </a:pPr>
            <a:endParaRPr lang="en-US" dirty="0"/>
          </a:p>
          <a:p>
            <a:pPr marL="201168" lvl="1" indent="0">
              <a:buNone/>
            </a:pPr>
            <a:endParaRPr lang="en-US" dirty="0"/>
          </a:p>
          <a:p>
            <a:pPr lvl="1">
              <a:buFont typeface="Wingdings" panose="05000000000000000000" pitchFamily="2" charset="2"/>
              <a:buChar char="q"/>
            </a:pPr>
            <a:endParaRPr lang="en-US" dirty="0"/>
          </a:p>
          <a:p>
            <a:pPr marL="201168" lvl="1" indent="0">
              <a:buNone/>
            </a:pPr>
            <a:br>
              <a:rPr lang="en-US" dirty="0"/>
            </a:br>
            <a:r>
              <a:rPr lang="en-US" dirty="0"/>
              <a:t>	</a:t>
            </a:r>
          </a:p>
        </p:txBody>
      </p:sp>
    </p:spTree>
    <p:extLst>
      <p:ext uri="{BB962C8B-B14F-4D97-AF65-F5344CB8AC3E}">
        <p14:creationId xmlns:p14="http://schemas.microsoft.com/office/powerpoint/2010/main" val="349524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DDA2-630B-44D1-B9F7-52AC73919D7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Companies that use Microservice Architecture</a:t>
            </a:r>
          </a:p>
        </p:txBody>
      </p:sp>
      <p:sp>
        <p:nvSpPr>
          <p:cNvPr id="3" name="Content Placeholder 2">
            <a:extLst>
              <a:ext uri="{FF2B5EF4-FFF2-40B4-BE49-F238E27FC236}">
                <a16:creationId xmlns:a16="http://schemas.microsoft.com/office/drawing/2014/main" id="{C5260274-0C5C-4E69-8063-CA5D6297A6AD}"/>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Amazon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Netflix</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Twitter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Uber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eBay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PayPal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Sound cloud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Etsy </a:t>
            </a:r>
          </a:p>
        </p:txBody>
      </p:sp>
    </p:spTree>
    <p:extLst>
      <p:ext uri="{BB962C8B-B14F-4D97-AF65-F5344CB8AC3E}">
        <p14:creationId xmlns:p14="http://schemas.microsoft.com/office/powerpoint/2010/main" val="337912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933433-B33B-4929-B1F1-746A1CC51EFB}"/>
              </a:ext>
            </a:extLst>
          </p:cNvPr>
          <p:cNvPicPr>
            <a:picLocks noChangeAspect="1"/>
          </p:cNvPicPr>
          <p:nvPr/>
        </p:nvPicPr>
        <p:blipFill>
          <a:blip r:embed="rId2"/>
          <a:stretch>
            <a:fillRect/>
          </a:stretch>
        </p:blipFill>
        <p:spPr>
          <a:xfrm>
            <a:off x="307858" y="260058"/>
            <a:ext cx="7029450" cy="2768368"/>
          </a:xfrm>
          <a:prstGeom prst="rect">
            <a:avLst/>
          </a:prstGeom>
        </p:spPr>
      </p:pic>
      <p:pic>
        <p:nvPicPr>
          <p:cNvPr id="5" name="Picture 4">
            <a:extLst>
              <a:ext uri="{FF2B5EF4-FFF2-40B4-BE49-F238E27FC236}">
                <a16:creationId xmlns:a16="http://schemas.microsoft.com/office/drawing/2014/main" id="{7EC15B8E-2A4E-44CD-B620-7B545431EC58}"/>
              </a:ext>
            </a:extLst>
          </p:cNvPr>
          <p:cNvPicPr>
            <a:picLocks noChangeAspect="1"/>
          </p:cNvPicPr>
          <p:nvPr/>
        </p:nvPicPr>
        <p:blipFill>
          <a:blip r:embed="rId3"/>
          <a:stretch>
            <a:fillRect/>
          </a:stretch>
        </p:blipFill>
        <p:spPr>
          <a:xfrm>
            <a:off x="442082" y="3137483"/>
            <a:ext cx="6895226" cy="3143250"/>
          </a:xfrm>
          <a:prstGeom prst="rect">
            <a:avLst/>
          </a:prstGeom>
        </p:spPr>
      </p:pic>
      <p:sp>
        <p:nvSpPr>
          <p:cNvPr id="6" name="TextBox 5">
            <a:extLst>
              <a:ext uri="{FF2B5EF4-FFF2-40B4-BE49-F238E27FC236}">
                <a16:creationId xmlns:a16="http://schemas.microsoft.com/office/drawing/2014/main" id="{F64ADE34-DE9B-4676-B98F-B53F2262B1B1}"/>
              </a:ext>
            </a:extLst>
          </p:cNvPr>
          <p:cNvSpPr txBox="1"/>
          <p:nvPr/>
        </p:nvSpPr>
        <p:spPr>
          <a:xfrm>
            <a:off x="1987929" y="2797593"/>
            <a:ext cx="4108071" cy="461665"/>
          </a:xfrm>
          <a:prstGeom prst="rect">
            <a:avLst/>
          </a:prstGeom>
          <a:noFill/>
        </p:spPr>
        <p:txBody>
          <a:bodyPr wrap="square" rtlCol="0">
            <a:spAutoFit/>
          </a:bodyPr>
          <a:lstStyle/>
          <a:p>
            <a:r>
              <a:rPr lang="en-US" sz="1200" dirty="0"/>
              <a:t>[https://medium.com/koderlabs/introduction-to-monolithic-architecture-and-microservices-architecture-b211a5955c63]</a:t>
            </a:r>
          </a:p>
        </p:txBody>
      </p:sp>
    </p:spTree>
    <p:extLst>
      <p:ext uri="{BB962C8B-B14F-4D97-AF65-F5344CB8AC3E}">
        <p14:creationId xmlns:p14="http://schemas.microsoft.com/office/powerpoint/2010/main" val="419379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C7F7-33A2-4F4B-89F4-76A44EBD266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SOA vs Microservices</a:t>
            </a:r>
          </a:p>
        </p:txBody>
      </p:sp>
      <p:sp>
        <p:nvSpPr>
          <p:cNvPr id="3" name="Content Placeholder 2">
            <a:extLst>
              <a:ext uri="{FF2B5EF4-FFF2-40B4-BE49-F238E27FC236}">
                <a16:creationId xmlns:a16="http://schemas.microsoft.com/office/drawing/2014/main" id="{6D0AA129-B756-4A85-9223-34CD5F6015C3}"/>
              </a:ext>
            </a:extLst>
          </p:cNvPr>
          <p:cNvSpPr>
            <a:spLocks noGrp="1"/>
          </p:cNvSpPr>
          <p:nvPr>
            <p:ph idx="1"/>
          </p:nvPr>
        </p:nvSpPr>
        <p:spPr/>
        <p:txBody>
          <a:bodyPr>
            <a:normAutofit/>
          </a:bodyPr>
          <a:lstStyle/>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Service Oriented Architecture. Also known as coarse-grained architecture. </a:t>
            </a:r>
          </a:p>
          <a:p>
            <a:pPr>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SOA breaks up the components required for applications into separate service modules that communicate with one another to meet specific business objectives.</a:t>
            </a:r>
            <a:br>
              <a:rPr lang="en-US" b="0" i="0" dirty="0">
                <a:solidFill>
                  <a:srgbClr val="222222"/>
                </a:solidFill>
                <a:effectLst/>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Each module is considerably smaller than a monolithic application, and can be deployed to serve different purposes in an enterprise. [6]</a:t>
            </a:r>
          </a:p>
          <a:p>
            <a:pPr marL="0" indent="0" algn="l">
              <a:buNone/>
            </a:pPr>
            <a:r>
              <a:rPr lang="en-US" dirty="0">
                <a:solidFill>
                  <a:srgbClr val="222222"/>
                </a:solidFill>
                <a:latin typeface="Times New Roman" panose="02020603050405020304" pitchFamily="18" charset="0"/>
                <a:cs typeface="Times New Roman" panose="02020603050405020304" pitchFamily="18" charset="0"/>
              </a:rPr>
              <a:t>SOA delivers 4 services</a:t>
            </a:r>
            <a:br>
              <a:rPr lang="en-US" dirty="0">
                <a:solidFill>
                  <a:srgbClr val="222222"/>
                </a:solidFill>
                <a:latin typeface="Times New Roman" panose="02020603050405020304" pitchFamily="18" charset="0"/>
                <a:cs typeface="Times New Roman" panose="02020603050405020304" pitchFamily="18" charset="0"/>
              </a:rPr>
            </a:br>
            <a:r>
              <a:rPr lang="en-US" dirty="0">
                <a:solidFill>
                  <a:srgbClr val="222222"/>
                </a:solidFill>
                <a:latin typeface="Times New Roman" panose="02020603050405020304" pitchFamily="18" charset="0"/>
                <a:cs typeface="Times New Roman" panose="02020603050405020304" pitchFamily="18" charset="0"/>
              </a:rPr>
              <a:t>	</a:t>
            </a:r>
            <a:r>
              <a:rPr lang="en-US" sz="2400" dirty="0">
                <a:solidFill>
                  <a:srgbClr val="222222"/>
                </a:solidFill>
                <a:latin typeface="Times New Roman" panose="02020603050405020304" pitchFamily="18" charset="0"/>
                <a:cs typeface="Times New Roman" panose="02020603050405020304" pitchFamily="18" charset="0"/>
              </a:rPr>
              <a:t>- </a:t>
            </a:r>
            <a:r>
              <a:rPr lang="en-US" i="0" dirty="0">
                <a:solidFill>
                  <a:srgbClr val="222222"/>
                </a:solidFill>
                <a:effectLst/>
                <a:latin typeface="Times New Roman" panose="02020603050405020304" pitchFamily="18" charset="0"/>
                <a:cs typeface="Times New Roman" panose="02020603050405020304" pitchFamily="18" charset="0"/>
              </a:rPr>
              <a:t>Functional services: used for business operations</a:t>
            </a:r>
            <a:br>
              <a:rPr lang="en-US" i="0" dirty="0">
                <a:solidFill>
                  <a:srgbClr val="222222"/>
                </a:solidFill>
                <a:effectLst/>
                <a:latin typeface="Times New Roman" panose="02020603050405020304" pitchFamily="18" charset="0"/>
                <a:cs typeface="Times New Roman" panose="02020603050405020304" pitchFamily="18" charset="0"/>
              </a:rPr>
            </a:br>
            <a:r>
              <a:rPr lang="en-US" i="0" dirty="0">
                <a:solidFill>
                  <a:srgbClr val="222222"/>
                </a:solidFill>
                <a:effectLst/>
                <a:latin typeface="Times New Roman" panose="02020603050405020304" pitchFamily="18" charset="0"/>
                <a:cs typeface="Times New Roman" panose="02020603050405020304" pitchFamily="18" charset="0"/>
              </a:rPr>
              <a:t>	- Enterprise services: implement the functionality</a:t>
            </a:r>
            <a:br>
              <a:rPr lang="en-US" i="0" dirty="0">
                <a:solidFill>
                  <a:srgbClr val="222222"/>
                </a:solidFill>
                <a:effectLst/>
                <a:latin typeface="Times New Roman" panose="02020603050405020304" pitchFamily="18" charset="0"/>
                <a:cs typeface="Times New Roman" panose="02020603050405020304" pitchFamily="18" charset="0"/>
              </a:rPr>
            </a:br>
            <a:r>
              <a:rPr lang="en-US" i="0" dirty="0">
                <a:solidFill>
                  <a:srgbClr val="222222"/>
                </a:solidFill>
                <a:effectLst/>
                <a:latin typeface="Times New Roman" panose="02020603050405020304" pitchFamily="18" charset="0"/>
                <a:cs typeface="Times New Roman" panose="02020603050405020304" pitchFamily="18" charset="0"/>
              </a:rPr>
              <a:t>	- Application services: specific for developing and deploying apps </a:t>
            </a:r>
            <a:br>
              <a:rPr lang="en-US" i="0" dirty="0">
                <a:solidFill>
                  <a:srgbClr val="222222"/>
                </a:solidFill>
                <a:effectLst/>
                <a:latin typeface="Times New Roman" panose="02020603050405020304" pitchFamily="18" charset="0"/>
                <a:cs typeface="Times New Roman" panose="02020603050405020304" pitchFamily="18" charset="0"/>
              </a:rPr>
            </a:br>
            <a:r>
              <a:rPr lang="en-US" i="0" dirty="0">
                <a:solidFill>
                  <a:srgbClr val="222222"/>
                </a:solidFill>
                <a:effectLst/>
                <a:latin typeface="Times New Roman" panose="02020603050405020304" pitchFamily="18" charset="0"/>
                <a:cs typeface="Times New Roman" panose="02020603050405020304" pitchFamily="18" charset="0"/>
              </a:rPr>
              <a:t>	- Infrastructure services: </a:t>
            </a:r>
            <a:r>
              <a:rPr lang="en-US" b="0" i="0" dirty="0">
                <a:solidFill>
                  <a:srgbClr val="222222"/>
                </a:solidFill>
                <a:effectLst/>
                <a:latin typeface="Times New Roman" panose="02020603050405020304" pitchFamily="18" charset="0"/>
                <a:cs typeface="Times New Roman" panose="02020603050405020304" pitchFamily="18" charset="0"/>
              </a:rPr>
              <a:t>for non-functional processes such as security and authentication</a:t>
            </a:r>
          </a:p>
        </p:txBody>
      </p:sp>
    </p:spTree>
    <p:extLst>
      <p:ext uri="{BB962C8B-B14F-4D97-AF65-F5344CB8AC3E}">
        <p14:creationId xmlns:p14="http://schemas.microsoft.com/office/powerpoint/2010/main" val="2492951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F44AFE1-00D5-48F7-84E1-DF1E4AB0CD38}"/>
              </a:ext>
            </a:extLst>
          </p:cNvPr>
          <p:cNvGraphicFramePr>
            <a:graphicFrameLocks noGrp="1"/>
          </p:cNvGraphicFramePr>
          <p:nvPr>
            <p:extLst>
              <p:ext uri="{D42A27DB-BD31-4B8C-83A1-F6EECF244321}">
                <p14:modId xmlns:p14="http://schemas.microsoft.com/office/powerpoint/2010/main" val="2838628279"/>
              </p:ext>
            </p:extLst>
          </p:nvPr>
        </p:nvGraphicFramePr>
        <p:xfrm>
          <a:off x="1000154" y="209725"/>
          <a:ext cx="9645475" cy="6117660"/>
        </p:xfrm>
        <a:graphic>
          <a:graphicData uri="http://schemas.openxmlformats.org/drawingml/2006/table">
            <a:tbl>
              <a:tblPr firstRow="1" bandRow="1">
                <a:tableStyleId>{5C22544A-7EE6-4342-B048-85BDC9FD1C3A}</a:tableStyleId>
              </a:tblPr>
              <a:tblGrid>
                <a:gridCol w="2036661">
                  <a:extLst>
                    <a:ext uri="{9D8B030D-6E8A-4147-A177-3AD203B41FA5}">
                      <a16:colId xmlns:a16="http://schemas.microsoft.com/office/drawing/2014/main" val="2746811085"/>
                    </a:ext>
                  </a:extLst>
                </a:gridCol>
                <a:gridCol w="4077049">
                  <a:extLst>
                    <a:ext uri="{9D8B030D-6E8A-4147-A177-3AD203B41FA5}">
                      <a16:colId xmlns:a16="http://schemas.microsoft.com/office/drawing/2014/main" val="1797573739"/>
                    </a:ext>
                  </a:extLst>
                </a:gridCol>
                <a:gridCol w="3531765">
                  <a:extLst>
                    <a:ext uri="{9D8B030D-6E8A-4147-A177-3AD203B41FA5}">
                      <a16:colId xmlns:a16="http://schemas.microsoft.com/office/drawing/2014/main" val="4078088414"/>
                    </a:ext>
                  </a:extLst>
                </a:gridCol>
              </a:tblGrid>
              <a:tr h="311155">
                <a:tc>
                  <a:txBody>
                    <a:bodyPr/>
                    <a:lstStyle/>
                    <a:p>
                      <a:r>
                        <a:rPr lang="en-US" sz="1600" dirty="0">
                          <a:effectLst/>
                        </a:rPr>
                        <a:t> </a:t>
                      </a:r>
                    </a:p>
                  </a:txBody>
                  <a:tcPr anchor="ctr"/>
                </a:tc>
                <a:tc>
                  <a:txBody>
                    <a:bodyPr/>
                    <a:lstStyle/>
                    <a:p>
                      <a:r>
                        <a:rPr lang="en-US" sz="1600" b="1">
                          <a:effectLst/>
                        </a:rPr>
                        <a:t>Microservices</a:t>
                      </a:r>
                      <a:endParaRPr lang="en-US" sz="1600" dirty="0">
                        <a:effectLst/>
                      </a:endParaRPr>
                    </a:p>
                  </a:txBody>
                  <a:tcPr anchor="ctr"/>
                </a:tc>
                <a:tc>
                  <a:txBody>
                    <a:bodyPr/>
                    <a:lstStyle/>
                    <a:p>
                      <a:r>
                        <a:rPr lang="en-US" sz="1600" b="1">
                          <a:effectLst/>
                        </a:rPr>
                        <a:t>SOA</a:t>
                      </a:r>
                      <a:endParaRPr lang="en-US" sz="1600" dirty="0">
                        <a:effectLst/>
                      </a:endParaRPr>
                    </a:p>
                  </a:txBody>
                  <a:tcPr anchor="ctr"/>
                </a:tc>
                <a:extLst>
                  <a:ext uri="{0D108BD9-81ED-4DB2-BD59-A6C34878D82A}">
                    <a16:rowId xmlns:a16="http://schemas.microsoft.com/office/drawing/2014/main" val="3329947333"/>
                  </a:ext>
                </a:extLst>
              </a:tr>
              <a:tr h="777888">
                <a:tc>
                  <a:txBody>
                    <a:bodyPr/>
                    <a:lstStyle/>
                    <a:p>
                      <a:r>
                        <a:rPr lang="en-US" sz="1600" b="1">
                          <a:effectLst/>
                        </a:rPr>
                        <a:t>Architecture</a:t>
                      </a:r>
                      <a:endParaRPr lang="en-US" sz="1600">
                        <a:effectLst/>
                      </a:endParaRPr>
                    </a:p>
                  </a:txBody>
                  <a:tcPr anchor="ctr"/>
                </a:tc>
                <a:tc>
                  <a:txBody>
                    <a:bodyPr/>
                    <a:lstStyle/>
                    <a:p>
                      <a:r>
                        <a:rPr lang="en-US" sz="1600">
                          <a:effectLst/>
                        </a:rPr>
                        <a:t>Designed to host services which can function independently</a:t>
                      </a:r>
                      <a:endParaRPr lang="en-US" sz="1600" dirty="0">
                        <a:effectLst/>
                      </a:endParaRPr>
                    </a:p>
                  </a:txBody>
                  <a:tcPr anchor="ctr"/>
                </a:tc>
                <a:tc>
                  <a:txBody>
                    <a:bodyPr/>
                    <a:lstStyle/>
                    <a:p>
                      <a:r>
                        <a:rPr lang="en-US" sz="1600">
                          <a:effectLst/>
                        </a:rPr>
                        <a:t>Designed to share resources across services</a:t>
                      </a:r>
                    </a:p>
                  </a:txBody>
                  <a:tcPr anchor="ctr"/>
                </a:tc>
                <a:extLst>
                  <a:ext uri="{0D108BD9-81ED-4DB2-BD59-A6C34878D82A}">
                    <a16:rowId xmlns:a16="http://schemas.microsoft.com/office/drawing/2014/main" val="2923589775"/>
                  </a:ext>
                </a:extLst>
              </a:tr>
              <a:tr h="544522">
                <a:tc>
                  <a:txBody>
                    <a:bodyPr/>
                    <a:lstStyle/>
                    <a:p>
                      <a:r>
                        <a:rPr lang="en-US" sz="1600" b="1">
                          <a:effectLst/>
                        </a:rPr>
                        <a:t>Component sharing</a:t>
                      </a:r>
                      <a:endParaRPr lang="en-US" sz="1600">
                        <a:effectLst/>
                      </a:endParaRPr>
                    </a:p>
                  </a:txBody>
                  <a:tcPr anchor="ctr"/>
                </a:tc>
                <a:tc>
                  <a:txBody>
                    <a:bodyPr/>
                    <a:lstStyle/>
                    <a:p>
                      <a:r>
                        <a:rPr lang="en-US" sz="1600">
                          <a:effectLst/>
                        </a:rPr>
                        <a:t>Typically does not involve component sharing </a:t>
                      </a:r>
                      <a:endParaRPr lang="en-US" sz="1600" dirty="0">
                        <a:effectLst/>
                      </a:endParaRPr>
                    </a:p>
                  </a:txBody>
                  <a:tcPr anchor="ctr"/>
                </a:tc>
                <a:tc>
                  <a:txBody>
                    <a:bodyPr/>
                    <a:lstStyle/>
                    <a:p>
                      <a:r>
                        <a:rPr lang="en-US" sz="1600">
                          <a:effectLst/>
                        </a:rPr>
                        <a:t>Frequently involves component sharing</a:t>
                      </a:r>
                    </a:p>
                  </a:txBody>
                  <a:tcPr anchor="ctr"/>
                </a:tc>
                <a:extLst>
                  <a:ext uri="{0D108BD9-81ED-4DB2-BD59-A6C34878D82A}">
                    <a16:rowId xmlns:a16="http://schemas.microsoft.com/office/drawing/2014/main" val="772672182"/>
                  </a:ext>
                </a:extLst>
              </a:tr>
              <a:tr h="544522">
                <a:tc>
                  <a:txBody>
                    <a:bodyPr/>
                    <a:lstStyle/>
                    <a:p>
                      <a:r>
                        <a:rPr lang="en-US" sz="1600" b="1">
                          <a:effectLst/>
                        </a:rPr>
                        <a:t>Granularity</a:t>
                      </a:r>
                      <a:endParaRPr lang="en-US" sz="1600">
                        <a:effectLst/>
                      </a:endParaRPr>
                    </a:p>
                  </a:txBody>
                  <a:tcPr anchor="ctr"/>
                </a:tc>
                <a:tc>
                  <a:txBody>
                    <a:bodyPr/>
                    <a:lstStyle/>
                    <a:p>
                      <a:r>
                        <a:rPr lang="en-US" sz="1600">
                          <a:effectLst/>
                        </a:rPr>
                        <a:t>Fine-grained services</a:t>
                      </a:r>
                      <a:endParaRPr lang="en-US" sz="1600" dirty="0">
                        <a:effectLst/>
                      </a:endParaRPr>
                    </a:p>
                  </a:txBody>
                  <a:tcPr anchor="ctr"/>
                </a:tc>
                <a:tc>
                  <a:txBody>
                    <a:bodyPr/>
                    <a:lstStyle/>
                    <a:p>
                      <a:r>
                        <a:rPr lang="en-US" sz="1600">
                          <a:effectLst/>
                        </a:rPr>
                        <a:t>Larger, more modular services</a:t>
                      </a:r>
                    </a:p>
                  </a:txBody>
                  <a:tcPr anchor="ctr"/>
                </a:tc>
                <a:extLst>
                  <a:ext uri="{0D108BD9-81ED-4DB2-BD59-A6C34878D82A}">
                    <a16:rowId xmlns:a16="http://schemas.microsoft.com/office/drawing/2014/main" val="3836919481"/>
                  </a:ext>
                </a:extLst>
              </a:tr>
              <a:tr h="544522">
                <a:tc>
                  <a:txBody>
                    <a:bodyPr/>
                    <a:lstStyle/>
                    <a:p>
                      <a:r>
                        <a:rPr lang="en-US" sz="1600" b="1">
                          <a:effectLst/>
                        </a:rPr>
                        <a:t>Data storage</a:t>
                      </a:r>
                      <a:endParaRPr lang="en-US" sz="1600">
                        <a:effectLst/>
                      </a:endParaRPr>
                    </a:p>
                  </a:txBody>
                  <a:tcPr anchor="ctr"/>
                </a:tc>
                <a:tc>
                  <a:txBody>
                    <a:bodyPr/>
                    <a:lstStyle/>
                    <a:p>
                      <a:r>
                        <a:rPr lang="en-US" sz="1600">
                          <a:effectLst/>
                        </a:rPr>
                        <a:t>Each service can have an independent data storage</a:t>
                      </a:r>
                      <a:endParaRPr lang="en-US" sz="1600" dirty="0">
                        <a:effectLst/>
                      </a:endParaRPr>
                    </a:p>
                  </a:txBody>
                  <a:tcPr anchor="ctr"/>
                </a:tc>
                <a:tc>
                  <a:txBody>
                    <a:bodyPr/>
                    <a:lstStyle/>
                    <a:p>
                      <a:r>
                        <a:rPr lang="en-US" sz="1600">
                          <a:effectLst/>
                        </a:rPr>
                        <a:t>Involves sharing data storage between services</a:t>
                      </a:r>
                    </a:p>
                  </a:txBody>
                  <a:tcPr anchor="ctr"/>
                </a:tc>
                <a:extLst>
                  <a:ext uri="{0D108BD9-81ED-4DB2-BD59-A6C34878D82A}">
                    <a16:rowId xmlns:a16="http://schemas.microsoft.com/office/drawing/2014/main" val="2334927033"/>
                  </a:ext>
                </a:extLst>
              </a:tr>
              <a:tr h="544522">
                <a:tc>
                  <a:txBody>
                    <a:bodyPr/>
                    <a:lstStyle/>
                    <a:p>
                      <a:r>
                        <a:rPr lang="en-US" sz="1600" b="1">
                          <a:effectLst/>
                        </a:rPr>
                        <a:t>Governance</a:t>
                      </a:r>
                      <a:endParaRPr lang="en-US" sz="1600">
                        <a:effectLst/>
                      </a:endParaRPr>
                    </a:p>
                  </a:txBody>
                  <a:tcPr anchor="ctr"/>
                </a:tc>
                <a:tc>
                  <a:txBody>
                    <a:bodyPr/>
                    <a:lstStyle/>
                    <a:p>
                      <a:r>
                        <a:rPr lang="en-US" sz="1600">
                          <a:effectLst/>
                        </a:rPr>
                        <a:t>Requires collaboration between teams</a:t>
                      </a:r>
                      <a:endParaRPr lang="en-US" sz="1600" dirty="0">
                        <a:effectLst/>
                      </a:endParaRPr>
                    </a:p>
                  </a:txBody>
                  <a:tcPr anchor="ctr"/>
                </a:tc>
                <a:tc>
                  <a:txBody>
                    <a:bodyPr/>
                    <a:lstStyle/>
                    <a:p>
                      <a:r>
                        <a:rPr lang="en-US" sz="1600">
                          <a:effectLst/>
                        </a:rPr>
                        <a:t>Common governance protocols across teams </a:t>
                      </a:r>
                      <a:endParaRPr lang="en-US" sz="1600" dirty="0">
                        <a:effectLst/>
                      </a:endParaRPr>
                    </a:p>
                  </a:txBody>
                  <a:tcPr anchor="ctr"/>
                </a:tc>
                <a:extLst>
                  <a:ext uri="{0D108BD9-81ED-4DB2-BD59-A6C34878D82A}">
                    <a16:rowId xmlns:a16="http://schemas.microsoft.com/office/drawing/2014/main" val="30360165"/>
                  </a:ext>
                </a:extLst>
              </a:tr>
              <a:tr h="544522">
                <a:tc>
                  <a:txBody>
                    <a:bodyPr/>
                    <a:lstStyle/>
                    <a:p>
                      <a:r>
                        <a:rPr lang="en-US" sz="1600" b="1">
                          <a:effectLst/>
                        </a:rPr>
                        <a:t>Size and scope</a:t>
                      </a:r>
                      <a:endParaRPr lang="en-US" sz="1600">
                        <a:effectLst/>
                      </a:endParaRPr>
                    </a:p>
                  </a:txBody>
                  <a:tcPr anchor="ctr"/>
                </a:tc>
                <a:tc>
                  <a:txBody>
                    <a:bodyPr/>
                    <a:lstStyle/>
                    <a:p>
                      <a:r>
                        <a:rPr lang="en-US" sz="1600">
                          <a:effectLst/>
                        </a:rPr>
                        <a:t>Better for smaller and web-based applications</a:t>
                      </a:r>
                    </a:p>
                  </a:txBody>
                  <a:tcPr anchor="ctr"/>
                </a:tc>
                <a:tc>
                  <a:txBody>
                    <a:bodyPr/>
                    <a:lstStyle/>
                    <a:p>
                      <a:r>
                        <a:rPr lang="en-US" sz="1600">
                          <a:effectLst/>
                        </a:rPr>
                        <a:t>Better for large scale integrations</a:t>
                      </a:r>
                      <a:endParaRPr lang="en-US" sz="1600" dirty="0">
                        <a:effectLst/>
                      </a:endParaRPr>
                    </a:p>
                  </a:txBody>
                  <a:tcPr anchor="ctr"/>
                </a:tc>
                <a:extLst>
                  <a:ext uri="{0D108BD9-81ED-4DB2-BD59-A6C34878D82A}">
                    <a16:rowId xmlns:a16="http://schemas.microsoft.com/office/drawing/2014/main" val="2330481720"/>
                  </a:ext>
                </a:extLst>
              </a:tr>
              <a:tr h="544522">
                <a:tc>
                  <a:txBody>
                    <a:bodyPr/>
                    <a:lstStyle/>
                    <a:p>
                      <a:r>
                        <a:rPr lang="en-US" sz="1600" b="1">
                          <a:effectLst/>
                        </a:rPr>
                        <a:t>Communication</a:t>
                      </a:r>
                      <a:endParaRPr lang="en-US" sz="1600">
                        <a:effectLst/>
                      </a:endParaRPr>
                    </a:p>
                  </a:txBody>
                  <a:tcPr anchor="ctr"/>
                </a:tc>
                <a:tc>
                  <a:txBody>
                    <a:bodyPr/>
                    <a:lstStyle/>
                    <a:p>
                      <a:r>
                        <a:rPr lang="en-US" sz="1600">
                          <a:effectLst/>
                        </a:rPr>
                        <a:t>Communicates through an API layer</a:t>
                      </a:r>
                    </a:p>
                  </a:txBody>
                  <a:tcPr anchor="ctr"/>
                </a:tc>
                <a:tc>
                  <a:txBody>
                    <a:bodyPr/>
                    <a:lstStyle/>
                    <a:p>
                      <a:r>
                        <a:rPr lang="en-US" sz="1600">
                          <a:effectLst/>
                        </a:rPr>
                        <a:t>Communicates through an ESB</a:t>
                      </a:r>
                      <a:endParaRPr lang="en-US" sz="1600" dirty="0">
                        <a:effectLst/>
                      </a:endParaRPr>
                    </a:p>
                  </a:txBody>
                  <a:tcPr anchor="ctr"/>
                </a:tc>
                <a:extLst>
                  <a:ext uri="{0D108BD9-81ED-4DB2-BD59-A6C34878D82A}">
                    <a16:rowId xmlns:a16="http://schemas.microsoft.com/office/drawing/2014/main" val="1536842754"/>
                  </a:ext>
                </a:extLst>
              </a:tr>
              <a:tr h="544522">
                <a:tc>
                  <a:txBody>
                    <a:bodyPr/>
                    <a:lstStyle/>
                    <a:p>
                      <a:r>
                        <a:rPr lang="en-US" sz="1600" b="1">
                          <a:effectLst/>
                        </a:rPr>
                        <a:t>Coupling and cohesion</a:t>
                      </a:r>
                      <a:endParaRPr lang="en-US" sz="1600">
                        <a:effectLst/>
                      </a:endParaRPr>
                    </a:p>
                  </a:txBody>
                  <a:tcPr anchor="ctr"/>
                </a:tc>
                <a:tc>
                  <a:txBody>
                    <a:bodyPr/>
                    <a:lstStyle/>
                    <a:p>
                      <a:r>
                        <a:rPr lang="en-US" sz="1600">
                          <a:effectLst/>
                        </a:rPr>
                        <a:t>Relies on bounded context for coupling</a:t>
                      </a:r>
                    </a:p>
                  </a:txBody>
                  <a:tcPr anchor="ctr"/>
                </a:tc>
                <a:tc>
                  <a:txBody>
                    <a:bodyPr/>
                    <a:lstStyle/>
                    <a:p>
                      <a:r>
                        <a:rPr lang="en-US" sz="1600">
                          <a:effectLst/>
                        </a:rPr>
                        <a:t>Relies on sharing resources</a:t>
                      </a:r>
                      <a:endParaRPr lang="en-US" sz="1600" dirty="0">
                        <a:effectLst/>
                      </a:endParaRPr>
                    </a:p>
                  </a:txBody>
                  <a:tcPr anchor="ctr"/>
                </a:tc>
                <a:extLst>
                  <a:ext uri="{0D108BD9-81ED-4DB2-BD59-A6C34878D82A}">
                    <a16:rowId xmlns:a16="http://schemas.microsoft.com/office/drawing/2014/main" val="1894356318"/>
                  </a:ext>
                </a:extLst>
              </a:tr>
              <a:tr h="544522">
                <a:tc>
                  <a:txBody>
                    <a:bodyPr/>
                    <a:lstStyle/>
                    <a:p>
                      <a:r>
                        <a:rPr lang="en-US" sz="1600" b="1">
                          <a:effectLst/>
                        </a:rPr>
                        <a:t>Remote services</a:t>
                      </a:r>
                      <a:endParaRPr lang="en-US" sz="1600">
                        <a:effectLst/>
                      </a:endParaRPr>
                    </a:p>
                  </a:txBody>
                  <a:tcPr anchor="ctr"/>
                </a:tc>
                <a:tc>
                  <a:txBody>
                    <a:bodyPr/>
                    <a:lstStyle/>
                    <a:p>
                      <a:r>
                        <a:rPr lang="en-US" sz="1600">
                          <a:effectLst/>
                        </a:rPr>
                        <a:t>Uses REST and JMS</a:t>
                      </a:r>
                      <a:endParaRPr lang="en-US" sz="1600" dirty="0">
                        <a:effectLst/>
                      </a:endParaRPr>
                    </a:p>
                  </a:txBody>
                  <a:tcPr anchor="ctr"/>
                </a:tc>
                <a:tc>
                  <a:txBody>
                    <a:bodyPr/>
                    <a:lstStyle/>
                    <a:p>
                      <a:r>
                        <a:rPr lang="en-US" sz="1600">
                          <a:effectLst/>
                        </a:rPr>
                        <a:t>Uses protocols like SOAP and AMQP</a:t>
                      </a:r>
                      <a:endParaRPr lang="en-US" sz="1600" dirty="0">
                        <a:effectLst/>
                      </a:endParaRPr>
                    </a:p>
                  </a:txBody>
                  <a:tcPr anchor="ctr"/>
                </a:tc>
                <a:extLst>
                  <a:ext uri="{0D108BD9-81ED-4DB2-BD59-A6C34878D82A}">
                    <a16:rowId xmlns:a16="http://schemas.microsoft.com/office/drawing/2014/main" val="2443215803"/>
                  </a:ext>
                </a:extLst>
              </a:tr>
              <a:tr h="544522">
                <a:tc>
                  <a:txBody>
                    <a:bodyPr/>
                    <a:lstStyle/>
                    <a:p>
                      <a:r>
                        <a:rPr lang="en-US" sz="1600" b="1">
                          <a:effectLst/>
                        </a:rPr>
                        <a:t>Deployment</a:t>
                      </a:r>
                      <a:endParaRPr lang="en-US" sz="1600" dirty="0">
                        <a:effectLst/>
                      </a:endParaRPr>
                    </a:p>
                  </a:txBody>
                  <a:tcPr anchor="ctr"/>
                </a:tc>
                <a:tc>
                  <a:txBody>
                    <a:bodyPr/>
                    <a:lstStyle/>
                    <a:p>
                      <a:r>
                        <a:rPr lang="en-US" sz="1600">
                          <a:effectLst/>
                        </a:rPr>
                        <a:t>Quick and easy deployment</a:t>
                      </a:r>
                      <a:endParaRPr lang="en-US" sz="1600" dirty="0">
                        <a:effectLst/>
                      </a:endParaRPr>
                    </a:p>
                  </a:txBody>
                  <a:tcPr anchor="ctr"/>
                </a:tc>
                <a:tc>
                  <a:txBody>
                    <a:bodyPr/>
                    <a:lstStyle/>
                    <a:p>
                      <a:r>
                        <a:rPr lang="en-US" sz="1600" dirty="0">
                          <a:effectLst/>
                        </a:rPr>
                        <a:t>Less flexibility in deployment</a:t>
                      </a:r>
                    </a:p>
                  </a:txBody>
                  <a:tcPr anchor="ctr"/>
                </a:tc>
                <a:extLst>
                  <a:ext uri="{0D108BD9-81ED-4DB2-BD59-A6C34878D82A}">
                    <a16:rowId xmlns:a16="http://schemas.microsoft.com/office/drawing/2014/main" val="2382226429"/>
                  </a:ext>
                </a:extLst>
              </a:tr>
            </a:tbl>
          </a:graphicData>
        </a:graphic>
      </p:graphicFrame>
    </p:spTree>
    <p:extLst>
      <p:ext uri="{BB962C8B-B14F-4D97-AF65-F5344CB8AC3E}">
        <p14:creationId xmlns:p14="http://schemas.microsoft.com/office/powerpoint/2010/main" val="8118665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485</TotalTime>
  <Words>2189</Words>
  <Application>Microsoft Office PowerPoint</Application>
  <PresentationFormat>Widescreen</PresentationFormat>
  <Paragraphs>175</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Segoe UI</vt:lpstr>
      <vt:lpstr>Times New Roman</vt:lpstr>
      <vt:lpstr>Wingdings</vt:lpstr>
      <vt:lpstr>Retrospect</vt:lpstr>
      <vt:lpstr>An Introduction to Microservices   </vt:lpstr>
      <vt:lpstr>Monolithic Architecture</vt:lpstr>
      <vt:lpstr>Challenges to Monolithic Architecture </vt:lpstr>
      <vt:lpstr>What are Microservices? </vt:lpstr>
      <vt:lpstr>Advantages of Microservices</vt:lpstr>
      <vt:lpstr>Companies that use Microservice Architecture</vt:lpstr>
      <vt:lpstr>PowerPoint Presentation</vt:lpstr>
      <vt:lpstr>SOA vs Microservices</vt:lpstr>
      <vt:lpstr>PowerPoint Presentation</vt:lpstr>
      <vt:lpstr>PowerPoint Presentation</vt:lpstr>
      <vt:lpstr>1. Service Decomposition</vt:lpstr>
      <vt:lpstr>2. Database Decomposition</vt:lpstr>
      <vt:lpstr>3. Deployment</vt:lpstr>
      <vt:lpstr>4. Service Communication Design</vt:lpstr>
      <vt:lpstr>5. API Gateway Design </vt:lpstr>
      <vt:lpstr>6. Service Registration and Discovery</vt:lpstr>
      <vt:lpstr>7. Logging and Monitoring </vt:lpstr>
      <vt:lpstr>8. Performance and Availability Assurance </vt:lpstr>
      <vt:lpstr>9. Testing </vt:lpstr>
      <vt:lpstr>10. Fault Localization </vt:lpstr>
      <vt:lpstr>Fault Localization Contd.</vt:lpstr>
      <vt:lpstr>11. Service Evolution</vt:lpstr>
      <vt:lpstr>Microservices Tools </vt:lpstr>
      <vt:lpstr>Microservices Security</vt:lpstr>
      <vt:lpstr>AIOps, Microservices, and Cloud Platforms</vt:lpstr>
      <vt:lpstr>AIOps[5]</vt:lpstr>
      <vt:lpstr> References  </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Microservices   </dc:title>
  <dc:creator>shemal rathnasuriya</dc:creator>
  <cp:lastModifiedBy>shemal rathnasuriya</cp:lastModifiedBy>
  <cp:revision>1</cp:revision>
  <dcterms:created xsi:type="dcterms:W3CDTF">2021-07-18T15:15:11Z</dcterms:created>
  <dcterms:modified xsi:type="dcterms:W3CDTF">2021-07-27T15:26:33Z</dcterms:modified>
</cp:coreProperties>
</file>