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69" r:id="rId3"/>
    <p:sldId id="257" r:id="rId4"/>
    <p:sldId id="259" r:id="rId5"/>
    <p:sldId id="258"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CD3AE8-6AA2-47F1-8553-9A8B8DC01E4C}"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66279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237151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285173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63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2748776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CD3AE8-6AA2-47F1-8553-9A8B8DC01E4C}" type="datetimeFigureOut">
              <a:rPr lang="en-US" smtClean="0"/>
              <a:t>29-Jan-25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1340634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CD3AE8-6AA2-47F1-8553-9A8B8DC01E4C}" type="datetimeFigureOut">
              <a:rPr lang="en-US" smtClean="0"/>
              <a:t>29-Jan-25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743367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CD3AE8-6AA2-47F1-8553-9A8B8DC01E4C}"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342054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CD3AE8-6AA2-47F1-8553-9A8B8DC01E4C}"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84542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CD3AE8-6AA2-47F1-8553-9A8B8DC01E4C}"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154323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CD3AE8-6AA2-47F1-8553-9A8B8DC01E4C}"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199434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37495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CD3AE8-6AA2-47F1-8553-9A8B8DC01E4C}" type="datetimeFigureOut">
              <a:rPr lang="en-US" smtClean="0"/>
              <a:t>29-Jan-25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42584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CD3AE8-6AA2-47F1-8553-9A8B8DC01E4C}" type="datetimeFigureOut">
              <a:rPr lang="en-US" smtClean="0"/>
              <a:t>29-Jan-25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298102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D3AE8-6AA2-47F1-8553-9A8B8DC01E4C}" type="datetimeFigureOut">
              <a:rPr lang="en-US" smtClean="0"/>
              <a:t>29-Jan-25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88409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271723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CD3AE8-6AA2-47F1-8553-9A8B8DC01E4C}"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4AE89-87F1-4CD5-97EE-26EBD54864E3}" type="slidenum">
              <a:rPr lang="en-US" smtClean="0"/>
              <a:t>‹#›</a:t>
            </a:fld>
            <a:endParaRPr lang="en-US"/>
          </a:p>
        </p:txBody>
      </p:sp>
    </p:spTree>
    <p:extLst>
      <p:ext uri="{BB962C8B-B14F-4D97-AF65-F5344CB8AC3E}">
        <p14:creationId xmlns:p14="http://schemas.microsoft.com/office/powerpoint/2010/main" val="199051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CD3AE8-6AA2-47F1-8553-9A8B8DC01E4C}" type="datetimeFigureOut">
              <a:rPr lang="en-US" smtClean="0"/>
              <a:t>29-Jan-25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44AE89-87F1-4CD5-97EE-26EBD54864E3}" type="slidenum">
              <a:rPr lang="en-US" smtClean="0"/>
              <a:t>‹#›</a:t>
            </a:fld>
            <a:endParaRPr lang="en-US"/>
          </a:p>
        </p:txBody>
      </p:sp>
    </p:spTree>
    <p:extLst>
      <p:ext uri="{BB962C8B-B14F-4D97-AF65-F5344CB8AC3E}">
        <p14:creationId xmlns:p14="http://schemas.microsoft.com/office/powerpoint/2010/main" val="13826036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linkedin.com/in/ravi-vishwakarma-skyfall9999" TargetMode="Externa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github.com/dashboar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K Luxury Hotel Wallpapers">
            <a:extLst>
              <a:ext uri="{FF2B5EF4-FFF2-40B4-BE49-F238E27FC236}">
                <a16:creationId xmlns:a16="http://schemas.microsoft.com/office/drawing/2014/main" id="{E773E426-8091-4FF6-873E-2EFEEDAD5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1A25D4-FB39-4076-B0DA-51C4F571AC6D}"/>
              </a:ext>
            </a:extLst>
          </p:cNvPr>
          <p:cNvSpPr txBox="1"/>
          <p:nvPr/>
        </p:nvSpPr>
        <p:spPr>
          <a:xfrm>
            <a:off x="198851" y="336418"/>
            <a:ext cx="6585036" cy="2766655"/>
          </a:xfrm>
          <a:prstGeom prst="rect">
            <a:avLst/>
          </a:prstGeom>
          <a:noFill/>
        </p:spPr>
        <p:txBody>
          <a:bodyPr wrap="square" rtlCol="0">
            <a:spAutoFit/>
          </a:bodyPr>
          <a:lstStyle/>
          <a:p>
            <a:pPr algn="ctr">
              <a:lnSpc>
                <a:spcPct val="150000"/>
              </a:lnSpc>
            </a:pPr>
            <a:r>
              <a:rPr lang="en-US" sz="4000" dirty="0">
                <a:solidFill>
                  <a:schemeClr val="bg2">
                    <a:lumMod val="25000"/>
                    <a:lumOff val="75000"/>
                  </a:schemeClr>
                </a:solidFill>
                <a:latin typeface="Arial Black" panose="020B0A04020102020204" pitchFamily="34" charset="0"/>
                <a:cs typeface="Arial" panose="020B0604020202020204" pitchFamily="34" charset="0"/>
              </a:rPr>
              <a:t>ATLIQ </a:t>
            </a:r>
            <a:br>
              <a:rPr lang="en-US" sz="4000" dirty="0">
                <a:solidFill>
                  <a:schemeClr val="bg2">
                    <a:lumMod val="25000"/>
                    <a:lumOff val="75000"/>
                  </a:schemeClr>
                </a:solidFill>
                <a:latin typeface="Arial Black" panose="020B0A04020102020204" pitchFamily="34" charset="0"/>
                <a:cs typeface="Arial" panose="020B0604020202020204" pitchFamily="34" charset="0"/>
              </a:rPr>
            </a:br>
            <a:r>
              <a:rPr lang="en-US" sz="4000" dirty="0">
                <a:solidFill>
                  <a:schemeClr val="bg2">
                    <a:lumMod val="25000"/>
                    <a:lumOff val="75000"/>
                  </a:schemeClr>
                </a:solidFill>
                <a:latin typeface="Arial Black" panose="020B0A04020102020204" pitchFamily="34" charset="0"/>
                <a:cs typeface="Arial" panose="020B0604020202020204" pitchFamily="34" charset="0"/>
              </a:rPr>
              <a:t>GRANDS</a:t>
            </a:r>
            <a:br>
              <a:rPr lang="en-US" sz="4000" dirty="0">
                <a:solidFill>
                  <a:schemeClr val="bg2">
                    <a:lumMod val="25000"/>
                    <a:lumOff val="75000"/>
                  </a:schemeClr>
                </a:solidFill>
                <a:latin typeface="Arial Black" panose="020B0A04020102020204" pitchFamily="34" charset="0"/>
                <a:cs typeface="Arial" panose="020B0604020202020204" pitchFamily="34" charset="0"/>
              </a:rPr>
            </a:br>
            <a:r>
              <a:rPr lang="en-US" sz="4000" dirty="0">
                <a:solidFill>
                  <a:schemeClr val="bg2">
                    <a:lumMod val="25000"/>
                    <a:lumOff val="75000"/>
                  </a:schemeClr>
                </a:solidFill>
                <a:latin typeface="Arial Black" panose="020B0A04020102020204" pitchFamily="34" charset="0"/>
                <a:cs typeface="Arial" panose="020B0604020202020204" pitchFamily="34" charset="0"/>
              </a:rPr>
              <a:t>ANALYSIS </a:t>
            </a:r>
          </a:p>
        </p:txBody>
      </p:sp>
      <p:cxnSp>
        <p:nvCxnSpPr>
          <p:cNvPr id="4" name="Straight Connector 3">
            <a:extLst>
              <a:ext uri="{FF2B5EF4-FFF2-40B4-BE49-F238E27FC236}">
                <a16:creationId xmlns:a16="http://schemas.microsoft.com/office/drawing/2014/main" id="{0C417CA0-C4DC-4BA2-88D5-D577AE6C19B9}"/>
              </a:ext>
            </a:extLst>
          </p:cNvPr>
          <p:cNvCxnSpPr>
            <a:cxnSpLocks/>
          </p:cNvCxnSpPr>
          <p:nvPr/>
        </p:nvCxnSpPr>
        <p:spPr>
          <a:xfrm flipH="1">
            <a:off x="1891169" y="3103073"/>
            <a:ext cx="320040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5" name="Star: 4 Points 4">
            <a:extLst>
              <a:ext uri="{FF2B5EF4-FFF2-40B4-BE49-F238E27FC236}">
                <a16:creationId xmlns:a16="http://schemas.microsoft.com/office/drawing/2014/main" id="{4F20AE6C-4342-4741-981C-212FD602C803}"/>
              </a:ext>
            </a:extLst>
          </p:cNvPr>
          <p:cNvSpPr/>
          <p:nvPr/>
        </p:nvSpPr>
        <p:spPr>
          <a:xfrm>
            <a:off x="1409440" y="2997698"/>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4 Points 5">
            <a:extLst>
              <a:ext uri="{FF2B5EF4-FFF2-40B4-BE49-F238E27FC236}">
                <a16:creationId xmlns:a16="http://schemas.microsoft.com/office/drawing/2014/main" id="{EBA32260-E5D2-4817-9FC2-C0A2BAE964A1}"/>
              </a:ext>
            </a:extLst>
          </p:cNvPr>
          <p:cNvSpPr/>
          <p:nvPr/>
        </p:nvSpPr>
        <p:spPr>
          <a:xfrm>
            <a:off x="5290420" y="2997698"/>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8AAE57-7ADA-4FE3-8171-F44EFD1C4950}"/>
              </a:ext>
            </a:extLst>
          </p:cNvPr>
          <p:cNvSpPr txBox="1"/>
          <p:nvPr/>
        </p:nvSpPr>
        <p:spPr>
          <a:xfrm>
            <a:off x="1782349" y="4334206"/>
            <a:ext cx="4271376" cy="430887"/>
          </a:xfrm>
          <a:prstGeom prst="rect">
            <a:avLst/>
          </a:prstGeom>
          <a:noFill/>
        </p:spPr>
        <p:txBody>
          <a:bodyPr wrap="square" rtlCol="0">
            <a:spAutoFit/>
          </a:bodyPr>
          <a:lstStyle/>
          <a:p>
            <a:pPr algn="just"/>
            <a:r>
              <a:rPr lang="en-US" sz="2200" dirty="0">
                <a:solidFill>
                  <a:schemeClr val="bg2">
                    <a:lumMod val="25000"/>
                    <a:lumOff val="75000"/>
                  </a:schemeClr>
                </a:solidFill>
                <a:latin typeface="Arial Black" panose="020B0A04020102020204" pitchFamily="34" charset="0"/>
                <a:cs typeface="Arial" panose="020B0604020202020204" pitchFamily="34" charset="0"/>
              </a:rPr>
              <a:t>PRESENTED BY : RAVI  </a:t>
            </a:r>
          </a:p>
        </p:txBody>
      </p:sp>
    </p:spTree>
    <p:extLst>
      <p:ext uri="{BB962C8B-B14F-4D97-AF65-F5344CB8AC3E}">
        <p14:creationId xmlns:p14="http://schemas.microsoft.com/office/powerpoint/2010/main" val="2701265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AC71E-E442-4176-A42F-9D0BCDD7C2D8}"/>
              </a:ext>
            </a:extLst>
          </p:cNvPr>
          <p:cNvSpPr txBox="1"/>
          <p:nvPr/>
        </p:nvSpPr>
        <p:spPr>
          <a:xfrm>
            <a:off x="1200442" y="621820"/>
            <a:ext cx="429434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INSIGHTS</a:t>
            </a:r>
          </a:p>
        </p:txBody>
      </p:sp>
      <p:cxnSp>
        <p:nvCxnSpPr>
          <p:cNvPr id="3" name="Straight Connector 2">
            <a:extLst>
              <a:ext uri="{FF2B5EF4-FFF2-40B4-BE49-F238E27FC236}">
                <a16:creationId xmlns:a16="http://schemas.microsoft.com/office/drawing/2014/main" id="{057796C0-AD81-45EB-945A-3D196E6DE2C1}"/>
              </a:ext>
            </a:extLst>
          </p:cNvPr>
          <p:cNvCxnSpPr>
            <a:cxnSpLocks/>
          </p:cNvCxnSpPr>
          <p:nvPr/>
        </p:nvCxnSpPr>
        <p:spPr>
          <a:xfrm flipH="1">
            <a:off x="2433451" y="1147080"/>
            <a:ext cx="1828800" cy="1"/>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4" name="Star: 4 Points 3">
            <a:extLst>
              <a:ext uri="{FF2B5EF4-FFF2-40B4-BE49-F238E27FC236}">
                <a16:creationId xmlns:a16="http://schemas.microsoft.com/office/drawing/2014/main" id="{9B55502E-B801-44CB-BDBF-489EA5B5D565}"/>
              </a:ext>
            </a:extLst>
          </p:cNvPr>
          <p:cNvSpPr/>
          <p:nvPr/>
        </p:nvSpPr>
        <p:spPr>
          <a:xfrm>
            <a:off x="1977282" y="1039665"/>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 name="Star: 4 Points 4">
            <a:extLst>
              <a:ext uri="{FF2B5EF4-FFF2-40B4-BE49-F238E27FC236}">
                <a16:creationId xmlns:a16="http://schemas.microsoft.com/office/drawing/2014/main" id="{BD077FD8-4BD9-403F-B55A-26C26C8920B1}"/>
              </a:ext>
            </a:extLst>
          </p:cNvPr>
          <p:cNvSpPr/>
          <p:nvPr/>
        </p:nvSpPr>
        <p:spPr>
          <a:xfrm>
            <a:off x="4435542" y="1039665"/>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 name="Rectangle 1">
            <a:extLst>
              <a:ext uri="{FF2B5EF4-FFF2-40B4-BE49-F238E27FC236}">
                <a16:creationId xmlns:a16="http://schemas.microsoft.com/office/drawing/2014/main" id="{64601F57-FEE9-4A0C-83CE-B2B2053C281A}"/>
              </a:ext>
            </a:extLst>
          </p:cNvPr>
          <p:cNvSpPr>
            <a:spLocks noChangeArrowheads="1"/>
          </p:cNvSpPr>
          <p:nvPr/>
        </p:nvSpPr>
        <p:spPr bwMode="auto">
          <a:xfrm>
            <a:off x="312138" y="1483379"/>
            <a:ext cx="74999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Mumbai generates the highest revenue among all cities, with          AtliQ Exotica contributing an impressive ₹669 million.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Delhi, despite having the highest average customer rating, recorded the lowest revenue at ₹290 million.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large share of revenue comes from luxury hotels.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MakeMyTrip ranks second among all booking platforms for the number of bookings.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AtliQ Exotica and AtliQ Palace are the top revenue contributors, making up 18.75% and 17.80%, respectively. Both hotels have strong average ratings of 3.6 and 3.75, showcasing their excellent performance.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Weekdays bring in the highest revenue, totaling ₹1.16 billion.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Elite and premium rooms generate the most revenue among all room types.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78D586C-394B-4037-9426-D03320582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710" y="883430"/>
            <a:ext cx="3336438" cy="3336438"/>
          </a:xfrm>
          <a:prstGeom prst="rect">
            <a:avLst/>
          </a:prstGeom>
        </p:spPr>
      </p:pic>
    </p:spTree>
    <p:extLst>
      <p:ext uri="{BB962C8B-B14F-4D97-AF65-F5344CB8AC3E}">
        <p14:creationId xmlns:p14="http://schemas.microsoft.com/office/powerpoint/2010/main" val="311944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AD099-973C-4694-A86C-CEF1961CE3EC}"/>
              </a:ext>
            </a:extLst>
          </p:cNvPr>
          <p:cNvSpPr txBox="1"/>
          <p:nvPr/>
        </p:nvSpPr>
        <p:spPr>
          <a:xfrm>
            <a:off x="1300650" y="716105"/>
            <a:ext cx="429434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RECOMMENDATION</a:t>
            </a:r>
          </a:p>
        </p:txBody>
      </p:sp>
      <p:cxnSp>
        <p:nvCxnSpPr>
          <p:cNvPr id="3" name="Straight Connector 2">
            <a:extLst>
              <a:ext uri="{FF2B5EF4-FFF2-40B4-BE49-F238E27FC236}">
                <a16:creationId xmlns:a16="http://schemas.microsoft.com/office/drawing/2014/main" id="{784080BA-5718-468D-A16E-08A14503D1FD}"/>
              </a:ext>
            </a:extLst>
          </p:cNvPr>
          <p:cNvCxnSpPr>
            <a:cxnSpLocks/>
          </p:cNvCxnSpPr>
          <p:nvPr/>
        </p:nvCxnSpPr>
        <p:spPr>
          <a:xfrm flipH="1">
            <a:off x="1619020" y="1239325"/>
            <a:ext cx="365760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4" name="Star: 4 Points 3">
            <a:extLst>
              <a:ext uri="{FF2B5EF4-FFF2-40B4-BE49-F238E27FC236}">
                <a16:creationId xmlns:a16="http://schemas.microsoft.com/office/drawing/2014/main" id="{C7AEB3A2-8881-4015-9990-915BCCC7A193}"/>
              </a:ext>
            </a:extLst>
          </p:cNvPr>
          <p:cNvSpPr/>
          <p:nvPr/>
        </p:nvSpPr>
        <p:spPr>
          <a:xfrm>
            <a:off x="1131550" y="1174292"/>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 name="Star: 4 Points 4">
            <a:extLst>
              <a:ext uri="{FF2B5EF4-FFF2-40B4-BE49-F238E27FC236}">
                <a16:creationId xmlns:a16="http://schemas.microsoft.com/office/drawing/2014/main" id="{13067041-C5B4-4D90-BF85-50706E538887}"/>
              </a:ext>
            </a:extLst>
          </p:cNvPr>
          <p:cNvSpPr/>
          <p:nvPr/>
        </p:nvSpPr>
        <p:spPr>
          <a:xfrm>
            <a:off x="5481213" y="1152809"/>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 name="Rectangle 1">
            <a:extLst>
              <a:ext uri="{FF2B5EF4-FFF2-40B4-BE49-F238E27FC236}">
                <a16:creationId xmlns:a16="http://schemas.microsoft.com/office/drawing/2014/main" id="{193FB2EE-5F3F-4E32-B2AD-205E6B175C9A}"/>
              </a:ext>
            </a:extLst>
          </p:cNvPr>
          <p:cNvSpPr>
            <a:spLocks noChangeArrowheads="1"/>
          </p:cNvSpPr>
          <p:nvPr/>
        </p:nvSpPr>
        <p:spPr bwMode="auto">
          <a:xfrm>
            <a:off x="325677" y="2087505"/>
            <a:ext cx="64759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Bengaluru has good revenue but the lowest average rating.    To improve, focus on enhancing customer experience by training staff, upgrading facilities, and gathering regular feedback.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Delhi has high ratings but lower revenue. Use targeted marketing to attract more visitors and adjust pricing strategies to increase revenue.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Business hotels earn less revenue compared to luxury hotels despite similar ratings. Improve the guest experience in business hotels by upgrading amenities, enhancing service quality, and using marketing strategies to attract higher-paying guests.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Presidential rooms show high occupancy but low revenue. Reassess pricing strategies and focus on improving customer experience to maximize revenue.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5B6C4BA-7AE2-4329-A10E-5032F9D70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104" y="1133950"/>
            <a:ext cx="4294341" cy="4294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22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00522-393D-4839-B96D-347B1FC59807}"/>
              </a:ext>
            </a:extLst>
          </p:cNvPr>
          <p:cNvSpPr txBox="1"/>
          <p:nvPr/>
        </p:nvSpPr>
        <p:spPr>
          <a:xfrm>
            <a:off x="3279762" y="1254725"/>
            <a:ext cx="429434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Thank you.</a:t>
            </a:r>
          </a:p>
        </p:txBody>
      </p:sp>
      <p:cxnSp>
        <p:nvCxnSpPr>
          <p:cNvPr id="3" name="Straight Connector 2">
            <a:extLst>
              <a:ext uri="{FF2B5EF4-FFF2-40B4-BE49-F238E27FC236}">
                <a16:creationId xmlns:a16="http://schemas.microsoft.com/office/drawing/2014/main" id="{5F4D1935-7F22-4C5C-AE5E-A8AC7E3922A3}"/>
              </a:ext>
            </a:extLst>
          </p:cNvPr>
          <p:cNvCxnSpPr>
            <a:cxnSpLocks/>
          </p:cNvCxnSpPr>
          <p:nvPr/>
        </p:nvCxnSpPr>
        <p:spPr>
          <a:xfrm flipH="1">
            <a:off x="4281324" y="1777945"/>
            <a:ext cx="228600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4" name="Star: 4 Points 3">
            <a:extLst>
              <a:ext uri="{FF2B5EF4-FFF2-40B4-BE49-F238E27FC236}">
                <a16:creationId xmlns:a16="http://schemas.microsoft.com/office/drawing/2014/main" id="{1CE6BFFB-6123-4056-81FD-8D83B5F74E8D}"/>
              </a:ext>
            </a:extLst>
          </p:cNvPr>
          <p:cNvSpPr/>
          <p:nvPr/>
        </p:nvSpPr>
        <p:spPr>
          <a:xfrm>
            <a:off x="3819963" y="1672570"/>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 name="Star: 4 Points 4">
            <a:extLst>
              <a:ext uri="{FF2B5EF4-FFF2-40B4-BE49-F238E27FC236}">
                <a16:creationId xmlns:a16="http://schemas.microsoft.com/office/drawing/2014/main" id="{262AEFA9-3E99-46E6-BD9B-E0ECED8CF0EB}"/>
              </a:ext>
            </a:extLst>
          </p:cNvPr>
          <p:cNvSpPr/>
          <p:nvPr/>
        </p:nvSpPr>
        <p:spPr>
          <a:xfrm>
            <a:off x="7196741" y="1672570"/>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 name="TextBox 6">
            <a:extLst>
              <a:ext uri="{FF2B5EF4-FFF2-40B4-BE49-F238E27FC236}">
                <a16:creationId xmlns:a16="http://schemas.microsoft.com/office/drawing/2014/main" id="{CECB8E57-AB6E-4379-ADEB-F051EBE0A3E3}"/>
              </a:ext>
            </a:extLst>
          </p:cNvPr>
          <p:cNvSpPr txBox="1"/>
          <p:nvPr/>
        </p:nvSpPr>
        <p:spPr>
          <a:xfrm>
            <a:off x="972855" y="3120066"/>
            <a:ext cx="1024629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2">
                    <a:lumMod val="10000"/>
                    <a:lumOff val="90000"/>
                  </a:schemeClr>
                </a:solidFill>
                <a:effectLst/>
                <a:latin typeface="Arial" panose="020B0604020202020204" pitchFamily="34" charset="0"/>
                <a:cs typeface="Arial" panose="020B0604020202020204" pitchFamily="34" charset="0"/>
              </a:rPr>
              <a:t>Thank you for viewing this presentation. I welcome the opportunity to connect on LinkedIn or GitHub to explore further discussions, share insights, or collaborate on future projects. Feel free to reach out!</a:t>
            </a:r>
          </a:p>
        </p:txBody>
      </p:sp>
      <p:pic>
        <p:nvPicPr>
          <p:cNvPr id="8" name="Picture 7">
            <a:hlinkClick r:id="rId2"/>
            <a:extLst>
              <a:ext uri="{FF2B5EF4-FFF2-40B4-BE49-F238E27FC236}">
                <a16:creationId xmlns:a16="http://schemas.microsoft.com/office/drawing/2014/main" id="{D9947B82-216C-4AB5-9BA7-26FE68825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122" y="4239995"/>
            <a:ext cx="1363280" cy="1363280"/>
          </a:xfrm>
          <a:prstGeom prst="rect">
            <a:avLst/>
          </a:prstGeom>
          <a:ln>
            <a:noFill/>
          </a:ln>
          <a:effectLst>
            <a:outerShdw blurRad="292100" dist="139700" dir="2700000" algn="tl" rotWithShape="0">
              <a:srgbClr val="333333">
                <a:alpha val="65000"/>
              </a:srgbClr>
            </a:outerShdw>
          </a:effectLst>
        </p:spPr>
      </p:pic>
      <p:pic>
        <p:nvPicPr>
          <p:cNvPr id="9" name="Picture 8">
            <a:hlinkClick r:id="rId4"/>
            <a:extLst>
              <a:ext uri="{FF2B5EF4-FFF2-40B4-BE49-F238E27FC236}">
                <a16:creationId xmlns:a16="http://schemas.microsoft.com/office/drawing/2014/main" id="{912E2132-33A8-4C95-9E38-0A9835411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209" y="4125898"/>
            <a:ext cx="1623281" cy="16232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026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E8708C-EA31-412E-BE7B-E79645349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12" name="TextBox 11">
            <a:extLst>
              <a:ext uri="{FF2B5EF4-FFF2-40B4-BE49-F238E27FC236}">
                <a16:creationId xmlns:a16="http://schemas.microsoft.com/office/drawing/2014/main" id="{9BE6E064-615B-4CB8-97E3-5DD15224D214}"/>
              </a:ext>
            </a:extLst>
          </p:cNvPr>
          <p:cNvSpPr txBox="1"/>
          <p:nvPr/>
        </p:nvSpPr>
        <p:spPr>
          <a:xfrm>
            <a:off x="1520873" y="1435199"/>
            <a:ext cx="2093146"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Company Overview</a:t>
            </a:r>
          </a:p>
        </p:txBody>
      </p:sp>
      <p:sp>
        <p:nvSpPr>
          <p:cNvPr id="13" name="TextBox 12">
            <a:extLst>
              <a:ext uri="{FF2B5EF4-FFF2-40B4-BE49-F238E27FC236}">
                <a16:creationId xmlns:a16="http://schemas.microsoft.com/office/drawing/2014/main" id="{647144FB-A184-40FC-8537-4450B09F10C2}"/>
              </a:ext>
            </a:extLst>
          </p:cNvPr>
          <p:cNvSpPr txBox="1"/>
          <p:nvPr/>
        </p:nvSpPr>
        <p:spPr>
          <a:xfrm>
            <a:off x="541225" y="203264"/>
            <a:ext cx="3892985" cy="919995"/>
          </a:xfrm>
          <a:prstGeom prst="rect">
            <a:avLst/>
          </a:prstGeom>
          <a:noFill/>
        </p:spPr>
        <p:txBody>
          <a:bodyPr wrap="square" rtlCol="0">
            <a:spAutoFit/>
          </a:bodyPr>
          <a:lstStyle/>
          <a:p>
            <a:pPr algn="ctr">
              <a:lnSpc>
                <a:spcPct val="150000"/>
              </a:lnSpc>
            </a:pPr>
            <a:r>
              <a:rPr lang="en-US" sz="4000" dirty="0">
                <a:solidFill>
                  <a:schemeClr val="bg2">
                    <a:lumMod val="25000"/>
                    <a:lumOff val="75000"/>
                  </a:schemeClr>
                </a:solidFill>
                <a:latin typeface="Arial" panose="020B0604020202020204" pitchFamily="34" charset="0"/>
                <a:cs typeface="Arial" panose="020B0604020202020204" pitchFamily="34" charset="0"/>
              </a:rPr>
              <a:t>INDEX</a:t>
            </a:r>
          </a:p>
        </p:txBody>
      </p:sp>
      <p:sp>
        <p:nvSpPr>
          <p:cNvPr id="14" name="TextBox 13">
            <a:extLst>
              <a:ext uri="{FF2B5EF4-FFF2-40B4-BE49-F238E27FC236}">
                <a16:creationId xmlns:a16="http://schemas.microsoft.com/office/drawing/2014/main" id="{46A88251-5FE2-496B-AD58-D29CBA699E8E}"/>
              </a:ext>
            </a:extLst>
          </p:cNvPr>
          <p:cNvSpPr txBox="1"/>
          <p:nvPr/>
        </p:nvSpPr>
        <p:spPr>
          <a:xfrm>
            <a:off x="1520873" y="2041565"/>
            <a:ext cx="2215013"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Business Model </a:t>
            </a:r>
          </a:p>
        </p:txBody>
      </p:sp>
      <p:sp>
        <p:nvSpPr>
          <p:cNvPr id="15" name="TextBox 14">
            <a:extLst>
              <a:ext uri="{FF2B5EF4-FFF2-40B4-BE49-F238E27FC236}">
                <a16:creationId xmlns:a16="http://schemas.microsoft.com/office/drawing/2014/main" id="{3BD45BFB-E24D-41FD-B35F-BA50BCE410E8}"/>
              </a:ext>
            </a:extLst>
          </p:cNvPr>
          <p:cNvSpPr txBox="1"/>
          <p:nvPr/>
        </p:nvSpPr>
        <p:spPr>
          <a:xfrm>
            <a:off x="1520873" y="2647931"/>
            <a:ext cx="2342362"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Problem statement</a:t>
            </a:r>
          </a:p>
        </p:txBody>
      </p:sp>
      <p:sp>
        <p:nvSpPr>
          <p:cNvPr id="16" name="TextBox 15">
            <a:extLst>
              <a:ext uri="{FF2B5EF4-FFF2-40B4-BE49-F238E27FC236}">
                <a16:creationId xmlns:a16="http://schemas.microsoft.com/office/drawing/2014/main" id="{31BE8561-36BF-4444-B2D4-D8D2AB283706}"/>
              </a:ext>
            </a:extLst>
          </p:cNvPr>
          <p:cNvSpPr txBox="1"/>
          <p:nvPr/>
        </p:nvSpPr>
        <p:spPr>
          <a:xfrm>
            <a:off x="1520873" y="3254297"/>
            <a:ext cx="2493716"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Goals and objective </a:t>
            </a:r>
          </a:p>
        </p:txBody>
      </p:sp>
      <p:sp>
        <p:nvSpPr>
          <p:cNvPr id="17" name="TextBox 16">
            <a:extLst>
              <a:ext uri="{FF2B5EF4-FFF2-40B4-BE49-F238E27FC236}">
                <a16:creationId xmlns:a16="http://schemas.microsoft.com/office/drawing/2014/main" id="{6B6C2F10-F9F4-47A8-B1B9-9D91B3F9E8B1}"/>
              </a:ext>
            </a:extLst>
          </p:cNvPr>
          <p:cNvSpPr txBox="1"/>
          <p:nvPr/>
        </p:nvSpPr>
        <p:spPr>
          <a:xfrm>
            <a:off x="1520873" y="3860663"/>
            <a:ext cx="2493716"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Dashboards </a:t>
            </a:r>
          </a:p>
        </p:txBody>
      </p:sp>
      <p:sp>
        <p:nvSpPr>
          <p:cNvPr id="18" name="TextBox 17">
            <a:extLst>
              <a:ext uri="{FF2B5EF4-FFF2-40B4-BE49-F238E27FC236}">
                <a16:creationId xmlns:a16="http://schemas.microsoft.com/office/drawing/2014/main" id="{7C685716-1F36-4DB9-95FF-81B657644EB4}"/>
              </a:ext>
            </a:extLst>
          </p:cNvPr>
          <p:cNvSpPr txBox="1"/>
          <p:nvPr/>
        </p:nvSpPr>
        <p:spPr>
          <a:xfrm>
            <a:off x="1520873" y="4467030"/>
            <a:ext cx="3531288" cy="693010"/>
          </a:xfrm>
          <a:prstGeom prst="rect">
            <a:avLst/>
          </a:prstGeom>
          <a:noFill/>
        </p:spPr>
        <p:txBody>
          <a:bodyPr wrap="square" rtlCol="0" anchor="t">
            <a:spAutoFit/>
          </a:bodyPr>
          <a:lstStyle/>
          <a:p>
            <a:pPr>
              <a:lnSpc>
                <a:spcPct val="300000"/>
              </a:lnSpc>
            </a:pPr>
            <a:r>
              <a:rPr lang="en-US" sz="1600" dirty="0">
                <a:solidFill>
                  <a:schemeClr val="bg2">
                    <a:lumMod val="25000"/>
                    <a:lumOff val="75000"/>
                  </a:schemeClr>
                </a:solidFill>
                <a:latin typeface="Arial" panose="020B0604020202020204" pitchFamily="34" charset="0"/>
                <a:cs typeface="Arial" panose="020B0604020202020204" pitchFamily="34" charset="0"/>
              </a:rPr>
              <a:t>Insight and Recommendation</a:t>
            </a:r>
          </a:p>
        </p:txBody>
      </p:sp>
      <p:cxnSp>
        <p:nvCxnSpPr>
          <p:cNvPr id="20" name="Straight Connector 19">
            <a:extLst>
              <a:ext uri="{FF2B5EF4-FFF2-40B4-BE49-F238E27FC236}">
                <a16:creationId xmlns:a16="http://schemas.microsoft.com/office/drawing/2014/main" id="{63BFC241-AF97-4EA3-AC01-329865A1A37E}"/>
              </a:ext>
            </a:extLst>
          </p:cNvPr>
          <p:cNvCxnSpPr>
            <a:cxnSpLocks/>
          </p:cNvCxnSpPr>
          <p:nvPr/>
        </p:nvCxnSpPr>
        <p:spPr>
          <a:xfrm flipH="1">
            <a:off x="1247903" y="1123259"/>
            <a:ext cx="2766686" cy="0"/>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21" name="Star: 4 Points 20">
            <a:extLst>
              <a:ext uri="{FF2B5EF4-FFF2-40B4-BE49-F238E27FC236}">
                <a16:creationId xmlns:a16="http://schemas.microsoft.com/office/drawing/2014/main" id="{63E3D29E-E3F1-48FD-8E49-B2E7E4E4E2D0}"/>
              </a:ext>
            </a:extLst>
          </p:cNvPr>
          <p:cNvSpPr/>
          <p:nvPr/>
        </p:nvSpPr>
        <p:spPr>
          <a:xfrm>
            <a:off x="805320" y="1017884"/>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4 Points 21">
            <a:extLst>
              <a:ext uri="{FF2B5EF4-FFF2-40B4-BE49-F238E27FC236}">
                <a16:creationId xmlns:a16="http://schemas.microsoft.com/office/drawing/2014/main" id="{7344156F-5F7E-4ECD-A7B6-3FA60EA6AAF7}"/>
              </a:ext>
            </a:extLst>
          </p:cNvPr>
          <p:cNvSpPr/>
          <p:nvPr/>
        </p:nvSpPr>
        <p:spPr>
          <a:xfrm>
            <a:off x="4174294" y="1017884"/>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97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tel Boulevard, Autograph Collection, Dubai (updated prices ...">
            <a:extLst>
              <a:ext uri="{FF2B5EF4-FFF2-40B4-BE49-F238E27FC236}">
                <a16:creationId xmlns:a16="http://schemas.microsoft.com/office/drawing/2014/main" id="{F312636C-7B97-40F3-9C7F-CF3543736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917" y="0"/>
            <a:ext cx="6336083"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C29819-A868-4AB9-BCA1-283A50ACF315}"/>
              </a:ext>
            </a:extLst>
          </p:cNvPr>
          <p:cNvSpPr txBox="1"/>
          <p:nvPr/>
        </p:nvSpPr>
        <p:spPr>
          <a:xfrm>
            <a:off x="507305" y="1635247"/>
            <a:ext cx="5348612" cy="523220"/>
          </a:xfrm>
          <a:prstGeom prst="rect">
            <a:avLst/>
          </a:prstGeom>
          <a:noFill/>
        </p:spPr>
        <p:txBody>
          <a:bodyPr wrap="square" rtlCol="0">
            <a:spAutoFit/>
          </a:bodyPr>
          <a:lstStyle/>
          <a:p>
            <a:r>
              <a:rPr lang="en-US" sz="2800" dirty="0">
                <a:solidFill>
                  <a:schemeClr val="bg2">
                    <a:lumMod val="25000"/>
                    <a:lumOff val="75000"/>
                  </a:schemeClr>
                </a:solidFill>
                <a:latin typeface="Arial" panose="020B0604020202020204" pitchFamily="34" charset="0"/>
                <a:cs typeface="Arial" panose="020B0604020202020204" pitchFamily="34" charset="0"/>
              </a:rPr>
              <a:t>OVERVIEW OF ATLIQ GRAND</a:t>
            </a:r>
          </a:p>
        </p:txBody>
      </p:sp>
      <p:sp>
        <p:nvSpPr>
          <p:cNvPr id="3" name="Rectangle 3">
            <a:extLst>
              <a:ext uri="{FF2B5EF4-FFF2-40B4-BE49-F238E27FC236}">
                <a16:creationId xmlns:a16="http://schemas.microsoft.com/office/drawing/2014/main" id="{10C45AAD-A845-41D4-B65A-5B067C2A44FA}"/>
              </a:ext>
            </a:extLst>
          </p:cNvPr>
          <p:cNvSpPr>
            <a:spLocks noChangeArrowheads="1"/>
          </p:cNvSpPr>
          <p:nvPr/>
        </p:nvSpPr>
        <p:spPr bwMode="auto">
          <a:xfrm>
            <a:off x="179018" y="2941348"/>
            <a:ext cx="553650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endParaRPr kumimoji="0" lang="en-US" altLang="en-US" sz="1600" b="1" i="0" u="none" strike="noStrike" cap="none" normalizeH="0" baseline="0" dirty="0">
              <a:ln>
                <a:noFill/>
              </a:ln>
              <a:solidFill>
                <a:schemeClr val="bg2">
                  <a:lumMod val="25000"/>
                  <a:lumOff val="75000"/>
                </a:schemeClr>
              </a:solidFill>
              <a:effectLst/>
              <a:latin typeface="Arial" panose="020B0604020202020204" pitchFamily="34" charset="0"/>
            </a:endParaRPr>
          </a:p>
          <a:p>
            <a:pPr algn="just" defTabSz="914400" eaLnBrk="0" fontAlgn="base" hangingPunct="0">
              <a:spcBef>
                <a:spcPct val="0"/>
              </a:spcBef>
              <a:spcAft>
                <a:spcPct val="0"/>
              </a:spcAft>
            </a:pPr>
            <a:r>
              <a:rPr kumimoji="0" lang="en-US" altLang="en-US" sz="1600" b="0" i="0" u="none" strike="noStrike" cap="none" normalizeH="0" baseline="0" dirty="0">
                <a:ln>
                  <a:noFill/>
                </a:ln>
                <a:solidFill>
                  <a:schemeClr val="bg2">
                    <a:lumMod val="25000"/>
                    <a:lumOff val="75000"/>
                  </a:schemeClr>
                </a:solidFill>
                <a:effectLst/>
                <a:latin typeface="Arial" panose="020B0604020202020204" pitchFamily="34" charset="0"/>
              </a:rPr>
              <a:t>AtliQ Grands is a prominent luxury hospitality brand managing multiple five-star hotels across India. With 20 years of experience in the industry, they are known for delivering premium experiences to business and luxury travelers. However, recent strategic missteps and strong competition have impacted their market share and revenue. To address these challenges, they aim to leverage Business and Data Intelligence insights. Without an in-house data analytics team, AtliQ Grands has opted to collaborate with a third-party provider to analyze their historical data for actionable insights.</a:t>
            </a:r>
          </a:p>
        </p:txBody>
      </p:sp>
      <p:cxnSp>
        <p:nvCxnSpPr>
          <p:cNvPr id="6" name="Straight Connector 5">
            <a:extLst>
              <a:ext uri="{FF2B5EF4-FFF2-40B4-BE49-F238E27FC236}">
                <a16:creationId xmlns:a16="http://schemas.microsoft.com/office/drawing/2014/main" id="{564B5FBD-AE1D-4954-9035-037A36AD8CBF}"/>
              </a:ext>
            </a:extLst>
          </p:cNvPr>
          <p:cNvCxnSpPr>
            <a:cxnSpLocks/>
          </p:cNvCxnSpPr>
          <p:nvPr/>
        </p:nvCxnSpPr>
        <p:spPr>
          <a:xfrm flipH="1">
            <a:off x="602291" y="2158467"/>
            <a:ext cx="4853438" cy="12091"/>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11" name="Star: 4 Points 10">
            <a:extLst>
              <a:ext uri="{FF2B5EF4-FFF2-40B4-BE49-F238E27FC236}">
                <a16:creationId xmlns:a16="http://schemas.microsoft.com/office/drawing/2014/main" id="{617518B3-C1EB-4AED-9155-5917F378BD18}"/>
              </a:ext>
            </a:extLst>
          </p:cNvPr>
          <p:cNvSpPr/>
          <p:nvPr/>
        </p:nvSpPr>
        <p:spPr>
          <a:xfrm>
            <a:off x="179018" y="2065183"/>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4 Points 12">
            <a:extLst>
              <a:ext uri="{FF2B5EF4-FFF2-40B4-BE49-F238E27FC236}">
                <a16:creationId xmlns:a16="http://schemas.microsoft.com/office/drawing/2014/main" id="{73D6EB3D-C209-40C1-B3FE-2FF17D870A26}"/>
              </a:ext>
            </a:extLst>
          </p:cNvPr>
          <p:cNvSpPr/>
          <p:nvPr/>
        </p:nvSpPr>
        <p:spPr>
          <a:xfrm>
            <a:off x="5545114" y="2053092"/>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41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CA7B2-1682-4E1A-8506-F8790B888ABD}"/>
              </a:ext>
            </a:extLst>
          </p:cNvPr>
          <p:cNvSpPr txBox="1"/>
          <p:nvPr/>
        </p:nvSpPr>
        <p:spPr>
          <a:xfrm>
            <a:off x="4824607" y="864296"/>
            <a:ext cx="22901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LOCATION</a:t>
            </a:r>
          </a:p>
        </p:txBody>
      </p:sp>
      <p:cxnSp>
        <p:nvCxnSpPr>
          <p:cNvPr id="3" name="Straight Connector 2">
            <a:extLst>
              <a:ext uri="{FF2B5EF4-FFF2-40B4-BE49-F238E27FC236}">
                <a16:creationId xmlns:a16="http://schemas.microsoft.com/office/drawing/2014/main" id="{C320EF5C-5910-4DB7-A721-EB9ADBB9F207}"/>
              </a:ext>
            </a:extLst>
          </p:cNvPr>
          <p:cNvCxnSpPr>
            <a:cxnSpLocks/>
          </p:cNvCxnSpPr>
          <p:nvPr/>
        </p:nvCxnSpPr>
        <p:spPr>
          <a:xfrm flipH="1">
            <a:off x="4824607" y="1378603"/>
            <a:ext cx="201168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4" name="Star: 4 Points 3">
            <a:extLst>
              <a:ext uri="{FF2B5EF4-FFF2-40B4-BE49-F238E27FC236}">
                <a16:creationId xmlns:a16="http://schemas.microsoft.com/office/drawing/2014/main" id="{B83C9AD7-326C-4A1C-AD09-1140EF4AFA46}"/>
              </a:ext>
            </a:extLst>
          </p:cNvPr>
          <p:cNvSpPr/>
          <p:nvPr/>
        </p:nvSpPr>
        <p:spPr>
          <a:xfrm>
            <a:off x="4319653"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4 Points 4">
            <a:extLst>
              <a:ext uri="{FF2B5EF4-FFF2-40B4-BE49-F238E27FC236}">
                <a16:creationId xmlns:a16="http://schemas.microsoft.com/office/drawing/2014/main" id="{65D22A7A-378C-41FF-8F35-75C72319CCAA}"/>
              </a:ext>
            </a:extLst>
          </p:cNvPr>
          <p:cNvSpPr/>
          <p:nvPr/>
        </p:nvSpPr>
        <p:spPr>
          <a:xfrm>
            <a:off x="7114782"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xploring the Top Attractions in Bangalore - Zolo Blog">
            <a:extLst>
              <a:ext uri="{FF2B5EF4-FFF2-40B4-BE49-F238E27FC236}">
                <a16:creationId xmlns:a16="http://schemas.microsoft.com/office/drawing/2014/main" id="{17DB94E0-864F-40E4-AF46-12857B23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41" y="2735684"/>
            <a:ext cx="2286000" cy="141428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2" name="Picture 4" descr="Top 20 Tourist Places To Visit In Hyderabad | AbhiBus Travel Blog">
            <a:extLst>
              <a:ext uri="{FF2B5EF4-FFF2-40B4-BE49-F238E27FC236}">
                <a16:creationId xmlns:a16="http://schemas.microsoft.com/office/drawing/2014/main" id="{AD4A04A6-E3DD-4014-BF9C-39D909E59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289" y="2735890"/>
            <a:ext cx="2286000" cy="141408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4" name="Picture 6" descr="Top 33 Best Places To Visit In Mumbai - Skysafar Tourism">
            <a:extLst>
              <a:ext uri="{FF2B5EF4-FFF2-40B4-BE49-F238E27FC236}">
                <a16:creationId xmlns:a16="http://schemas.microsoft.com/office/drawing/2014/main" id="{0FE96BB8-2D8E-4C65-BA96-8D0116716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329" y="2735684"/>
            <a:ext cx="2286000" cy="141408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6" name="Picture 8" descr="55 Places to Visit in Delhi 2025, Tourist Places &amp; Attractions">
            <a:extLst>
              <a:ext uri="{FF2B5EF4-FFF2-40B4-BE49-F238E27FC236}">
                <a16:creationId xmlns:a16="http://schemas.microsoft.com/office/drawing/2014/main" id="{9EF39A6C-3845-4BF9-817E-68530C111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0369" y="2735682"/>
            <a:ext cx="2286000" cy="141408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CB5C44C-1B11-49C4-B02B-988A8E7DCD98}"/>
              </a:ext>
            </a:extLst>
          </p:cNvPr>
          <p:cNvSpPr txBox="1"/>
          <p:nvPr/>
        </p:nvSpPr>
        <p:spPr>
          <a:xfrm>
            <a:off x="1027134" y="4437862"/>
            <a:ext cx="13402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Bengaluru </a:t>
            </a:r>
          </a:p>
        </p:txBody>
      </p:sp>
      <p:sp>
        <p:nvSpPr>
          <p:cNvPr id="16" name="TextBox 15">
            <a:extLst>
              <a:ext uri="{FF2B5EF4-FFF2-40B4-BE49-F238E27FC236}">
                <a16:creationId xmlns:a16="http://schemas.microsoft.com/office/drawing/2014/main" id="{C385AD37-36FA-4A32-AEBF-03CAC5D183D8}"/>
              </a:ext>
            </a:extLst>
          </p:cNvPr>
          <p:cNvSpPr txBox="1"/>
          <p:nvPr/>
        </p:nvSpPr>
        <p:spPr>
          <a:xfrm>
            <a:off x="4088181" y="4437862"/>
            <a:ext cx="13402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Hyderabad</a:t>
            </a:r>
          </a:p>
        </p:txBody>
      </p:sp>
      <p:sp>
        <p:nvSpPr>
          <p:cNvPr id="17" name="TextBox 16">
            <a:extLst>
              <a:ext uri="{FF2B5EF4-FFF2-40B4-BE49-F238E27FC236}">
                <a16:creationId xmlns:a16="http://schemas.microsoft.com/office/drawing/2014/main" id="{E5407307-98ED-4327-AF2B-3886A74AB9F8}"/>
              </a:ext>
            </a:extLst>
          </p:cNvPr>
          <p:cNvSpPr txBox="1"/>
          <p:nvPr/>
        </p:nvSpPr>
        <p:spPr>
          <a:xfrm>
            <a:off x="6898710" y="4437862"/>
            <a:ext cx="11680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Mumbai</a:t>
            </a:r>
          </a:p>
        </p:txBody>
      </p:sp>
      <p:sp>
        <p:nvSpPr>
          <p:cNvPr id="18" name="TextBox 17">
            <a:extLst>
              <a:ext uri="{FF2B5EF4-FFF2-40B4-BE49-F238E27FC236}">
                <a16:creationId xmlns:a16="http://schemas.microsoft.com/office/drawing/2014/main" id="{A8C2C4B7-1BDF-470C-8C8A-6ED2C160F65F}"/>
              </a:ext>
            </a:extLst>
          </p:cNvPr>
          <p:cNvSpPr txBox="1"/>
          <p:nvPr/>
        </p:nvSpPr>
        <p:spPr>
          <a:xfrm>
            <a:off x="9974894" y="4437862"/>
            <a:ext cx="81001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Delhi</a:t>
            </a:r>
          </a:p>
        </p:txBody>
      </p:sp>
    </p:spTree>
    <p:extLst>
      <p:ext uri="{BB962C8B-B14F-4D97-AF65-F5344CB8AC3E}">
        <p14:creationId xmlns:p14="http://schemas.microsoft.com/office/powerpoint/2010/main" val="1027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EEF62-267C-4E55-83FA-317ED11827B2}"/>
              </a:ext>
            </a:extLst>
          </p:cNvPr>
          <p:cNvSpPr txBox="1"/>
          <p:nvPr/>
        </p:nvSpPr>
        <p:spPr>
          <a:xfrm>
            <a:off x="4824607" y="864296"/>
            <a:ext cx="265343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HOTEL TYPE</a:t>
            </a:r>
          </a:p>
        </p:txBody>
      </p:sp>
      <p:cxnSp>
        <p:nvCxnSpPr>
          <p:cNvPr id="3" name="Straight Connector 2">
            <a:extLst>
              <a:ext uri="{FF2B5EF4-FFF2-40B4-BE49-F238E27FC236}">
                <a16:creationId xmlns:a16="http://schemas.microsoft.com/office/drawing/2014/main" id="{9AF08BE5-DA29-42F5-88A7-5EA98D40E17D}"/>
              </a:ext>
            </a:extLst>
          </p:cNvPr>
          <p:cNvCxnSpPr>
            <a:cxnSpLocks/>
          </p:cNvCxnSpPr>
          <p:nvPr/>
        </p:nvCxnSpPr>
        <p:spPr>
          <a:xfrm flipH="1">
            <a:off x="4779722" y="1387516"/>
            <a:ext cx="237744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4" name="Star: 4 Points 3">
            <a:extLst>
              <a:ext uri="{FF2B5EF4-FFF2-40B4-BE49-F238E27FC236}">
                <a16:creationId xmlns:a16="http://schemas.microsoft.com/office/drawing/2014/main" id="{C7544930-51D3-496F-B5E5-2026B29424D7}"/>
              </a:ext>
            </a:extLst>
          </p:cNvPr>
          <p:cNvSpPr/>
          <p:nvPr/>
        </p:nvSpPr>
        <p:spPr>
          <a:xfrm>
            <a:off x="4377848"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4 Points 4">
            <a:extLst>
              <a:ext uri="{FF2B5EF4-FFF2-40B4-BE49-F238E27FC236}">
                <a16:creationId xmlns:a16="http://schemas.microsoft.com/office/drawing/2014/main" id="{CA5FB527-101B-4DB3-BD66-342876AF8197}"/>
              </a:ext>
            </a:extLst>
          </p:cNvPr>
          <p:cNvSpPr/>
          <p:nvPr/>
        </p:nvSpPr>
        <p:spPr>
          <a:xfrm>
            <a:off x="7271352"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 Business Hotels in Bhopal for ...">
            <a:extLst>
              <a:ext uri="{FF2B5EF4-FFF2-40B4-BE49-F238E27FC236}">
                <a16:creationId xmlns:a16="http://schemas.microsoft.com/office/drawing/2014/main" id="{8FDFA320-B313-455D-BC90-542088506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60" y="2203015"/>
            <a:ext cx="2857500" cy="16002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076" name="Picture 4" descr="New luxury hotels in India for your next visit">
            <a:extLst>
              <a:ext uri="{FF2B5EF4-FFF2-40B4-BE49-F238E27FC236}">
                <a16:creationId xmlns:a16="http://schemas.microsoft.com/office/drawing/2014/main" id="{E800FE93-56F5-4776-BF68-85C3E0DA7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288" y="2203015"/>
            <a:ext cx="3094186" cy="16002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40A1A24-C656-4203-8B99-0CD45FE63F3A}"/>
              </a:ext>
            </a:extLst>
          </p:cNvPr>
          <p:cNvSpPr txBox="1"/>
          <p:nvPr/>
        </p:nvSpPr>
        <p:spPr>
          <a:xfrm>
            <a:off x="1279742" y="4086419"/>
            <a:ext cx="194153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Business Hotel 	 </a:t>
            </a:r>
          </a:p>
        </p:txBody>
      </p:sp>
      <p:sp>
        <p:nvSpPr>
          <p:cNvPr id="11" name="TextBox 10">
            <a:extLst>
              <a:ext uri="{FF2B5EF4-FFF2-40B4-BE49-F238E27FC236}">
                <a16:creationId xmlns:a16="http://schemas.microsoft.com/office/drawing/2014/main" id="{7E7FB0A8-D2ED-4F04-989D-72D9E0F0FCD5}"/>
              </a:ext>
            </a:extLst>
          </p:cNvPr>
          <p:cNvSpPr txBox="1"/>
          <p:nvPr/>
        </p:nvSpPr>
        <p:spPr>
          <a:xfrm>
            <a:off x="9183665" y="4086419"/>
            <a:ext cx="172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Luxury Hotel </a:t>
            </a:r>
          </a:p>
        </p:txBody>
      </p:sp>
    </p:spTree>
    <p:extLst>
      <p:ext uri="{BB962C8B-B14F-4D97-AF65-F5344CB8AC3E}">
        <p14:creationId xmlns:p14="http://schemas.microsoft.com/office/powerpoint/2010/main" val="165662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lite Superior Room - Span Resort and Spa">
            <a:extLst>
              <a:ext uri="{FF2B5EF4-FFF2-40B4-BE49-F238E27FC236}">
                <a16:creationId xmlns:a16="http://schemas.microsoft.com/office/drawing/2014/main" id="{6BA69569-89C1-40C2-B864-204CD0826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49" y="2228748"/>
            <a:ext cx="2349386" cy="1358371"/>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100" name="Picture 4" descr="Presidential Suite in Bhopal | ID: 6863870597">
            <a:extLst>
              <a:ext uri="{FF2B5EF4-FFF2-40B4-BE49-F238E27FC236}">
                <a16:creationId xmlns:a16="http://schemas.microsoft.com/office/drawing/2014/main" id="{F648C41A-157F-42C4-83BF-1266FF20C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045" y="2228748"/>
            <a:ext cx="2349385" cy="1358371"/>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102" name="Picture 6" descr="Premium Room">
            <a:extLst>
              <a:ext uri="{FF2B5EF4-FFF2-40B4-BE49-F238E27FC236}">
                <a16:creationId xmlns:a16="http://schemas.microsoft.com/office/drawing/2014/main" id="{E59FB817-525A-48A1-8C16-D34C9729B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940" y="2228747"/>
            <a:ext cx="2349386" cy="135837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104" name="Picture 8" descr="Standard Room - Amorgos Boutique Hotel">
            <a:extLst>
              <a:ext uri="{FF2B5EF4-FFF2-40B4-BE49-F238E27FC236}">
                <a16:creationId xmlns:a16="http://schemas.microsoft.com/office/drawing/2014/main" id="{526C2561-9B5F-4917-A9A1-CD52439D3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6836" y="2228747"/>
            <a:ext cx="2349386" cy="13583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52F1FF-14DF-4D99-B3CA-686648668078}"/>
              </a:ext>
            </a:extLst>
          </p:cNvPr>
          <p:cNvSpPr txBox="1"/>
          <p:nvPr/>
        </p:nvSpPr>
        <p:spPr>
          <a:xfrm>
            <a:off x="1109311" y="3999809"/>
            <a:ext cx="69237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Elite 	 </a:t>
            </a:r>
          </a:p>
        </p:txBody>
      </p:sp>
      <p:sp>
        <p:nvSpPr>
          <p:cNvPr id="7" name="TextBox 6">
            <a:extLst>
              <a:ext uri="{FF2B5EF4-FFF2-40B4-BE49-F238E27FC236}">
                <a16:creationId xmlns:a16="http://schemas.microsoft.com/office/drawing/2014/main" id="{7A816349-8DDC-41B4-A083-50B7014CC31C}"/>
              </a:ext>
            </a:extLst>
          </p:cNvPr>
          <p:cNvSpPr txBox="1"/>
          <p:nvPr/>
        </p:nvSpPr>
        <p:spPr>
          <a:xfrm>
            <a:off x="9984587" y="3953642"/>
            <a:ext cx="127066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Standard</a:t>
            </a:r>
          </a:p>
        </p:txBody>
      </p:sp>
      <p:sp>
        <p:nvSpPr>
          <p:cNvPr id="8" name="TextBox 7">
            <a:extLst>
              <a:ext uri="{FF2B5EF4-FFF2-40B4-BE49-F238E27FC236}">
                <a16:creationId xmlns:a16="http://schemas.microsoft.com/office/drawing/2014/main" id="{9B6CDC5C-CFAC-456A-A203-CCC342ACE899}"/>
              </a:ext>
            </a:extLst>
          </p:cNvPr>
          <p:cNvSpPr txBox="1"/>
          <p:nvPr/>
        </p:nvSpPr>
        <p:spPr>
          <a:xfrm>
            <a:off x="7027958" y="3953642"/>
            <a:ext cx="12706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Premium</a:t>
            </a:r>
          </a:p>
        </p:txBody>
      </p:sp>
      <p:sp>
        <p:nvSpPr>
          <p:cNvPr id="9" name="TextBox 8">
            <a:extLst>
              <a:ext uri="{FF2B5EF4-FFF2-40B4-BE49-F238E27FC236}">
                <a16:creationId xmlns:a16="http://schemas.microsoft.com/office/drawing/2014/main" id="{740AC44F-C262-4B1A-8BEB-6D0E817093BD}"/>
              </a:ext>
            </a:extLst>
          </p:cNvPr>
          <p:cNvSpPr txBox="1"/>
          <p:nvPr/>
        </p:nvSpPr>
        <p:spPr>
          <a:xfrm>
            <a:off x="3791788" y="3953642"/>
            <a:ext cx="194153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Presidential</a:t>
            </a:r>
          </a:p>
        </p:txBody>
      </p:sp>
      <p:sp>
        <p:nvSpPr>
          <p:cNvPr id="10" name="TextBox 9">
            <a:extLst>
              <a:ext uri="{FF2B5EF4-FFF2-40B4-BE49-F238E27FC236}">
                <a16:creationId xmlns:a16="http://schemas.microsoft.com/office/drawing/2014/main" id="{151CFAAE-118E-46B4-9AE3-A0B48916A400}"/>
              </a:ext>
            </a:extLst>
          </p:cNvPr>
          <p:cNvSpPr txBox="1"/>
          <p:nvPr/>
        </p:nvSpPr>
        <p:spPr>
          <a:xfrm>
            <a:off x="4824607" y="864296"/>
            <a:ext cx="265343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ROOM CLASS</a:t>
            </a:r>
          </a:p>
        </p:txBody>
      </p:sp>
      <p:cxnSp>
        <p:nvCxnSpPr>
          <p:cNvPr id="11" name="Straight Connector 10">
            <a:extLst>
              <a:ext uri="{FF2B5EF4-FFF2-40B4-BE49-F238E27FC236}">
                <a16:creationId xmlns:a16="http://schemas.microsoft.com/office/drawing/2014/main" id="{F9C0586A-11D1-416F-B81B-E98C46054504}"/>
              </a:ext>
            </a:extLst>
          </p:cNvPr>
          <p:cNvCxnSpPr>
            <a:cxnSpLocks/>
          </p:cNvCxnSpPr>
          <p:nvPr/>
        </p:nvCxnSpPr>
        <p:spPr>
          <a:xfrm flipH="1">
            <a:off x="4815839" y="1387516"/>
            <a:ext cx="2560320" cy="0"/>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12" name="Star: 4 Points 11">
            <a:extLst>
              <a:ext uri="{FF2B5EF4-FFF2-40B4-BE49-F238E27FC236}">
                <a16:creationId xmlns:a16="http://schemas.microsoft.com/office/drawing/2014/main" id="{A5B6C5FA-DCAB-4BAB-894F-AD5D4C1169C1}"/>
              </a:ext>
            </a:extLst>
          </p:cNvPr>
          <p:cNvSpPr/>
          <p:nvPr/>
        </p:nvSpPr>
        <p:spPr>
          <a:xfrm>
            <a:off x="4387138"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4 Points 12">
            <a:extLst>
              <a:ext uri="{FF2B5EF4-FFF2-40B4-BE49-F238E27FC236}">
                <a16:creationId xmlns:a16="http://schemas.microsoft.com/office/drawing/2014/main" id="{2E1A676A-4ACC-408B-923D-E8DAC52B8977}"/>
              </a:ext>
            </a:extLst>
          </p:cNvPr>
          <p:cNvSpPr/>
          <p:nvPr/>
        </p:nvSpPr>
        <p:spPr>
          <a:xfrm>
            <a:off x="7521849" y="12821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4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68A65-A54F-4FDE-9574-7D4DE6246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796" y="690280"/>
            <a:ext cx="3543517" cy="3543517"/>
          </a:xfrm>
          <a:prstGeom prst="rect">
            <a:avLst/>
          </a:prstGeom>
          <a:ln>
            <a:noFill/>
          </a:ln>
          <a:effectLst>
            <a:softEdge rad="112500"/>
          </a:effectLst>
        </p:spPr>
      </p:pic>
      <p:sp>
        <p:nvSpPr>
          <p:cNvPr id="4" name="TextBox 3">
            <a:extLst>
              <a:ext uri="{FF2B5EF4-FFF2-40B4-BE49-F238E27FC236}">
                <a16:creationId xmlns:a16="http://schemas.microsoft.com/office/drawing/2014/main" id="{BE3F99E6-5B43-40F9-A8CA-8F0F7C7CF88F}"/>
              </a:ext>
            </a:extLst>
          </p:cNvPr>
          <p:cNvSpPr txBox="1"/>
          <p:nvPr/>
        </p:nvSpPr>
        <p:spPr>
          <a:xfrm>
            <a:off x="1006272" y="979153"/>
            <a:ext cx="4294341" cy="523220"/>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PROBLEM STATEMENT</a:t>
            </a:r>
          </a:p>
        </p:txBody>
      </p:sp>
      <p:cxnSp>
        <p:nvCxnSpPr>
          <p:cNvPr id="5" name="Straight Connector 4">
            <a:extLst>
              <a:ext uri="{FF2B5EF4-FFF2-40B4-BE49-F238E27FC236}">
                <a16:creationId xmlns:a16="http://schemas.microsoft.com/office/drawing/2014/main" id="{40A79DCF-E720-459B-A063-75366C999EF8}"/>
              </a:ext>
            </a:extLst>
          </p:cNvPr>
          <p:cNvCxnSpPr>
            <a:cxnSpLocks/>
          </p:cNvCxnSpPr>
          <p:nvPr/>
        </p:nvCxnSpPr>
        <p:spPr>
          <a:xfrm flipH="1" flipV="1">
            <a:off x="990241" y="1485276"/>
            <a:ext cx="4114800" cy="17097"/>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6" name="Star: 4 Points 5">
            <a:extLst>
              <a:ext uri="{FF2B5EF4-FFF2-40B4-BE49-F238E27FC236}">
                <a16:creationId xmlns:a16="http://schemas.microsoft.com/office/drawing/2014/main" id="{8A94070D-856D-462C-8914-9808E9C171B2}"/>
              </a:ext>
            </a:extLst>
          </p:cNvPr>
          <p:cNvSpPr/>
          <p:nvPr/>
        </p:nvSpPr>
        <p:spPr>
          <a:xfrm>
            <a:off x="511236" y="137990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 name="Star: 4 Points 6">
            <a:extLst>
              <a:ext uri="{FF2B5EF4-FFF2-40B4-BE49-F238E27FC236}">
                <a16:creationId xmlns:a16="http://schemas.microsoft.com/office/drawing/2014/main" id="{F8A21259-22EA-4709-9732-5A96457CEC8B}"/>
              </a:ext>
            </a:extLst>
          </p:cNvPr>
          <p:cNvSpPr/>
          <p:nvPr/>
        </p:nvSpPr>
        <p:spPr>
          <a:xfrm>
            <a:off x="5211120" y="137990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6" name="Rectangle 1">
            <a:extLst>
              <a:ext uri="{FF2B5EF4-FFF2-40B4-BE49-F238E27FC236}">
                <a16:creationId xmlns:a16="http://schemas.microsoft.com/office/drawing/2014/main" id="{7AE519EC-7DC3-4547-ADDC-D5C76B0D7BB1}"/>
              </a:ext>
            </a:extLst>
          </p:cNvPr>
          <p:cNvSpPr>
            <a:spLocks noChangeArrowheads="1"/>
          </p:cNvSpPr>
          <p:nvPr/>
        </p:nvSpPr>
        <p:spPr bwMode="auto">
          <a:xfrm>
            <a:off x="723394" y="2903786"/>
            <a:ext cx="571241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AtliQ Grands, a leading name in India's luxury and business hotel industry for over 20 years, is facing a tough time. Their market share and revenue are dropping due to growing competition and internal decision-making issues. To tackle this, they plan to use business and data intelligence. Since they don’t have an in-house analytics team, they will hire an external service provider to analyze their historical data and help them make smarter decisions.</a:t>
            </a:r>
          </a:p>
        </p:txBody>
      </p:sp>
    </p:spTree>
    <p:extLst>
      <p:ext uri="{BB962C8B-B14F-4D97-AF65-F5344CB8AC3E}">
        <p14:creationId xmlns:p14="http://schemas.microsoft.com/office/powerpoint/2010/main" val="44882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B4E79A1-E3C6-4FDD-A64D-057A74281531}"/>
              </a:ext>
            </a:extLst>
          </p:cNvPr>
          <p:cNvSpPr>
            <a:spLocks noChangeArrowheads="1"/>
          </p:cNvSpPr>
          <p:nvPr/>
        </p:nvSpPr>
        <p:spPr bwMode="auto">
          <a:xfrm>
            <a:off x="664952" y="2880014"/>
            <a:ext cx="61753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AtliQ Grands aims to analyze data from all channels to create key metrics and visuals. The goal is to develop a user-friendly dashboard for stakeholders to identify gaps, make smarter decisions, and boost revenue, enabling the opening of new hotels in the coming quarters.</a:t>
            </a:r>
          </a:p>
        </p:txBody>
      </p:sp>
      <p:sp>
        <p:nvSpPr>
          <p:cNvPr id="5" name="TextBox 4">
            <a:extLst>
              <a:ext uri="{FF2B5EF4-FFF2-40B4-BE49-F238E27FC236}">
                <a16:creationId xmlns:a16="http://schemas.microsoft.com/office/drawing/2014/main" id="{2BCED0AC-495F-4AFE-9724-68511BFD9E64}"/>
              </a:ext>
            </a:extLst>
          </p:cNvPr>
          <p:cNvSpPr txBox="1"/>
          <p:nvPr/>
        </p:nvSpPr>
        <p:spPr>
          <a:xfrm>
            <a:off x="1476014" y="1480193"/>
            <a:ext cx="429434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GOAL</a:t>
            </a:r>
          </a:p>
        </p:txBody>
      </p:sp>
      <p:cxnSp>
        <p:nvCxnSpPr>
          <p:cNvPr id="6" name="Straight Connector 5">
            <a:extLst>
              <a:ext uri="{FF2B5EF4-FFF2-40B4-BE49-F238E27FC236}">
                <a16:creationId xmlns:a16="http://schemas.microsoft.com/office/drawing/2014/main" id="{33A19133-6CE8-41B1-AD96-555D911F746C}"/>
              </a:ext>
            </a:extLst>
          </p:cNvPr>
          <p:cNvCxnSpPr>
            <a:cxnSpLocks/>
          </p:cNvCxnSpPr>
          <p:nvPr/>
        </p:nvCxnSpPr>
        <p:spPr>
          <a:xfrm flipH="1" flipV="1">
            <a:off x="2259573" y="1986316"/>
            <a:ext cx="2743200" cy="17097"/>
          </a:xfrm>
          <a:prstGeom prst="line">
            <a:avLst/>
          </a:prstGeom>
          <a:ln>
            <a:solidFill>
              <a:schemeClr val="bg2">
                <a:lumMod val="25000"/>
                <a:lumOff val="75000"/>
              </a:schemeClr>
            </a:solidFill>
          </a:ln>
        </p:spPr>
        <p:style>
          <a:lnRef idx="1">
            <a:schemeClr val="dk1"/>
          </a:lnRef>
          <a:fillRef idx="0">
            <a:schemeClr val="dk1"/>
          </a:fillRef>
          <a:effectRef idx="0">
            <a:schemeClr val="dk1"/>
          </a:effectRef>
          <a:fontRef idx="minor">
            <a:schemeClr val="tx1"/>
          </a:fontRef>
        </p:style>
      </p:cxnSp>
      <p:sp>
        <p:nvSpPr>
          <p:cNvPr id="7" name="Star: 4 Points 6">
            <a:extLst>
              <a:ext uri="{FF2B5EF4-FFF2-40B4-BE49-F238E27FC236}">
                <a16:creationId xmlns:a16="http://schemas.microsoft.com/office/drawing/2014/main" id="{162CA4A8-3BD8-4961-86E1-7935D1D1151F}"/>
              </a:ext>
            </a:extLst>
          </p:cNvPr>
          <p:cNvSpPr/>
          <p:nvPr/>
        </p:nvSpPr>
        <p:spPr>
          <a:xfrm>
            <a:off x="1734343" y="1880941"/>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 name="Star: 4 Points 7">
            <a:extLst>
              <a:ext uri="{FF2B5EF4-FFF2-40B4-BE49-F238E27FC236}">
                <a16:creationId xmlns:a16="http://schemas.microsoft.com/office/drawing/2014/main" id="{3117662B-C318-4540-98DD-23760723256C}"/>
              </a:ext>
            </a:extLst>
          </p:cNvPr>
          <p:cNvSpPr/>
          <p:nvPr/>
        </p:nvSpPr>
        <p:spPr>
          <a:xfrm>
            <a:off x="5245125" y="1898038"/>
            <a:ext cx="282878" cy="210750"/>
          </a:xfrm>
          <a:prstGeom prst="star4">
            <a:avLst>
              <a:gd name="adj" fmla="val 8714"/>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pic>
        <p:nvPicPr>
          <p:cNvPr id="10" name="Picture 9">
            <a:extLst>
              <a:ext uri="{FF2B5EF4-FFF2-40B4-BE49-F238E27FC236}">
                <a16:creationId xmlns:a16="http://schemas.microsoft.com/office/drawing/2014/main" id="{2018AA42-100A-4B91-B02E-57FE803C8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843" y="492949"/>
            <a:ext cx="3387275" cy="3331220"/>
          </a:xfrm>
          <a:prstGeom prst="rect">
            <a:avLst/>
          </a:prstGeom>
          <a:ln>
            <a:noFill/>
          </a:ln>
          <a:effectLst>
            <a:softEdge rad="112500"/>
          </a:effectLst>
        </p:spPr>
      </p:pic>
    </p:spTree>
    <p:extLst>
      <p:ext uri="{BB962C8B-B14F-4D97-AF65-F5344CB8AC3E}">
        <p14:creationId xmlns:p14="http://schemas.microsoft.com/office/powerpoint/2010/main" val="400493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Microsoft Power BI">
                <a:extLst>
                  <a:ext uri="{FF2B5EF4-FFF2-40B4-BE49-F238E27FC236}">
                    <a16:creationId xmlns:a16="http://schemas.microsoft.com/office/drawing/2014/main" id="{94BD309D-D490-4A54-9424-D8DBF0ABDA2B}"/>
                  </a:ext>
                </a:extLst>
              </p:cNvPr>
              <p:cNvGraphicFramePr>
                <a:graphicFrameLocks noGrp="1"/>
              </p:cNvGraphicFramePr>
              <p:nvPr>
                <p:extLst>
                  <p:ext uri="{D42A27DB-BD31-4B8C-83A1-F6EECF244321}">
                    <p14:modId xmlns:p14="http://schemas.microsoft.com/office/powerpoint/2010/main" val="3017468811"/>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Add-in 2" title="Microsoft Power BI">
                <a:extLst>
                  <a:ext uri="{FF2B5EF4-FFF2-40B4-BE49-F238E27FC236}">
                    <a16:creationId xmlns:a16="http://schemas.microsoft.com/office/drawing/2014/main" id="{94BD309D-D490-4A54-9424-D8DBF0ABDA2B}"/>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945328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1.png"/></Relationships>
</file>

<file path=ppt/webextensions/webextension1.xml><?xml version="1.0" encoding="utf-8"?>
<we:webextension xmlns:we="http://schemas.microsoft.com/office/webextensions/webextension/2010/11" id="{FC90BE60-A38F-4CA4-9592-1C68638EBD93}">
  <we:reference id="wa200003233" version="2.0.0.3" store="en-US" storeType="OMEX"/>
  <we:alternateReferences>
    <we:reference id="wa200003233" version="2.0.0.3" store="wa200003233" storeType="OMEX"/>
  </we:alternateReferences>
  <we:properties>
    <we:property name="backgroundColor" value="&quot;#3CA86B&quot;"/>
    <we:property name="bookmark" value="&quot;H4sIAAAAAAAAA+1bbW/bNhD+K4aAoV+CQaT4pn5rkgID1m5F0rUfhiA4ksdEiywZkpzGK/Lfd5LcJHXsunNTRekWBIhDSvf6HHl3pD9GPqtnOSx+gylGz6P9sryYQnUxYdFeVPRjDiQ6KyBOOHeeQwLc0Ww5a7KyqKPnH6MGqjNs3mX1HPKWEA3+ebIXQZ6/gbP2vwB5jXvRDKu6LCDP/sb+YZpqqjle70V4NcvLClqSxw002JK9pMfpfxKB/ZwQR3BNdonH6Jp+VAppUhtCqpSWIaVfL+ixun+gk2ztIy3pjv1BWTSQFcSmHQNEdADgjALH4lQZY9rxOivO8qXAt+++Xcxa49TnQH/JGvYvYtvSub4mdYghyjQJnhspRJBKSLUrLYVcK8UFYw4NarDc811pJVIZb5ViCQmGUhgl411poQB0SdAcJZkOQCV8Zx0FS2NgOjYGXOK1ldYn7bshy5ule+zi5dWsImQR3npaB4STs7LKHPHpEFRh3QPmY3RQ5vNp9+nlZ+PH5bxyeIShmyqarFkQJZ9NT8/LBvOoFeZNVRJSuwnXzrdj5+WHgwqJoY+ex9cnNPJlNfPMYfWZntEUKUraDx4a6PSY9Ywy7OdL301jp+bH6FVGqve030E+b8k+O6Q3fPmheEZC0c9JK1ofFiT0X3eA371Rd1we1hQnnb88MoKQT4XTUmpmg+VmYH9VZTmtV4VsB09dDnX93/PadoP0vks5U8o6HbTn6IJSzgztu7UAW9p1cdrtO/85932VTXoPAnKndeqZN47CkGuMw64rr3aStnSWGBnHcWK8UFLsSisVYFzKOFc6BBN0SoQHRpZvc4cVI06n08liVMv4PtSZuwunsvJY7S86codZ9SnFYXsrij+wQa5PvgeSv8iyRzCT0vDUaM1TBoyjFr3RHhkpHxAvJkU5aqgM469bS/QOQ5vGXKTAMFGSixCc11sd9sJfQuHIgKveeo1Qzyv8WiF/xcXptH/l3gZ3hJdYzHfaLxxU/vNFbGMg8tVA/C4a9A52wKj6QNqfjVCKlmbB7ChMfXh89NsTtvNS/N7IQdjAY6oJY6fiGITwenvBMRCe37w4esJmvlGgN7SXArwH6YxkVlGGQOX4KAz9u3PzGXFZTH56wtb+XIve5MZaHwdhAmeIqTPCWDEKk784fMrA7qXvTRy7wL2SsWbcCExN6q0fhYmPEPKs7vpoTxrXq3r0ZmfSQLsvQmwFCADv1FjMfjmDavK+fD9x51Cc4W7Gb8Dm+PLqfmVlXKANKvGMyjQTEmGpwPrhFX+s7WuNQj38OMacChZlQ2yEtpCI2I3EC7fRciP5EJ64V6AOotSnzCJw8oBRmAadUED4OB6FN2ij+IECYo02y0KUcgsQEpXhiMxJpKxjFPa/zYl+HC9s1GmZ8jEEi4kLWgXutEqkl1t9McT5Sc9iXfNt76m0CXxZzJuDc6iaEeDgbrNgQy/o4JPNH/Lw59aPywMgkbJYhKApBzMBEgv94d/OgPslwwoqd754RRrm9wW+mb8/9UnOd1Bl/Qlyp9y/UfqmBbY8B78hFW3qJN+RJzqktye3A+30UovodVk0519E/2N2NQePwfWtjWHFWF+FDivDNzYf8qzAtSvS9gXhR4+z79UA5+31C5XaRDDjZBy0jrc3VR4utgN59tSW5QXB4h6aluOnsxyaUFbTR4f3ti7EGAL+q4LsuAF3gb731UE5teV4EoHVBsnDpwP/FnR9pBjLJaQSJQsuEY7JVHzD+cVDH6RnfsDdeKd7DoMKs+GC01iS82HleFs2kE/27wL+/3xpS64yhqV8WBk2HIMOLMT+GIT4YwRCjCvXOGg55PlYxHlxScnyGU6OSKDi7Gm3wO7dk0iN52l7IMQgJN5ybfmAGfmmwsHD4rRj9ti+/3/7GOX28c0ntOOJyLsn4p4zp51XqUyc1A5T7roO9E7feICYxY5zIUUwFkDEnm2l1eBVY8s1Z6fSgUPLgkUBwQSOsd5+1/Cpn522dIJMAtK6yBh6bxVHUDu7RPKgAwTBtWSpBo5EeHeXJElg3GohgRujjRAa/c6SpYkTxmHisS07lZB2O63NYDFUszKUqUMNwnCUX/EFGehibX/eNF0ja/VWdOLSxHsBqBlIlyoKkm8k6ZlWLnEBtFFCU50dy+2ezaaUCazS6situ7Jazpt6RoHzBgpcc3WVggIK33sNrzZeX+2++HVzefX6+h9Vue4ncDYAAA==&quot;"/>
    <we:property name="creatorSessionId" value="&quot;e40b4180-3b78-4961-bcb5-6143f7f918f9&quot;"/>
    <we:property name="creatorTenantId" value="&quot;c6e549b3-5f45-4032-aae9-d4244dc5b2c4&quot;"/>
    <we:property name="creatorUserId" value="&quot;10032003B0B902E8&quot;"/>
    <we:property name="datasetId" value="&quot;20431be4-77d9-4086-815e-1ed74493c6d9&quot;"/>
    <we:property name="embedUrl" value="&quot;/reportEmbed?reportId=8e117f57-9807-404a-a4fc-b836dc80388a&amp;config=eyJjbHVzdGVyVXJsIjoiaHR0cHM6Ly9XQUJJLUlORElBLUNFTlRSQUwtQS1QUklNQVJZLXJlZGlyZWN0LmFuYWx5c2lzLndpbmRvd3MubmV0IiwiZW1iZWRGZWF0dXJlcyI6eyJ1c2FnZU1ldHJpY3NWTmV4dCI6dHJ1ZX19&amp;disableSensitivityBanner=true&quot;"/>
    <we:property name="initialStateBookmark" value="&quot;H4sIAAAAAAAAA6WTTW/cIBCG/0rFeVUBBtvkllQ9pflQU+USRdUAw5aGtS0bR5uu9r938K6UQyKtlFwM83p43gHN7JiP05Dg5Ro2yM7YRd8/bWB8+iLYinVH7ebm8ur85+Xv6/Or7yT3Q459N7GzHcswrjHfx2mGVAgkPjyuGKR0C+sSBUgTrtiA49R3kOI/PCTTrzzOuF8x3A6pH6Eg7zJkLNhnSqeYvMXXihzB5fiMd+jyQUUFnLet964GZa3XVYOUNh0SlsreTSnoxf5b32WIHdkUrXVWoeHSSvTW1140tS76FLt1Ohb8evbXy1BeBRavizlnKokexf4l94Lb7+lWCrXTVgSB2uvGtRYVfhIpDIZQazQguHHGVoq3J5EZt9n227e02qCwwVVBe2Wl5DVvzUna9AcGfIdVubqVtZAelJSNrq1zJ1lxQx3yloUYvBEVl3RFjryWrf7ELYPhlQ2q4m3VBCMFtUL1cVrLqY+8CtaVFgGjhIGPvdmCe1XYBmmOyqaf8zSAw1voKH7YsWHsaXhyxENXbwfoPPrjfizrj5hxPBjfQ5qL5zJ1bDGhWqJNeOJAmUW2lPVYPv8BrPFFERYEAAA=&quot;"/>
    <we:property name="isFiltersActionButtonVisible" value="true"/>
    <we:property name="isVisualContainerHeaderHidden" value="false"/>
    <we:property name="pageDisplayName" value="&quot;Performance View&quot;"/>
    <we:property name="pageName" value="&quot;54589bff96675f95f9d4&quot;"/>
    <we:property name="reportEmbeddedTime" value="&quot;2025-01-22T08:26:13.160Z&quot;"/>
    <we:property name="reportName" value="&quot;AtliQ Grands Power BI&quot;"/>
    <we:property name="reportState" value="&quot;CONNECTED&quot;"/>
    <we:property name="reportUrl" value="&quot;/groups/me/reports/8e117f57-9807-404a-a4fc-b836dc80388a/54589bff96675f95f9d4?experience=power-bi&amp;pbi_source=storytelling_addin&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Slate</Template>
  <TotalTime>458</TotalTime>
  <Words>551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vishwakarma</dc:creator>
  <cp:lastModifiedBy>Ravi vishwakarma</cp:lastModifiedBy>
  <cp:revision>33</cp:revision>
  <dcterms:created xsi:type="dcterms:W3CDTF">2025-01-20T07:06:16Z</dcterms:created>
  <dcterms:modified xsi:type="dcterms:W3CDTF">2025-01-29T06:57:44Z</dcterms:modified>
</cp:coreProperties>
</file>