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p:cViewPr>
        <p:scale>
          <a:sx n="81" d="100"/>
          <a:sy n="81" d="100"/>
        </p:scale>
        <p:origin x="-27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dirty="0"/>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dirty="0"/>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dirty="0"/>
          </a:p>
        </p:txBody>
      </p:sp>
      <p:sp>
        <p:nvSpPr>
          <p:cNvPr id="7" name="Holder 7"/>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dirty="0"/>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dirty="0"/>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dirty="0"/>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dirty="0"/>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8"/>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B562C"/>
          </a:solidFill>
        </p:spPr>
        <p:txBody>
          <a:bodyPr wrap="square" lIns="0" tIns="0" rIns="0" bIns="0" rtlCol="0"/>
          <a:lstStyle/>
          <a:p>
            <a:endParaRPr dirty="0"/>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6801"/>
                </a:lnTo>
                <a:lnTo>
                  <a:pt x="12192000" y="66801"/>
                </a:lnTo>
                <a:lnTo>
                  <a:pt x="12192000" y="0"/>
                </a:lnTo>
                <a:close/>
              </a:path>
            </a:pathLst>
          </a:custGeom>
          <a:solidFill>
            <a:srgbClr val="E28312"/>
          </a:solidFill>
        </p:spPr>
        <p:txBody>
          <a:bodyPr wrap="square" lIns="0" tIns="0" rIns="0" bIns="0" rtlCol="0"/>
          <a:lstStyle/>
          <a:p>
            <a:endParaRPr dirty="0"/>
          </a:p>
        </p:txBody>
      </p:sp>
      <p:sp>
        <p:nvSpPr>
          <p:cNvPr id="2" name="Holder 2"/>
          <p:cNvSpPr>
            <a:spLocks noGrp="1"/>
          </p:cNvSpPr>
          <p:nvPr>
            <p:ph type="title"/>
          </p:nvPr>
        </p:nvSpPr>
        <p:spPr>
          <a:xfrm>
            <a:off x="1019149" y="260984"/>
            <a:ext cx="10153700" cy="1380489"/>
          </a:xfrm>
          <a:prstGeom prst="rect">
            <a:avLst/>
          </a:prstGeom>
        </p:spPr>
        <p:txBody>
          <a:bodyPr wrap="square" lIns="0" tIns="0" rIns="0" bIns="0">
            <a:spAutoFit/>
          </a:bodyPr>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a:xfrm>
            <a:off x="1171575" y="1622485"/>
            <a:ext cx="9848849" cy="4559935"/>
          </a:xfrm>
          <a:prstGeom prst="rect">
            <a:avLst/>
          </a:prstGeom>
        </p:spPr>
        <p:txBody>
          <a:bodyPr wrap="square" lIns="0" tIns="0" rIns="0" bIns="0">
            <a:spAutoFit/>
          </a:bodyPr>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9/20/2023</a:t>
            </a:fld>
            <a:endParaRPr lang="en-US" dirty="0"/>
          </a:p>
        </p:txBody>
      </p:sp>
      <p:sp>
        <p:nvSpPr>
          <p:cNvPr id="6" name="Holder 6"/>
          <p:cNvSpPr>
            <a:spLocks noGrp="1"/>
          </p:cNvSpPr>
          <p:nvPr>
            <p:ph type="sldNum" sz="quarter" idx="7"/>
          </p:nvPr>
        </p:nvSpPr>
        <p:spPr>
          <a:xfrm>
            <a:off x="10948416" y="6568541"/>
            <a:ext cx="213359" cy="160020"/>
          </a:xfrm>
          <a:prstGeom prst="rect">
            <a:avLst/>
          </a:prstGeom>
        </p:spPr>
        <p:txBody>
          <a:bodyPr wrap="square" lIns="0" tIns="0" rIns="0" bIns="0">
            <a:spAutoFit/>
          </a:bodyPr>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avisomesh"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ellamveera/IBM_Data_Science_Professional_Certification/blob/master/10.Applied_Data_Science_Capstone/Week%201%20Introduction/Data%20wrangling%20.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2%20EDA/EDA%20with%20Visualization.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2%20EDA/EDA%20with%20SQL.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3%20Interactive%20Visual%20Analytics%20and%20Dashboard/Interactive%20Visual%20Analytics%20with%20Folium.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3%20Interactive%20Visual%20Analytics%20and%20Dashboard/spacex_dash_app.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4%20Predictive%20Analysis%20(Classification)/Machine%20Learning%20Prediction.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oursera.org/professional-certificates/ibm-data-science?&amp;instructors" TargetMode="External"/><Relationship Id="rId2" Type="http://schemas.openxmlformats.org/officeDocument/2006/relationships/hyperlink" Target="https://github.com/Ravisomesh/Course10-Capsto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jpg"/><Relationship Id="rId3" Type="http://schemas.openxmlformats.org/officeDocument/2006/relationships/image" Target="../media/image25.jp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dirty="0"/>
          </a:p>
        </p:txBody>
      </p:sp>
      <p:sp>
        <p:nvSpPr>
          <p:cNvPr id="6" name="object 6"/>
          <p:cNvSpPr txBox="1">
            <a:spLocks noGrp="1"/>
          </p:cNvSpPr>
          <p:nvPr>
            <p:ph type="body" idx="1"/>
          </p:nvPr>
        </p:nvSpPr>
        <p:spPr>
          <a:xfrm>
            <a:off x="1171575" y="1622485"/>
            <a:ext cx="9848849" cy="2589365"/>
          </a:xfrm>
          <a:prstGeom prst="rect">
            <a:avLst/>
          </a:prstGeom>
        </p:spPr>
        <p:txBody>
          <a:bodyPr vert="horz" wrap="square" lIns="0" tIns="481523" rIns="0" bIns="0" rtlCol="0">
            <a:spAutoFit/>
          </a:bodyPr>
          <a:lstStyle/>
          <a:p>
            <a:pPr marL="16510" marR="5080">
              <a:lnSpc>
                <a:spcPts val="8200"/>
              </a:lnSpc>
              <a:spcBef>
                <a:spcPts val="1540"/>
              </a:spcBef>
            </a:pPr>
            <a:r>
              <a:rPr sz="8800" spc="-535" dirty="0">
                <a:solidFill>
                  <a:srgbClr val="000000"/>
                </a:solidFill>
                <a:latin typeface="Bahnschrift Light SemiCondensed" panose="020B0502040204020203" pitchFamily="34" charset="0"/>
              </a:rPr>
              <a:t>Data </a:t>
            </a:r>
            <a:r>
              <a:rPr sz="8800" spc="-630" dirty="0">
                <a:solidFill>
                  <a:srgbClr val="000000"/>
                </a:solidFill>
                <a:latin typeface="Bahnschrift Light SemiCondensed" panose="020B0502040204020203" pitchFamily="34" charset="0"/>
              </a:rPr>
              <a:t>Science</a:t>
            </a:r>
            <a:r>
              <a:rPr sz="8800" spc="-869" dirty="0">
                <a:solidFill>
                  <a:srgbClr val="000000"/>
                </a:solidFill>
                <a:latin typeface="Bahnschrift Light SemiCondensed" panose="020B0502040204020203" pitchFamily="34" charset="0"/>
              </a:rPr>
              <a:t> </a:t>
            </a:r>
            <a:r>
              <a:rPr sz="8800" spc="-565" dirty="0">
                <a:solidFill>
                  <a:srgbClr val="000000"/>
                </a:solidFill>
                <a:latin typeface="Bahnschrift Light SemiCondensed" panose="020B0502040204020203" pitchFamily="34" charset="0"/>
              </a:rPr>
              <a:t>Capstone  </a:t>
            </a:r>
            <a:r>
              <a:rPr sz="8800" spc="-360" dirty="0">
                <a:solidFill>
                  <a:srgbClr val="000000"/>
                </a:solidFill>
                <a:latin typeface="Bahnschrift Light SemiCondensed" panose="020B0502040204020203" pitchFamily="34" charset="0"/>
              </a:rPr>
              <a:t>Project</a:t>
            </a:r>
          </a:p>
        </p:txBody>
      </p:sp>
      <p:sp>
        <p:nvSpPr>
          <p:cNvPr id="7" name="object 7"/>
          <p:cNvSpPr txBox="1"/>
          <p:nvPr/>
        </p:nvSpPr>
        <p:spPr>
          <a:xfrm>
            <a:off x="1176019" y="4300220"/>
            <a:ext cx="5885180" cy="1435649"/>
          </a:xfrm>
          <a:prstGeom prst="rect">
            <a:avLst/>
          </a:prstGeom>
        </p:spPr>
        <p:txBody>
          <a:bodyPr vert="horz" wrap="square" lIns="0" tIns="108585" rIns="0" bIns="0" rtlCol="0">
            <a:spAutoFit/>
          </a:bodyPr>
          <a:lstStyle/>
          <a:p>
            <a:pPr marL="12700">
              <a:lnSpc>
                <a:spcPct val="100000"/>
              </a:lnSpc>
              <a:spcBef>
                <a:spcPts val="855"/>
              </a:spcBef>
            </a:pPr>
            <a:r>
              <a:rPr lang="en-US" sz="2400" spc="-175" dirty="0" smtClean="0">
                <a:solidFill>
                  <a:srgbClr val="616E52"/>
                </a:solidFill>
                <a:latin typeface="Arial"/>
                <a:cs typeface="Arial"/>
              </a:rPr>
              <a:t>Ravisomesh M </a:t>
            </a:r>
          </a:p>
          <a:p>
            <a:pPr marL="12700">
              <a:lnSpc>
                <a:spcPct val="100000"/>
              </a:lnSpc>
              <a:spcBef>
                <a:spcPts val="855"/>
              </a:spcBef>
            </a:pPr>
            <a:r>
              <a:rPr lang="en-US" sz="2400" dirty="0" smtClean="0">
                <a:hlinkClick r:id="rId2"/>
              </a:rPr>
              <a:t>https://github.com/Ravisomesh</a:t>
            </a:r>
            <a:endParaRPr lang="en-IN" sz="2400" spc="70" dirty="0" smtClean="0">
              <a:solidFill>
                <a:srgbClr val="616E52"/>
              </a:solidFill>
              <a:latin typeface="Arial"/>
              <a:cs typeface="Arial"/>
            </a:endParaRPr>
          </a:p>
          <a:p>
            <a:pPr marL="12700">
              <a:lnSpc>
                <a:spcPct val="100000"/>
              </a:lnSpc>
              <a:spcBef>
                <a:spcPts val="755"/>
              </a:spcBef>
            </a:pPr>
            <a:r>
              <a:rPr lang="en-US" sz="2400" spc="130" dirty="0" smtClean="0">
                <a:solidFill>
                  <a:srgbClr val="616E52"/>
                </a:solidFill>
                <a:latin typeface="Arial"/>
                <a:cs typeface="Arial"/>
              </a:rPr>
              <a:t>20</a:t>
            </a:r>
            <a:r>
              <a:rPr sz="2400" spc="130" dirty="0" smtClean="0">
                <a:solidFill>
                  <a:srgbClr val="616E52"/>
                </a:solidFill>
                <a:latin typeface="Arial"/>
                <a:cs typeface="Arial"/>
              </a:rPr>
              <a:t>/0</a:t>
            </a:r>
            <a:r>
              <a:rPr lang="en-US" sz="2400" spc="130" dirty="0" smtClean="0">
                <a:solidFill>
                  <a:srgbClr val="616E52"/>
                </a:solidFill>
                <a:latin typeface="Arial"/>
                <a:cs typeface="Arial"/>
              </a:rPr>
              <a:t>9</a:t>
            </a:r>
            <a:r>
              <a:rPr sz="2400" spc="130" dirty="0" smtClean="0">
                <a:solidFill>
                  <a:srgbClr val="616E52"/>
                </a:solidFill>
                <a:latin typeface="Arial"/>
                <a:cs typeface="Arial"/>
              </a:rPr>
              <a:t>/202</a:t>
            </a:r>
            <a:r>
              <a:rPr lang="en-US" sz="2400" spc="130" dirty="0" smtClean="0">
                <a:solidFill>
                  <a:srgbClr val="616E52"/>
                </a:solidFill>
                <a:latin typeface="Arial"/>
                <a:cs typeface="Arial"/>
              </a:rPr>
              <a:t>3</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6002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4400" y="609600"/>
            <a:ext cx="3688715" cy="756920"/>
          </a:xfrm>
          <a:prstGeom prst="rect">
            <a:avLst/>
          </a:prstGeom>
        </p:spPr>
        <p:txBody>
          <a:bodyPr vert="horz" wrap="square" lIns="0" tIns="12700" rIns="0" bIns="0" rtlCol="0">
            <a:spAutoFit/>
          </a:bodyPr>
          <a:lstStyle/>
          <a:p>
            <a:pPr marL="12700">
              <a:lnSpc>
                <a:spcPct val="100000"/>
              </a:lnSpc>
              <a:spcBef>
                <a:spcPts val="100"/>
              </a:spcBef>
            </a:pPr>
            <a:r>
              <a:rPr spc="-340" dirty="0"/>
              <a:t>Data</a:t>
            </a:r>
            <a:r>
              <a:rPr spc="-530" dirty="0"/>
              <a:t> </a:t>
            </a:r>
            <a:r>
              <a:rPr spc="-275" dirty="0"/>
              <a:t>Wrangling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4" name="object 4"/>
          <p:cNvSpPr txBox="1">
            <a:spLocks noGrp="1"/>
          </p:cNvSpPr>
          <p:nvPr>
            <p:ph type="body" idx="1"/>
          </p:nvPr>
        </p:nvSpPr>
        <p:spPr>
          <a:xfrm>
            <a:off x="474786" y="1844021"/>
            <a:ext cx="11734799" cy="4499437"/>
          </a:xfrm>
          <a:prstGeom prst="rect">
            <a:avLst/>
          </a:prstGeom>
        </p:spPr>
        <p:txBody>
          <a:bodyPr vert="horz" wrap="square" lIns="0" tIns="162560" rIns="0" bIns="0" rtlCol="0">
            <a:spAutoFit/>
          </a:bodyPr>
          <a:lstStyle/>
          <a:p>
            <a:pPr marL="16510">
              <a:lnSpc>
                <a:spcPct val="100000"/>
              </a:lnSpc>
              <a:spcBef>
                <a:spcPts val="1280"/>
              </a:spcBef>
            </a:pPr>
            <a:r>
              <a:rPr sz="2000" dirty="0">
                <a:solidFill>
                  <a:srgbClr val="404040"/>
                </a:solidFill>
                <a:latin typeface="Carlito"/>
                <a:cs typeface="Carlito"/>
              </a:rPr>
              <a:t>Create a training label with landing outcomes where successful = 1 &amp; failure = 0.</a:t>
            </a:r>
            <a:endParaRPr sz="2000" dirty="0">
              <a:latin typeface="Carlito"/>
              <a:cs typeface="Carlito"/>
            </a:endParaRPr>
          </a:p>
          <a:p>
            <a:pPr marL="16510">
              <a:lnSpc>
                <a:spcPct val="100000"/>
              </a:lnSpc>
              <a:spcBef>
                <a:spcPts val="1175"/>
              </a:spcBef>
            </a:pPr>
            <a:r>
              <a:rPr sz="2000" dirty="0">
                <a:solidFill>
                  <a:srgbClr val="404040"/>
                </a:solidFill>
                <a:latin typeface="Carlito"/>
                <a:cs typeface="Carlito"/>
              </a:rPr>
              <a:t>Outcome column has two components: ‘Mission Outcome’ ‘Landing Location’</a:t>
            </a:r>
            <a:endParaRPr sz="2000" dirty="0">
              <a:latin typeface="Carlito"/>
              <a:cs typeface="Carlito"/>
            </a:endParaRPr>
          </a:p>
          <a:p>
            <a:pPr marL="16510" marR="5080">
              <a:lnSpc>
                <a:spcPct val="150000"/>
              </a:lnSpc>
              <a:spcBef>
                <a:spcPts val="290"/>
              </a:spcBef>
            </a:pPr>
            <a:r>
              <a:rPr sz="2000" dirty="0">
                <a:solidFill>
                  <a:srgbClr val="404040"/>
                </a:solidFill>
                <a:latin typeface="Carlito"/>
                <a:cs typeface="Carlito"/>
              </a:rPr>
              <a:t>New training label column ‘class’ with a value of 1 if ‘Mission Outcome’ is True and 0 otherwise.  </a:t>
            </a:r>
            <a:r>
              <a:rPr sz="2000" u="heavy" dirty="0">
                <a:solidFill>
                  <a:srgbClr val="404040"/>
                </a:solidFill>
                <a:uFill>
                  <a:solidFill>
                    <a:srgbClr val="404040"/>
                  </a:solidFill>
                </a:uFill>
                <a:latin typeface="Carlito"/>
                <a:cs typeface="Carlito"/>
              </a:rPr>
              <a:t>Value Mapping:</a:t>
            </a:r>
            <a:endParaRPr sz="2000" dirty="0">
              <a:latin typeface="Carlito"/>
              <a:cs typeface="Carlito"/>
            </a:endParaRPr>
          </a:p>
          <a:p>
            <a:pPr marL="16510">
              <a:lnSpc>
                <a:spcPct val="100000"/>
              </a:lnSpc>
              <a:spcBef>
                <a:spcPts val="1275"/>
              </a:spcBef>
            </a:pPr>
            <a:r>
              <a:rPr sz="2000" dirty="0">
                <a:solidFill>
                  <a:srgbClr val="404040"/>
                </a:solidFill>
                <a:latin typeface="Carlito"/>
                <a:cs typeface="Carlito"/>
              </a:rPr>
              <a:t>True ASDS, True RTLS, &amp; True Ocean – set to -&gt; 1</a:t>
            </a:r>
            <a:endParaRPr sz="2000" dirty="0">
              <a:latin typeface="Carlito"/>
              <a:cs typeface="Carlito"/>
            </a:endParaRPr>
          </a:p>
          <a:p>
            <a:pPr marL="16510">
              <a:lnSpc>
                <a:spcPct val="100000"/>
              </a:lnSpc>
              <a:spcBef>
                <a:spcPts val="1200"/>
              </a:spcBef>
            </a:pPr>
            <a:r>
              <a:rPr sz="2000" dirty="0">
                <a:solidFill>
                  <a:srgbClr val="404040"/>
                </a:solidFill>
                <a:latin typeface="Carlito"/>
                <a:cs typeface="Carlito"/>
              </a:rPr>
              <a:t>None None, False ASDS, None ASDS, False Ocean, False RTLS – set to -&gt; 0</a:t>
            </a:r>
            <a:endParaRPr sz="2000" dirty="0">
              <a:latin typeface="Carlito"/>
              <a:cs typeface="Carlito"/>
            </a:endParaRPr>
          </a:p>
          <a:p>
            <a:pPr marL="3810">
              <a:lnSpc>
                <a:spcPct val="100000"/>
              </a:lnSpc>
              <a:spcBef>
                <a:spcPts val="5"/>
              </a:spcBef>
            </a:pPr>
            <a:endParaRPr sz="2550" dirty="0">
              <a:latin typeface="Carlito"/>
              <a:cs typeface="Carlito"/>
            </a:endParaRPr>
          </a:p>
          <a:p>
            <a:pPr marL="16510" marR="1900555">
              <a:lnSpc>
                <a:spcPct val="148000"/>
              </a:lnSpc>
            </a:pPr>
            <a:r>
              <a:rPr sz="2000" u="heavy" dirty="0">
                <a:solidFill>
                  <a:srgbClr val="404040"/>
                </a:solidFill>
                <a:uFill>
                  <a:solidFill>
                    <a:srgbClr val="404040"/>
                  </a:solidFill>
                </a:uFill>
                <a:latin typeface="Carlito"/>
                <a:cs typeface="Carlito"/>
              </a:rPr>
              <a:t>GitHub url: </a:t>
            </a:r>
            <a:r>
              <a:rPr sz="2000" dirty="0">
                <a:solidFill>
                  <a:srgbClr val="404040"/>
                </a:solidFill>
                <a:latin typeface="Carlito"/>
                <a:cs typeface="Carlito"/>
              </a:rPr>
              <a:t> </a:t>
            </a:r>
            <a:r>
              <a:rPr lang="en-IN" sz="1800" u="heavy" dirty="0">
                <a:solidFill>
                  <a:srgbClr val="2996E1"/>
                </a:solidFill>
                <a:uFill>
                  <a:solidFill>
                    <a:srgbClr val="2996E1"/>
                  </a:solidFill>
                </a:uFill>
                <a:latin typeface="Carlito"/>
                <a:cs typeface="Carlito"/>
                <a:hlinkClick r:id="rId2"/>
              </a:rPr>
              <a:t>https://</a:t>
            </a:r>
            <a:r>
              <a:rPr lang="en-IN" sz="1800" u="heavy" dirty="0" smtClean="0">
                <a:solidFill>
                  <a:srgbClr val="2996E1"/>
                </a:solidFill>
                <a:uFill>
                  <a:solidFill>
                    <a:srgbClr val="2996E1"/>
                  </a:solidFill>
                </a:uFill>
                <a:latin typeface="Carlito"/>
                <a:cs typeface="Carlito"/>
                <a:hlinkClick r:id="rId2"/>
              </a:rPr>
              <a:t>github.com/Ravisomesh/IBM_Data_Science_Professional_Certification/blob/master/10.Applied_Data_Science_Capstone/Week%201%20Introduction/Data%20wranglin</a:t>
            </a:r>
            <a:r>
              <a:rPr lang="en-IN" sz="1800" u="heavy" spc="-5" dirty="0" smtClean="0">
                <a:solidFill>
                  <a:srgbClr val="2996E1"/>
                </a:solidFill>
                <a:uFill>
                  <a:solidFill>
                    <a:srgbClr val="2996E1"/>
                  </a:solidFill>
                </a:uFill>
                <a:latin typeface="Carlito"/>
                <a:cs typeface="Carlito"/>
                <a:hlinkClick r:id="rId2"/>
              </a:rPr>
              <a:t>g%20.ipynb</a:t>
            </a:r>
            <a:endParaRPr sz="180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8122" y="131533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6635" y="543559"/>
            <a:ext cx="7846365" cy="751488"/>
          </a:xfrm>
          <a:prstGeom prst="rect">
            <a:avLst/>
          </a:prstGeom>
        </p:spPr>
        <p:txBody>
          <a:bodyPr vert="horz" wrap="square" lIns="0" tIns="12700" rIns="0" bIns="0" rtlCol="0">
            <a:spAutoFit/>
          </a:bodyPr>
          <a:lstStyle/>
          <a:p>
            <a:pPr marL="12700">
              <a:lnSpc>
                <a:spcPct val="100000"/>
              </a:lnSpc>
              <a:spcBef>
                <a:spcPts val="100"/>
              </a:spcBef>
            </a:pPr>
            <a:r>
              <a:rPr dirty="0"/>
              <a:t>EDA </a:t>
            </a:r>
            <a:r>
              <a:rPr lang="en-US" dirty="0" smtClean="0"/>
              <a:t> </a:t>
            </a:r>
            <a:r>
              <a:rPr dirty="0" smtClean="0"/>
              <a:t>with </a:t>
            </a:r>
            <a:r>
              <a:rPr dirty="0"/>
              <a:t>Data Visualization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447800"/>
            <a:ext cx="9963150" cy="4418517"/>
          </a:xfrm>
          <a:prstGeom prst="rect">
            <a:avLst/>
          </a:prstGeom>
        </p:spPr>
        <p:txBody>
          <a:bodyPr vert="horz" wrap="square" lIns="0" tIns="42545" rIns="0" bIns="0" rtlCol="0">
            <a:spAutoFit/>
          </a:bodyPr>
          <a:lstStyle/>
          <a:p>
            <a:pPr marL="12700" marR="556260">
              <a:lnSpc>
                <a:spcPts val="2210"/>
              </a:lnSpc>
              <a:spcBef>
                <a:spcPts val="335"/>
              </a:spcBef>
            </a:pPr>
            <a:r>
              <a:rPr sz="2000" dirty="0">
                <a:solidFill>
                  <a:srgbClr val="404040"/>
                </a:solidFill>
                <a:latin typeface="Carlito"/>
                <a:cs typeface="Carlito"/>
              </a:rPr>
              <a:t>Exploratory Data Analysis performed on variables Flight Number, Payload Mass, Launch Site,  Orbit, Class and Year.</a:t>
            </a:r>
            <a:endParaRPr sz="2000" dirty="0">
              <a:latin typeface="Carlito"/>
              <a:cs typeface="Carlito"/>
            </a:endParaRPr>
          </a:p>
          <a:p>
            <a:pPr marL="12700">
              <a:lnSpc>
                <a:spcPct val="100000"/>
              </a:lnSpc>
              <a:spcBef>
                <a:spcPts val="1050"/>
              </a:spcBef>
            </a:pPr>
            <a:r>
              <a:rPr sz="2000" u="heavy" dirty="0">
                <a:solidFill>
                  <a:srgbClr val="404040"/>
                </a:solidFill>
                <a:uFill>
                  <a:solidFill>
                    <a:srgbClr val="404040"/>
                  </a:solidFill>
                </a:uFill>
                <a:latin typeface="Carlito"/>
                <a:cs typeface="Carlito"/>
              </a:rPr>
              <a:t>Plots Used:</a:t>
            </a:r>
            <a:endParaRPr sz="2000" dirty="0">
              <a:latin typeface="Carlito"/>
              <a:cs typeface="Carlito"/>
            </a:endParaRPr>
          </a:p>
          <a:p>
            <a:pPr marL="12700" marR="405765">
              <a:lnSpc>
                <a:spcPts val="2210"/>
              </a:lnSpc>
              <a:spcBef>
                <a:spcPts val="1430"/>
              </a:spcBef>
            </a:pPr>
            <a:r>
              <a:rPr sz="2000" dirty="0">
                <a:solidFill>
                  <a:srgbClr val="404040"/>
                </a:solidFill>
                <a:latin typeface="Carlito"/>
                <a:cs typeface="Carlito"/>
              </a:rPr>
              <a:t>Flight Number vs. Payload Mass, Flight Number vs. Launch Site, Payload Mass vs. Launch Site,  Orbit vs. Success Rate, Flight Number vs. Orbit, Payload vs Orbit, and Success Yearly Trend</a:t>
            </a:r>
            <a:endParaRPr sz="2000" dirty="0">
              <a:latin typeface="Carlito"/>
              <a:cs typeface="Carlito"/>
            </a:endParaRPr>
          </a:p>
          <a:p>
            <a:pPr marL="12700">
              <a:lnSpc>
                <a:spcPts val="2300"/>
              </a:lnSpc>
              <a:spcBef>
                <a:spcPts val="1160"/>
              </a:spcBef>
            </a:pPr>
            <a:r>
              <a:rPr sz="2000" dirty="0">
                <a:solidFill>
                  <a:srgbClr val="404040"/>
                </a:solidFill>
                <a:latin typeface="Carlito"/>
                <a:cs typeface="Carlito"/>
              </a:rPr>
              <a:t>Scatter plots, line charts, and bar plots were used to compare relationships between variables to</a:t>
            </a:r>
            <a:endParaRPr sz="2000" dirty="0">
              <a:latin typeface="Carlito"/>
              <a:cs typeface="Carlito"/>
            </a:endParaRPr>
          </a:p>
          <a:p>
            <a:pPr marL="12700">
              <a:lnSpc>
                <a:spcPts val="2300"/>
              </a:lnSpc>
            </a:pPr>
            <a:r>
              <a:rPr sz="2000" dirty="0">
                <a:solidFill>
                  <a:srgbClr val="404040"/>
                </a:solidFill>
                <a:latin typeface="Carlito"/>
                <a:cs typeface="Carlito"/>
              </a:rPr>
              <a:t>decide if a relationship exists so that they could be used in training the machine learning model</a:t>
            </a:r>
            <a:endParaRPr sz="2000" dirty="0">
              <a:latin typeface="Carlito"/>
              <a:cs typeface="Carlito"/>
            </a:endParaRPr>
          </a:p>
          <a:p>
            <a:pPr marL="12700" marR="5080">
              <a:lnSpc>
                <a:spcPct val="100000"/>
              </a:lnSpc>
              <a:spcBef>
                <a:spcPts val="1105"/>
              </a:spcBef>
            </a:pPr>
            <a:r>
              <a:rPr sz="2000" u="heavy" dirty="0">
                <a:solidFill>
                  <a:srgbClr val="404040"/>
                </a:solidFill>
                <a:uFill>
                  <a:solidFill>
                    <a:srgbClr val="404040"/>
                  </a:solidFill>
                </a:uFill>
                <a:latin typeface="Carlito"/>
                <a:cs typeface="Carlito"/>
              </a:rPr>
              <a:t>GitHub url: </a:t>
            </a:r>
            <a:r>
              <a:rPr sz="2000" dirty="0">
                <a:solidFill>
                  <a:srgbClr val="404040"/>
                </a:solidFill>
                <a:latin typeface="Carlito"/>
                <a:cs typeface="Carlito"/>
              </a:rPr>
              <a:t> </a:t>
            </a:r>
            <a:r>
              <a:rPr lang="en-IN" u="heavy" dirty="0">
                <a:solidFill>
                  <a:srgbClr val="2996E1"/>
                </a:solidFill>
                <a:uFill>
                  <a:solidFill>
                    <a:srgbClr val="404040"/>
                  </a:solidFill>
                </a:uFill>
                <a:latin typeface="Carlito"/>
                <a:cs typeface="Carlito"/>
                <a:hlinkClick r:id="rId2"/>
              </a:rPr>
              <a:t>https://</a:t>
            </a:r>
            <a:r>
              <a:rPr lang="en-IN" u="heavy" dirty="0" smtClean="0">
                <a:solidFill>
                  <a:srgbClr val="2996E1"/>
                </a:solidFill>
                <a:uFill>
                  <a:solidFill>
                    <a:srgbClr val="404040"/>
                  </a:solidFill>
                </a:uFill>
                <a:latin typeface="Carlito"/>
                <a:cs typeface="Carlito"/>
                <a:hlinkClick r:id="rId2"/>
              </a:rPr>
              <a:t>github.com/Ravisomesh/IBM_Data_Science_Professional_Certification/blob/master/10.Applied_Data_Science_Capstone/Week%202%20EDA/EDA%20with%20Visualization.ipynb</a:t>
            </a:r>
            <a:endParaRPr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3716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1193291" y="609600"/>
            <a:ext cx="4293109" cy="751488"/>
          </a:xfrm>
          <a:prstGeom prst="rect">
            <a:avLst/>
          </a:prstGeom>
        </p:spPr>
        <p:txBody>
          <a:bodyPr vert="horz" wrap="square" lIns="0" tIns="12700" rIns="0" bIns="0" rtlCol="0">
            <a:spAutoFit/>
          </a:bodyPr>
          <a:lstStyle/>
          <a:p>
            <a:pPr marL="12700">
              <a:lnSpc>
                <a:spcPct val="100000"/>
              </a:lnSpc>
              <a:spcBef>
                <a:spcPts val="100"/>
              </a:spcBef>
            </a:pPr>
            <a:r>
              <a:rPr dirty="0"/>
              <a:t>EDA </a:t>
            </a:r>
            <a:r>
              <a:rPr lang="en-US" dirty="0" smtClean="0"/>
              <a:t> </a:t>
            </a:r>
            <a:r>
              <a:rPr dirty="0" smtClean="0"/>
              <a:t>with</a:t>
            </a:r>
            <a:r>
              <a:rPr lang="en-US" dirty="0" smtClean="0"/>
              <a:t> </a:t>
            </a:r>
            <a:r>
              <a:rPr dirty="0" smtClean="0"/>
              <a:t>SQL</a:t>
            </a:r>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4401718"/>
          </a:xfrm>
          <a:prstGeom prst="rect">
            <a:avLst/>
          </a:prstGeom>
        </p:spPr>
        <p:txBody>
          <a:bodyPr vert="horz" wrap="square" lIns="0" tIns="162560" rIns="0" bIns="0" rtlCol="0">
            <a:spAutoFit/>
          </a:bodyPr>
          <a:lstStyle/>
          <a:p>
            <a:pPr marL="12700">
              <a:lnSpc>
                <a:spcPct val="100000"/>
              </a:lnSpc>
              <a:spcBef>
                <a:spcPts val="1280"/>
              </a:spcBef>
            </a:pPr>
            <a:r>
              <a:rPr sz="2000" dirty="0">
                <a:solidFill>
                  <a:srgbClr val="404040"/>
                </a:solidFill>
                <a:latin typeface="Carlito"/>
                <a:cs typeface="Carlito"/>
              </a:rPr>
              <a:t>Loaded data set into IBM DB2 Database.</a:t>
            </a:r>
            <a:endParaRPr sz="2000" dirty="0">
              <a:latin typeface="Carlito"/>
              <a:cs typeface="Carlito"/>
            </a:endParaRPr>
          </a:p>
          <a:p>
            <a:pPr marL="12700">
              <a:lnSpc>
                <a:spcPct val="100000"/>
              </a:lnSpc>
              <a:spcBef>
                <a:spcPts val="1175"/>
              </a:spcBef>
            </a:pPr>
            <a:r>
              <a:rPr sz="2000" dirty="0">
                <a:solidFill>
                  <a:srgbClr val="404040"/>
                </a:solidFill>
                <a:latin typeface="Carlito"/>
                <a:cs typeface="Carlito"/>
              </a:rPr>
              <a:t>Queried using SQL Python integration.</a:t>
            </a:r>
            <a:endParaRPr sz="2000" dirty="0">
              <a:latin typeface="Carlito"/>
              <a:cs typeface="Carlito"/>
            </a:endParaRPr>
          </a:p>
          <a:p>
            <a:pPr marL="12700">
              <a:lnSpc>
                <a:spcPct val="100000"/>
              </a:lnSpc>
              <a:spcBef>
                <a:spcPts val="1560"/>
              </a:spcBef>
            </a:pPr>
            <a:r>
              <a:rPr sz="2000" dirty="0">
                <a:solidFill>
                  <a:srgbClr val="404040"/>
                </a:solidFill>
                <a:latin typeface="Carlito"/>
                <a:cs typeface="Carlito"/>
              </a:rPr>
              <a:t>Queries were made to get a better understanding of the dataset.</a:t>
            </a:r>
            <a:endParaRPr sz="2000" dirty="0">
              <a:latin typeface="Carlito"/>
              <a:cs typeface="Carlito"/>
            </a:endParaRPr>
          </a:p>
          <a:p>
            <a:pPr marL="12700" marR="434975">
              <a:lnSpc>
                <a:spcPts val="2200"/>
              </a:lnSpc>
              <a:spcBef>
                <a:spcPts val="1440"/>
              </a:spcBef>
            </a:pPr>
            <a:r>
              <a:rPr sz="2000" dirty="0">
                <a:solidFill>
                  <a:srgbClr val="404040"/>
                </a:solidFill>
                <a:latin typeface="Carlito"/>
                <a:cs typeface="Carlito"/>
              </a:rPr>
              <a:t>Queried information about launch site names, mission outcomes, various pay load sizes of  customers and booster versions, and landing outcomes</a:t>
            </a:r>
            <a:endParaRPr sz="2000" dirty="0">
              <a:latin typeface="Carlito"/>
              <a:cs typeface="Carlito"/>
            </a:endParaRPr>
          </a:p>
          <a:p>
            <a:pPr>
              <a:lnSpc>
                <a:spcPct val="100000"/>
              </a:lnSpc>
              <a:spcBef>
                <a:spcPts val="30"/>
              </a:spcBef>
            </a:pPr>
            <a:endParaRPr sz="2450" dirty="0">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rPr>
              <a:t>GitHub url: </a:t>
            </a:r>
            <a:r>
              <a:rPr sz="2000" dirty="0">
                <a:solidFill>
                  <a:srgbClr val="404040"/>
                </a:solidFill>
                <a:latin typeface="Carlito"/>
                <a:cs typeface="Carlito"/>
              </a:rPr>
              <a:t> </a:t>
            </a:r>
            <a:r>
              <a:rPr lang="en-IN" sz="2000" u="heavy" dirty="0">
                <a:solidFill>
                  <a:srgbClr val="2996E1"/>
                </a:solidFill>
                <a:uFill>
                  <a:solidFill>
                    <a:srgbClr val="2996E1"/>
                  </a:solidFill>
                </a:uFill>
                <a:latin typeface="Carlito"/>
                <a:cs typeface="Carlito"/>
                <a:hlinkClick r:id="rId2"/>
              </a:rPr>
              <a:t>https://</a:t>
            </a:r>
            <a:r>
              <a:rPr lang="en-IN" sz="2000" u="heavy" dirty="0" smtClean="0">
                <a:solidFill>
                  <a:srgbClr val="2996E1"/>
                </a:solidFill>
                <a:uFill>
                  <a:solidFill>
                    <a:srgbClr val="2996E1"/>
                  </a:solidFill>
                </a:uFill>
                <a:latin typeface="Carlito"/>
                <a:cs typeface="Carlito"/>
                <a:hlinkClick r:id="rId2"/>
              </a:rPr>
              <a:t>github.com/Ravisomesh/IBM_Data_Science_Professional_Certification/blob/master/10.Applied_Data_Science_Capstone/Week%202%20EDA/EDA%20with%20SQL.ipynb</a:t>
            </a:r>
            <a:endParaRPr sz="20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571" y="1324708"/>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6634" y="543559"/>
            <a:ext cx="10025050" cy="751488"/>
          </a:xfrm>
          <a:prstGeom prst="rect">
            <a:avLst/>
          </a:prstGeom>
        </p:spPr>
        <p:txBody>
          <a:bodyPr vert="horz" wrap="square" lIns="0" tIns="12700" rIns="0" bIns="0" rtlCol="0">
            <a:spAutoFit/>
          </a:bodyPr>
          <a:lstStyle/>
          <a:p>
            <a:pPr marL="12700">
              <a:lnSpc>
                <a:spcPct val="100000"/>
              </a:lnSpc>
              <a:spcBef>
                <a:spcPts val="100"/>
              </a:spcBef>
            </a:pPr>
            <a:r>
              <a:rPr dirty="0"/>
              <a:t>Build an interactive map with Folium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56433" y="1600200"/>
            <a:ext cx="9765665" cy="3672159"/>
          </a:xfrm>
          <a:prstGeom prst="rect">
            <a:avLst/>
          </a:prstGeom>
        </p:spPr>
        <p:txBody>
          <a:bodyPr vert="horz" wrap="square" lIns="0" tIns="42545" rIns="0" bIns="0" rtlCol="0">
            <a:spAutoFit/>
          </a:bodyPr>
          <a:lstStyle/>
          <a:p>
            <a:pPr marL="12700" marR="5080">
              <a:lnSpc>
                <a:spcPts val="2210"/>
              </a:lnSpc>
              <a:spcBef>
                <a:spcPts val="335"/>
              </a:spcBef>
            </a:pPr>
            <a:r>
              <a:rPr sz="2000" spc="-15" dirty="0">
                <a:solidFill>
                  <a:srgbClr val="404040"/>
                </a:solidFill>
                <a:latin typeface="Carlito"/>
                <a:cs typeface="Carlito"/>
              </a:rPr>
              <a:t>Folium </a:t>
            </a:r>
            <a:r>
              <a:rPr sz="2000" spc="-5" dirty="0">
                <a:solidFill>
                  <a:srgbClr val="404040"/>
                </a:solidFill>
                <a:latin typeface="Carlito"/>
                <a:cs typeface="Carlito"/>
              </a:rPr>
              <a:t>maps mark Launch Sites, successful </a:t>
            </a:r>
            <a:r>
              <a:rPr sz="2000" dirty="0">
                <a:solidFill>
                  <a:srgbClr val="404040"/>
                </a:solidFill>
                <a:latin typeface="Carlito"/>
                <a:cs typeface="Carlito"/>
              </a:rPr>
              <a:t>and </a:t>
            </a:r>
            <a:r>
              <a:rPr sz="2000" spc="-5" dirty="0">
                <a:solidFill>
                  <a:srgbClr val="404040"/>
                </a:solidFill>
                <a:latin typeface="Carlito"/>
                <a:cs typeface="Carlito"/>
              </a:rPr>
              <a:t>unsuccessful </a:t>
            </a:r>
            <a:r>
              <a:rPr sz="2000" dirty="0">
                <a:solidFill>
                  <a:srgbClr val="404040"/>
                </a:solidFill>
                <a:latin typeface="Carlito"/>
                <a:cs typeface="Carlito"/>
              </a:rPr>
              <a:t>landings, and a </a:t>
            </a:r>
            <a:r>
              <a:rPr sz="2000" spc="-25" dirty="0">
                <a:solidFill>
                  <a:srgbClr val="404040"/>
                </a:solidFill>
                <a:latin typeface="Carlito"/>
                <a:cs typeface="Carlito"/>
              </a:rPr>
              <a:t>proximity example  </a:t>
            </a:r>
            <a:r>
              <a:rPr sz="2000" spc="-20" dirty="0">
                <a:solidFill>
                  <a:srgbClr val="404040"/>
                </a:solidFill>
                <a:latin typeface="Carlito"/>
                <a:cs typeface="Carlito"/>
              </a:rPr>
              <a:t>to </a:t>
            </a:r>
            <a:r>
              <a:rPr sz="2000" spc="-40" dirty="0">
                <a:solidFill>
                  <a:srgbClr val="404040"/>
                </a:solidFill>
                <a:latin typeface="Carlito"/>
                <a:cs typeface="Carlito"/>
              </a:rPr>
              <a:t>key </a:t>
            </a:r>
            <a:r>
              <a:rPr sz="2000" spc="-5" dirty="0">
                <a:solidFill>
                  <a:srgbClr val="404040"/>
                </a:solidFill>
                <a:latin typeface="Carlito"/>
                <a:cs typeface="Carlito"/>
              </a:rPr>
              <a:t>locations: </a:t>
            </a:r>
            <a:r>
              <a:rPr sz="2000" spc="-60" dirty="0">
                <a:solidFill>
                  <a:srgbClr val="404040"/>
                </a:solidFill>
                <a:latin typeface="Carlito"/>
                <a:cs typeface="Carlito"/>
              </a:rPr>
              <a:t>Railway, Highway, </a:t>
            </a:r>
            <a:r>
              <a:rPr sz="2000" spc="-20" dirty="0">
                <a:solidFill>
                  <a:srgbClr val="404040"/>
                </a:solidFill>
                <a:latin typeface="Carlito"/>
                <a:cs typeface="Carlito"/>
              </a:rPr>
              <a:t>Coast, </a:t>
            </a:r>
            <a:r>
              <a:rPr sz="2000" dirty="0">
                <a:solidFill>
                  <a:srgbClr val="404040"/>
                </a:solidFill>
                <a:latin typeface="Carlito"/>
                <a:cs typeface="Carlito"/>
              </a:rPr>
              <a:t>and</a:t>
            </a:r>
            <a:r>
              <a:rPr sz="2000" spc="35" dirty="0">
                <a:solidFill>
                  <a:srgbClr val="404040"/>
                </a:solidFill>
                <a:latin typeface="Carlito"/>
                <a:cs typeface="Carlito"/>
              </a:rPr>
              <a:t> </a:t>
            </a:r>
            <a:r>
              <a:rPr sz="2000" spc="-60" dirty="0">
                <a:solidFill>
                  <a:srgbClr val="404040"/>
                </a:solidFill>
                <a:latin typeface="Carlito"/>
                <a:cs typeface="Carlito"/>
              </a:rPr>
              <a:t>City.</a:t>
            </a:r>
            <a:endParaRPr sz="2000" dirty="0">
              <a:latin typeface="Carlito"/>
              <a:cs typeface="Carlito"/>
            </a:endParaRPr>
          </a:p>
          <a:p>
            <a:pPr marL="12700" marR="311150">
              <a:lnSpc>
                <a:spcPts val="2300"/>
              </a:lnSpc>
              <a:spcBef>
                <a:spcPts val="1115"/>
              </a:spcBef>
            </a:pPr>
            <a:r>
              <a:rPr sz="2000" spc="-5" dirty="0">
                <a:solidFill>
                  <a:srgbClr val="404040"/>
                </a:solidFill>
                <a:latin typeface="Carlito"/>
                <a:cs typeface="Carlito"/>
              </a:rPr>
              <a:t>This </a:t>
            </a:r>
            <a:r>
              <a:rPr sz="2000" spc="-15" dirty="0">
                <a:solidFill>
                  <a:srgbClr val="404040"/>
                </a:solidFill>
                <a:latin typeface="Carlito"/>
                <a:cs typeface="Carlito"/>
              </a:rPr>
              <a:t>allows </a:t>
            </a:r>
            <a:r>
              <a:rPr sz="2000" spc="-5" dirty="0">
                <a:solidFill>
                  <a:srgbClr val="404040"/>
                </a:solidFill>
                <a:latin typeface="Carlito"/>
                <a:cs typeface="Carlito"/>
              </a:rPr>
              <a:t>us </a:t>
            </a:r>
            <a:r>
              <a:rPr sz="2000" spc="-20" dirty="0">
                <a:solidFill>
                  <a:srgbClr val="404040"/>
                </a:solidFill>
                <a:latin typeface="Carlito"/>
                <a:cs typeface="Carlito"/>
              </a:rPr>
              <a:t>to understand why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25" dirty="0">
                <a:solidFill>
                  <a:srgbClr val="404040"/>
                </a:solidFill>
                <a:latin typeface="Carlito"/>
                <a:cs typeface="Carlito"/>
              </a:rPr>
              <a:t>may </a:t>
            </a:r>
            <a:r>
              <a:rPr sz="2000" dirty="0">
                <a:solidFill>
                  <a:srgbClr val="404040"/>
                </a:solidFill>
                <a:latin typeface="Carlito"/>
                <a:cs typeface="Carlito"/>
              </a:rPr>
              <a:t>be </a:t>
            </a:r>
            <a:r>
              <a:rPr sz="2000" spc="-20" dirty="0">
                <a:solidFill>
                  <a:srgbClr val="404040"/>
                </a:solidFill>
                <a:latin typeface="Carlito"/>
                <a:cs typeface="Carlito"/>
              </a:rPr>
              <a:t>located </a:t>
            </a:r>
            <a:r>
              <a:rPr sz="2000" spc="-5" dirty="0">
                <a:solidFill>
                  <a:srgbClr val="404040"/>
                </a:solidFill>
                <a:latin typeface="Carlito"/>
                <a:cs typeface="Carlito"/>
              </a:rPr>
              <a:t>where they </a:t>
            </a:r>
            <a:r>
              <a:rPr sz="2000" spc="-20" dirty="0">
                <a:solidFill>
                  <a:srgbClr val="404040"/>
                </a:solidFill>
                <a:latin typeface="Carlito"/>
                <a:cs typeface="Carlito"/>
              </a:rPr>
              <a:t>are. </a:t>
            </a:r>
            <a:r>
              <a:rPr sz="2000" dirty="0">
                <a:solidFill>
                  <a:srgbClr val="404040"/>
                </a:solidFill>
                <a:latin typeface="Carlito"/>
                <a:cs typeface="Carlito"/>
              </a:rPr>
              <a:t>Also </a:t>
            </a:r>
            <a:r>
              <a:rPr sz="2000" spc="-20" dirty="0">
                <a:solidFill>
                  <a:srgbClr val="404040"/>
                </a:solidFill>
                <a:latin typeface="Carlito"/>
                <a:cs typeface="Carlito"/>
              </a:rPr>
              <a:t>visualizes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25" dirty="0">
                <a:solidFill>
                  <a:srgbClr val="404040"/>
                </a:solidFill>
                <a:latin typeface="Carlito"/>
                <a:cs typeface="Carlito"/>
              </a:rPr>
              <a:t>relative </a:t>
            </a:r>
            <a:r>
              <a:rPr sz="2000" spc="-20" dirty="0">
                <a:solidFill>
                  <a:srgbClr val="404040"/>
                </a:solidFill>
                <a:latin typeface="Carlito"/>
                <a:cs typeface="Carlito"/>
              </a:rPr>
              <a:t>to</a:t>
            </a:r>
            <a:r>
              <a:rPr sz="2000" spc="-25"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2700">
              <a:lnSpc>
                <a:spcPct val="100000"/>
              </a:lnSpc>
              <a:spcBef>
                <a:spcPts val="1070"/>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marR="7620">
              <a:lnSpc>
                <a:spcPct val="150100"/>
              </a:lnSpc>
              <a:spcBef>
                <a:spcPts val="300"/>
              </a:spcBef>
            </a:pPr>
            <a:r>
              <a:rPr lang="en-IN" sz="2000" u="heavy" spc="-10" dirty="0">
                <a:solidFill>
                  <a:srgbClr val="2996E1"/>
                </a:solidFill>
                <a:uFill>
                  <a:solidFill>
                    <a:srgbClr val="404040"/>
                  </a:solidFill>
                </a:uFill>
                <a:latin typeface="Carlito"/>
                <a:cs typeface="Carlito"/>
                <a:hlinkClick r:id="rId2"/>
              </a:rPr>
              <a:t>https://</a:t>
            </a:r>
            <a:r>
              <a:rPr lang="en-IN" sz="2000" u="heavy" spc="-10" dirty="0" smtClean="0">
                <a:solidFill>
                  <a:srgbClr val="2996E1"/>
                </a:solidFill>
                <a:uFill>
                  <a:solidFill>
                    <a:srgbClr val="404040"/>
                  </a:solidFill>
                </a:uFill>
                <a:latin typeface="Carlito"/>
                <a:cs typeface="Carlito"/>
                <a:hlinkClick r:id="rId2"/>
              </a:rPr>
              <a:t>github.com/Ravisomesh/IBM_Data_Science_Professional_Certification/blob/master/10.Applied_Data_Science_Capstone/Week%203%20Interactive%20Visual%20Analytics%20and%20Dashboard/Interactive%20Visual%20Analytics%20with%20Folium.ipynb</a:t>
            </a:r>
            <a:endParaRPr sz="20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3716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6635" y="543559"/>
            <a:ext cx="9598965" cy="751488"/>
          </a:xfrm>
          <a:prstGeom prst="rect">
            <a:avLst/>
          </a:prstGeom>
        </p:spPr>
        <p:txBody>
          <a:bodyPr vert="horz" wrap="square" lIns="0" tIns="12700" rIns="0" bIns="0" rtlCol="0">
            <a:spAutoFit/>
          </a:bodyPr>
          <a:lstStyle/>
          <a:p>
            <a:pPr marL="12700">
              <a:lnSpc>
                <a:spcPct val="100000"/>
              </a:lnSpc>
              <a:spcBef>
                <a:spcPts val="100"/>
              </a:spcBef>
            </a:pPr>
            <a:r>
              <a:rPr dirty="0"/>
              <a:t>Build a Dashboard with Plotly Dash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4711546"/>
          </a:xfrm>
          <a:prstGeom prst="rect">
            <a:avLst/>
          </a:prstGeom>
        </p:spPr>
        <p:txBody>
          <a:bodyPr vert="horz" wrap="square" lIns="0" tIns="152400" rIns="0" bIns="0" rtlCol="0">
            <a:spAutoFit/>
          </a:bodyPr>
          <a:lstStyle/>
          <a:p>
            <a:pPr marL="12700">
              <a:lnSpc>
                <a:spcPct val="100000"/>
              </a:lnSpc>
              <a:spcBef>
                <a:spcPts val="1200"/>
              </a:spcBef>
            </a:pPr>
            <a:r>
              <a:rPr sz="2000" dirty="0">
                <a:solidFill>
                  <a:srgbClr val="404040"/>
                </a:solidFill>
                <a:latin typeface="Carlito"/>
                <a:cs typeface="Carlito"/>
              </a:rPr>
              <a:t>Dashboard includes a pie chart and a scatter plot.</a:t>
            </a:r>
            <a:endParaRPr sz="2000" dirty="0">
              <a:latin typeface="Carlito"/>
              <a:cs typeface="Carlito"/>
            </a:endParaRPr>
          </a:p>
          <a:p>
            <a:pPr marL="12700" marR="84455">
              <a:lnSpc>
                <a:spcPts val="2290"/>
              </a:lnSpc>
              <a:spcBef>
                <a:spcPts val="1275"/>
              </a:spcBef>
            </a:pPr>
            <a:r>
              <a:rPr sz="2000" dirty="0">
                <a:solidFill>
                  <a:srgbClr val="404040"/>
                </a:solidFill>
                <a:latin typeface="Carlito"/>
                <a:cs typeface="Carlito"/>
              </a:rPr>
              <a:t>Pie chart can be selected to show distribution of successful landings across all launch sites and  can be selected to show individual launch site success rates.</a:t>
            </a:r>
            <a:endParaRPr sz="2000" dirty="0">
              <a:latin typeface="Carlito"/>
              <a:cs typeface="Carlito"/>
            </a:endParaRPr>
          </a:p>
          <a:p>
            <a:pPr marL="12700" marR="5080">
              <a:lnSpc>
                <a:spcPts val="2210"/>
              </a:lnSpc>
              <a:spcBef>
                <a:spcPts val="1375"/>
              </a:spcBef>
            </a:pPr>
            <a:r>
              <a:rPr sz="2000" dirty="0">
                <a:solidFill>
                  <a:srgbClr val="404040"/>
                </a:solidFill>
                <a:latin typeface="Carlito"/>
                <a:cs typeface="Carlito"/>
              </a:rPr>
              <a:t>Scatter plot takes two inputs: All sites or individual site and payload mass on a slider between 0  and 10000 kg.</a:t>
            </a:r>
            <a:endParaRPr sz="2000" dirty="0">
              <a:latin typeface="Carlito"/>
              <a:cs typeface="Carlito"/>
            </a:endParaRPr>
          </a:p>
          <a:p>
            <a:pPr marL="12700">
              <a:lnSpc>
                <a:spcPct val="100000"/>
              </a:lnSpc>
              <a:spcBef>
                <a:spcPts val="1050"/>
              </a:spcBef>
            </a:pPr>
            <a:r>
              <a:rPr sz="2000" dirty="0">
                <a:solidFill>
                  <a:srgbClr val="404040"/>
                </a:solidFill>
                <a:latin typeface="Carlito"/>
                <a:cs typeface="Carlito"/>
              </a:rPr>
              <a:t>The pie chart is used to visualize launch site success rate.</a:t>
            </a:r>
            <a:endParaRPr sz="2000" dirty="0">
              <a:latin typeface="Carlito"/>
              <a:cs typeface="Carlito"/>
            </a:endParaRPr>
          </a:p>
          <a:p>
            <a:pPr marL="12700">
              <a:lnSpc>
                <a:spcPts val="2350"/>
              </a:lnSpc>
              <a:spcBef>
                <a:spcPts val="1105"/>
              </a:spcBef>
            </a:pPr>
            <a:r>
              <a:rPr sz="2000" dirty="0">
                <a:solidFill>
                  <a:srgbClr val="404040"/>
                </a:solidFill>
                <a:latin typeface="Carlito"/>
                <a:cs typeface="Carlito"/>
              </a:rPr>
              <a:t>The scatter plot can help us see how success varies across launch sites, payload mass, and</a:t>
            </a:r>
            <a:endParaRPr sz="2000" dirty="0">
              <a:latin typeface="Carlito"/>
              <a:cs typeface="Carlito"/>
            </a:endParaRPr>
          </a:p>
          <a:p>
            <a:pPr marL="12700">
              <a:lnSpc>
                <a:spcPts val="2350"/>
              </a:lnSpc>
            </a:pPr>
            <a:r>
              <a:rPr sz="2000" dirty="0">
                <a:solidFill>
                  <a:srgbClr val="404040"/>
                </a:solidFill>
                <a:latin typeface="Carlito"/>
                <a:cs typeface="Carlito"/>
              </a:rPr>
              <a:t>booster version category.</a:t>
            </a:r>
            <a:endParaRPr sz="2000" dirty="0">
              <a:latin typeface="Carlito"/>
              <a:cs typeface="Carlito"/>
            </a:endParaRPr>
          </a:p>
          <a:p>
            <a:pPr marL="12700">
              <a:lnSpc>
                <a:spcPct val="100000"/>
              </a:lnSpc>
              <a:spcBef>
                <a:spcPts val="925"/>
              </a:spcBef>
            </a:pPr>
            <a:r>
              <a:rPr sz="2000" u="heavy" dirty="0">
                <a:solidFill>
                  <a:srgbClr val="404040"/>
                </a:solidFill>
                <a:uFill>
                  <a:solidFill>
                    <a:srgbClr val="404040"/>
                  </a:solidFill>
                </a:uFill>
                <a:latin typeface="Carlito"/>
                <a:cs typeface="Carlito"/>
              </a:rPr>
              <a:t>GitHub url:</a:t>
            </a:r>
            <a:endParaRPr sz="2000" dirty="0">
              <a:latin typeface="Carlito"/>
              <a:cs typeface="Carlito"/>
            </a:endParaRPr>
          </a:p>
          <a:p>
            <a:pPr marL="12700" marR="1557020">
              <a:lnSpc>
                <a:spcPct val="150000"/>
              </a:lnSpc>
              <a:spcBef>
                <a:spcPts val="95"/>
              </a:spcBef>
            </a:pPr>
            <a:r>
              <a:rPr lang="en-IN" sz="1600" u="heavy" dirty="0">
                <a:solidFill>
                  <a:srgbClr val="2996E1"/>
                </a:solidFill>
                <a:uFill>
                  <a:solidFill>
                    <a:srgbClr val="2996E1"/>
                  </a:solidFill>
                </a:uFill>
                <a:latin typeface="Carlito"/>
                <a:cs typeface="Carlito"/>
                <a:hlinkClick r:id="rId2"/>
              </a:rPr>
              <a:t>https://</a:t>
            </a:r>
            <a:r>
              <a:rPr lang="en-IN" sz="1600" u="heavy" dirty="0" smtClean="0">
                <a:solidFill>
                  <a:srgbClr val="2996E1"/>
                </a:solidFill>
                <a:uFill>
                  <a:solidFill>
                    <a:srgbClr val="2996E1"/>
                  </a:solidFill>
                </a:uFill>
                <a:latin typeface="Carlito"/>
                <a:cs typeface="Carlito"/>
                <a:hlinkClick r:id="rId2"/>
              </a:rPr>
              <a:t>github.com/Ravisomesh/IBM_Data_Science_Professional_Certification/blob/master/10.Applied_Data_Science_Capstone/Week%203%20Interactive%20Visual%20Analytics%20and%20Dashboard/spacex_dash_app.py</a:t>
            </a:r>
            <a:endParaRPr sz="1600"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3716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4" name="object 4"/>
          <p:cNvSpPr txBox="1"/>
          <p:nvPr/>
        </p:nvSpPr>
        <p:spPr>
          <a:xfrm>
            <a:off x="533401" y="2472309"/>
            <a:ext cx="3061208" cy="3104055"/>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lang="en-IN" sz="2000" u="heavy" spc="-5" dirty="0">
              <a:solidFill>
                <a:srgbClr val="404040"/>
              </a:solidFill>
              <a:uFill>
                <a:solidFill>
                  <a:srgbClr val="404040"/>
                </a:solidFill>
              </a:uFill>
              <a:latin typeface="Carlito"/>
              <a:cs typeface="Carlito"/>
            </a:endParaRPr>
          </a:p>
          <a:p>
            <a:pPr marL="12700">
              <a:lnSpc>
                <a:spcPct val="100000"/>
              </a:lnSpc>
              <a:spcBef>
                <a:spcPts val="105"/>
              </a:spcBef>
            </a:pPr>
            <a:r>
              <a:rPr lang="en-IN" sz="2000" dirty="0">
                <a:latin typeface="Carlito"/>
                <a:cs typeface="Carlito"/>
                <a:hlinkClick r:id="rId2"/>
              </a:rPr>
              <a:t>https://</a:t>
            </a:r>
            <a:r>
              <a:rPr lang="en-IN" sz="2000" dirty="0" smtClean="0">
                <a:latin typeface="Carlito"/>
                <a:cs typeface="Carlito"/>
                <a:hlinkClick r:id="rId2"/>
              </a:rPr>
              <a:t>github.com/Ravisomesh/IBM_Data_Science_Professional_Certification/blob/master/10.Applied_Data_Science_Capstone/Week%204%20Predictive%20Analysis%20(Classification</a:t>
            </a:r>
            <a:r>
              <a:rPr lang="en-IN" sz="2000" dirty="0">
                <a:latin typeface="Carlito"/>
                <a:cs typeface="Carlito"/>
                <a:hlinkClick r:id="rId2"/>
              </a:rPr>
              <a:t>)/Machine%20Learning%20Prediction.ipynb</a:t>
            </a:r>
            <a:endParaRPr sz="2000" dirty="0">
              <a:latin typeface="Carlito"/>
              <a:cs typeface="Carlito"/>
            </a:endParaRP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dirty="0"/>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dirty="0"/>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dirty="0"/>
            </a:p>
          </p:txBody>
        </p:sp>
      </p:grpSp>
      <p:sp>
        <p:nvSpPr>
          <p:cNvPr id="9" name="object 9"/>
          <p:cNvSpPr txBox="1"/>
          <p:nvPr/>
        </p:nvSpPr>
        <p:spPr>
          <a:xfrm>
            <a:off x="3998720" y="2075183"/>
            <a:ext cx="1640079" cy="79829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smtClean="0">
                <a:solidFill>
                  <a:srgbClr val="FFFFFF"/>
                </a:solidFill>
                <a:latin typeface="Carlito"/>
                <a:cs typeface="Carlito"/>
              </a:rPr>
              <a:t>column</a:t>
            </a:r>
            <a:r>
              <a:rPr lang="en-US" sz="1700" spc="-5" dirty="0" smtClean="0">
                <a:solidFill>
                  <a:srgbClr val="FFFFFF"/>
                </a:solidFill>
                <a:latin typeface="Carlito"/>
                <a:cs typeface="Carlito"/>
              </a:rPr>
              <a:t> ‘Class’ from dataset</a:t>
            </a:r>
            <a:endParaRPr sz="1700" dirty="0">
              <a:latin typeface="Carlito"/>
              <a:cs typeface="Carlito"/>
            </a:endParaRPr>
          </a:p>
        </p:txBody>
      </p:sp>
      <p:grpSp>
        <p:nvGrpSpPr>
          <p:cNvPr id="11" name="object 11"/>
          <p:cNvGrpSpPr/>
          <p:nvPr/>
        </p:nvGrpSpPr>
        <p:grpSpPr>
          <a:xfrm>
            <a:off x="3772583" y="3382721"/>
            <a:ext cx="1923414" cy="1722120"/>
            <a:chOff x="3829811" y="3383279"/>
            <a:chExt cx="1923414" cy="1722120"/>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dirty="0"/>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dirty="0"/>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dirty="0"/>
            </a:p>
          </p:txBody>
        </p:sp>
      </p:grpSp>
      <p:sp>
        <p:nvSpPr>
          <p:cNvPr id="15" name="object 15"/>
          <p:cNvSpPr txBox="1"/>
          <p:nvPr/>
        </p:nvSpPr>
        <p:spPr>
          <a:xfrm>
            <a:off x="3829811" y="3519613"/>
            <a:ext cx="1808987" cy="79829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smtClean="0">
                <a:solidFill>
                  <a:srgbClr val="FFFFFF"/>
                </a:solidFill>
                <a:latin typeface="Carlito"/>
                <a:cs typeface="Carlito"/>
              </a:rPr>
              <a:t>an</a:t>
            </a:r>
            <a:r>
              <a:rPr lang="en-US" sz="1700" dirty="0" smtClean="0">
                <a:solidFill>
                  <a:srgbClr val="FFFFFF"/>
                </a:solidFill>
                <a:latin typeface="Carlito"/>
                <a:cs typeface="Carlito"/>
              </a:rPr>
              <a:t>d Transform Features	using Standard Scaler</a:t>
            </a:r>
            <a:endParaRPr sz="1700" dirty="0">
              <a:latin typeface="Carlito"/>
              <a:cs typeface="Carlito"/>
            </a:endParaRPr>
          </a:p>
        </p:txBody>
      </p:sp>
      <p:grpSp>
        <p:nvGrpSpPr>
          <p:cNvPr id="18" name="object 18"/>
          <p:cNvGrpSpPr/>
          <p:nvPr/>
        </p:nvGrpSpPr>
        <p:grpSpPr>
          <a:xfrm>
            <a:off x="3784981" y="4806073"/>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dirty="0"/>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dirty="0"/>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dirty="0"/>
            </a:p>
          </p:txBody>
        </p:sp>
      </p:grpSp>
      <p:sp>
        <p:nvSpPr>
          <p:cNvPr id="22" name="object 22"/>
          <p:cNvSpPr txBox="1"/>
          <p:nvPr/>
        </p:nvSpPr>
        <p:spPr>
          <a:xfrm>
            <a:off x="3924791" y="4981047"/>
            <a:ext cx="1618997" cy="536685"/>
          </a:xfrm>
          <a:prstGeom prst="rect">
            <a:avLst/>
          </a:prstGeom>
        </p:spPr>
        <p:txBody>
          <a:bodyPr vert="horz" wrap="square" lIns="0" tIns="13335" rIns="0" bIns="0" rtlCol="0">
            <a:spAutoFit/>
          </a:bodyPr>
          <a:lstStyle/>
          <a:p>
            <a:pPr marL="12700">
              <a:lnSpc>
                <a:spcPct val="100000"/>
              </a:lnSpc>
              <a:spcBef>
                <a:spcPts val="105"/>
              </a:spcBef>
            </a:pPr>
            <a:r>
              <a:rPr sz="1700" spc="-30" dirty="0" smtClean="0">
                <a:solidFill>
                  <a:srgbClr val="FFFFFF"/>
                </a:solidFill>
                <a:latin typeface="Carlito"/>
                <a:cs typeface="Carlito"/>
              </a:rPr>
              <a:t>Train_test_sp</a:t>
            </a:r>
            <a:r>
              <a:rPr lang="en-US" sz="1700" spc="-30" dirty="0" smtClean="0">
                <a:solidFill>
                  <a:srgbClr val="FFFFFF"/>
                </a:solidFill>
                <a:latin typeface="Carlito"/>
                <a:cs typeface="Carlito"/>
              </a:rPr>
              <a:t>lit data</a:t>
            </a:r>
            <a:endParaRPr sz="1700" dirty="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dirty="0"/>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dirty="0"/>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dirty="0"/>
            </a:p>
          </p:txBody>
        </p:sp>
      </p:grpSp>
      <p:sp>
        <p:nvSpPr>
          <p:cNvPr id="28" name="object 28"/>
          <p:cNvSpPr txBox="1"/>
          <p:nvPr/>
        </p:nvSpPr>
        <p:spPr>
          <a:xfrm>
            <a:off x="6513448" y="4873773"/>
            <a:ext cx="1798574" cy="1059264"/>
          </a:xfrm>
          <a:prstGeom prst="rect">
            <a:avLst/>
          </a:prstGeom>
        </p:spPr>
        <p:txBody>
          <a:bodyPr vert="horz" wrap="square" lIns="0" tIns="12700" rIns="0" bIns="0" rtlCol="0">
            <a:spAutoFit/>
          </a:bodyPr>
          <a:lstStyle/>
          <a:p>
            <a:pPr marL="12700">
              <a:lnSpc>
                <a:spcPct val="100000"/>
              </a:lnSpc>
              <a:spcBef>
                <a:spcPts val="100"/>
              </a:spcBef>
            </a:pPr>
            <a:r>
              <a:rPr sz="1700" spc="-10" dirty="0" smtClean="0">
                <a:solidFill>
                  <a:srgbClr val="FFFFFF"/>
                </a:solidFill>
                <a:latin typeface="Carlito"/>
                <a:cs typeface="Carlito"/>
              </a:rPr>
              <a:t>GridSearc</a:t>
            </a:r>
            <a:r>
              <a:rPr lang="en-US" sz="1700" spc="-10" dirty="0" smtClean="0">
                <a:solidFill>
                  <a:srgbClr val="FFFFFF"/>
                </a:solidFill>
                <a:latin typeface="Carlito"/>
                <a:cs typeface="Carlito"/>
              </a:rPr>
              <a:t>hCV (cv=10) to find optimal parameters</a:t>
            </a:r>
            <a:endParaRPr sz="1700" dirty="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dirty="0"/>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dirty="0"/>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dirty="0"/>
            </a:p>
          </p:txBody>
        </p:sp>
      </p:grpSp>
      <p:sp>
        <p:nvSpPr>
          <p:cNvPr id="34" name="object 34"/>
          <p:cNvSpPr txBox="1"/>
          <p:nvPr/>
        </p:nvSpPr>
        <p:spPr>
          <a:xfrm>
            <a:off x="6388608" y="3425444"/>
            <a:ext cx="1923414" cy="1059906"/>
          </a:xfrm>
          <a:prstGeom prst="rect">
            <a:avLst/>
          </a:prstGeom>
        </p:spPr>
        <p:txBody>
          <a:bodyPr vert="horz" wrap="square" lIns="0" tIns="13335" rIns="0" bIns="0" rtlCol="0">
            <a:spAutoFit/>
          </a:bodyPr>
          <a:lstStyle/>
          <a:p>
            <a:pPr marL="12700" algn="ctr">
              <a:lnSpc>
                <a:spcPct val="100000"/>
              </a:lnSpc>
              <a:spcBef>
                <a:spcPts val="105"/>
              </a:spcBef>
            </a:pPr>
            <a:r>
              <a:rPr lang="en-US" sz="1700" dirty="0" smtClean="0">
                <a:solidFill>
                  <a:srgbClr val="FFFFFF"/>
                </a:solidFill>
                <a:latin typeface="Carlito"/>
                <a:cs typeface="Carlito"/>
              </a:rPr>
              <a:t> </a:t>
            </a:r>
            <a:r>
              <a:rPr sz="1700" dirty="0" smtClean="0">
                <a:solidFill>
                  <a:srgbClr val="FFFFFF"/>
                </a:solidFill>
                <a:latin typeface="Carlito"/>
                <a:cs typeface="Carlito"/>
              </a:rPr>
              <a:t>Use</a:t>
            </a:r>
            <a:r>
              <a:rPr lang="en-US" sz="1700" dirty="0" smtClean="0">
                <a:solidFill>
                  <a:srgbClr val="FFFFFF"/>
                </a:solidFill>
                <a:latin typeface="Carlito"/>
                <a:cs typeface="Carlito"/>
              </a:rPr>
              <a:t> </a:t>
            </a:r>
            <a:r>
              <a:rPr sz="1700" dirty="0" smtClean="0">
                <a:solidFill>
                  <a:srgbClr val="FFFFFF"/>
                </a:solidFill>
                <a:latin typeface="Carlito"/>
                <a:cs typeface="Carlito"/>
              </a:rPr>
              <a:t>GridS</a:t>
            </a:r>
            <a:r>
              <a:rPr lang="en-US" sz="1700" dirty="0" smtClean="0">
                <a:solidFill>
                  <a:srgbClr val="FFFFFF"/>
                </a:solidFill>
                <a:latin typeface="Carlito"/>
                <a:cs typeface="Carlito"/>
              </a:rPr>
              <a:t>earchCV on LogReg, SVM, Decision Tree, and KNN models</a:t>
            </a:r>
            <a:endParaRPr sz="1700" dirty="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dirty="0"/>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dirty="0"/>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dirty="0"/>
            </a:p>
          </p:txBody>
        </p:sp>
      </p:grpSp>
      <p:sp>
        <p:nvSpPr>
          <p:cNvPr id="42" name="object 42"/>
          <p:cNvSpPr txBox="1"/>
          <p:nvPr/>
        </p:nvSpPr>
        <p:spPr>
          <a:xfrm>
            <a:off x="6485890" y="2086720"/>
            <a:ext cx="1604264" cy="53668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Score models</a:t>
            </a:r>
            <a:r>
              <a:rPr sz="1700" spc="-185" dirty="0">
                <a:solidFill>
                  <a:srgbClr val="FFFFFF"/>
                </a:solidFill>
                <a:latin typeface="Carlito"/>
                <a:cs typeface="Carlito"/>
              </a:rPr>
              <a:t> </a:t>
            </a:r>
            <a:r>
              <a:rPr sz="1700" dirty="0" smtClean="0">
                <a:solidFill>
                  <a:srgbClr val="FFFFFF"/>
                </a:solidFill>
                <a:latin typeface="Carlito"/>
                <a:cs typeface="Carlito"/>
              </a:rPr>
              <a:t>on</a:t>
            </a:r>
            <a:r>
              <a:rPr lang="en-US" sz="1700" dirty="0" smtClean="0">
                <a:solidFill>
                  <a:srgbClr val="FFFFFF"/>
                </a:solidFill>
                <a:latin typeface="Carlito"/>
                <a:cs typeface="Carlito"/>
              </a:rPr>
              <a:t> split test set</a:t>
            </a:r>
            <a:endParaRPr sz="1700" dirty="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dirty="0"/>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dirty="0"/>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dirty="0"/>
            </a:p>
          </p:txBody>
        </p:sp>
      </p:grpSp>
      <p:sp>
        <p:nvSpPr>
          <p:cNvPr id="48" name="object 48"/>
          <p:cNvSpPr txBox="1"/>
          <p:nvPr/>
        </p:nvSpPr>
        <p:spPr>
          <a:xfrm>
            <a:off x="9140696" y="2073161"/>
            <a:ext cx="1519555" cy="79829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Confusion </a:t>
            </a:r>
            <a:r>
              <a:rPr sz="1700" dirty="0" smtClean="0">
                <a:solidFill>
                  <a:srgbClr val="FFFFFF"/>
                </a:solidFill>
                <a:latin typeface="Carlito"/>
                <a:cs typeface="Carlito"/>
              </a:rPr>
              <a:t>Matrix</a:t>
            </a:r>
            <a:r>
              <a:rPr lang="en-US" sz="1700" dirty="0" smtClean="0">
                <a:solidFill>
                  <a:srgbClr val="FFFFFF"/>
                </a:solidFill>
                <a:latin typeface="Carlito"/>
                <a:cs typeface="Carlito"/>
              </a:rPr>
              <a:t> for all models</a:t>
            </a:r>
            <a:endParaRPr sz="1700" dirty="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dirty="0"/>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dirty="0"/>
            </a:p>
          </p:txBody>
        </p:sp>
      </p:grpSp>
      <p:sp>
        <p:nvSpPr>
          <p:cNvPr id="53" name="object 53"/>
          <p:cNvSpPr txBox="1"/>
          <p:nvPr/>
        </p:nvSpPr>
        <p:spPr>
          <a:xfrm>
            <a:off x="9140696" y="3519613"/>
            <a:ext cx="1519556" cy="795089"/>
          </a:xfrm>
          <a:prstGeom prst="rect">
            <a:avLst/>
          </a:prstGeom>
        </p:spPr>
        <p:txBody>
          <a:bodyPr vert="horz" wrap="square" lIns="0" tIns="25400" rIns="0" bIns="0" rtlCol="0">
            <a:spAutoFit/>
          </a:bodyPr>
          <a:lstStyle/>
          <a:p>
            <a:pPr marL="123825" marR="5080" indent="-111760">
              <a:lnSpc>
                <a:spcPts val="2000"/>
              </a:lnSpc>
              <a:spcBef>
                <a:spcPts val="200"/>
              </a:spcBef>
            </a:pPr>
            <a:r>
              <a:rPr sz="1700" dirty="0" smtClean="0">
                <a:solidFill>
                  <a:srgbClr val="FFFFFF"/>
                </a:solidFill>
                <a:latin typeface="Carlito"/>
                <a:cs typeface="Carlito"/>
              </a:rPr>
              <a:t>Bar</a:t>
            </a:r>
            <a:r>
              <a:rPr lang="en-US" sz="1700" dirty="0" smtClean="0">
                <a:solidFill>
                  <a:srgbClr val="FFFFFF"/>
                </a:solidFill>
                <a:latin typeface="Carlito"/>
                <a:cs typeface="Carlito"/>
              </a:rPr>
              <a:t>plot to compare score models</a:t>
            </a:r>
            <a:endParaRPr sz="1700" dirty="0">
              <a:latin typeface="Carlito"/>
              <a:cs typeface="Carlito"/>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dirty="0">
                <a:uFill>
                  <a:solidFill>
                    <a:srgbClr val="7D7D7D"/>
                  </a:solidFill>
                </a:uFill>
              </a:rPr>
              <a:t>Results</a:t>
            </a:r>
            <a:r>
              <a:rPr u="heavy" spc="-375" dirty="0">
                <a:uFill>
                  <a:solidFill>
                    <a:srgbClr val="7D7D7D"/>
                  </a:solidFill>
                </a:uFill>
              </a:rPr>
              <a:t>	</a:t>
            </a:r>
          </a:p>
        </p:txBody>
      </p:sp>
      <p:sp>
        <p:nvSpPr>
          <p:cNvPr id="4" name="object 4"/>
          <p:cNvSpPr txBox="1"/>
          <p:nvPr/>
        </p:nvSpPr>
        <p:spPr>
          <a:xfrm>
            <a:off x="1328166" y="5183504"/>
            <a:ext cx="90430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BB562C"/>
                </a:solidFill>
                <a:latin typeface="Carlito"/>
                <a:cs typeface="Carlito"/>
              </a:rPr>
              <a:t>This is </a:t>
            </a:r>
            <a:r>
              <a:rPr sz="1800" dirty="0">
                <a:solidFill>
                  <a:srgbClr val="BB562C"/>
                </a:solidFill>
                <a:latin typeface="Carlito"/>
                <a:cs typeface="Carlito"/>
              </a:rPr>
              <a:t>a </a:t>
            </a:r>
            <a:r>
              <a:rPr sz="1800" spc="-20" dirty="0">
                <a:solidFill>
                  <a:srgbClr val="BB562C"/>
                </a:solidFill>
                <a:latin typeface="Carlito"/>
                <a:cs typeface="Carlito"/>
              </a:rPr>
              <a:t>preview </a:t>
            </a:r>
            <a:r>
              <a:rPr sz="1800" spc="-5" dirty="0">
                <a:solidFill>
                  <a:srgbClr val="BB562C"/>
                </a:solidFill>
                <a:latin typeface="Carlito"/>
                <a:cs typeface="Carlito"/>
              </a:rPr>
              <a:t>of </a:t>
            </a:r>
            <a:r>
              <a:rPr sz="1800" dirty="0">
                <a:solidFill>
                  <a:srgbClr val="BB562C"/>
                </a:solidFill>
                <a:latin typeface="Carlito"/>
                <a:cs typeface="Carlito"/>
              </a:rPr>
              <a:t>the </a:t>
            </a:r>
            <a:r>
              <a:rPr sz="1800" spc="-15" dirty="0">
                <a:solidFill>
                  <a:srgbClr val="BB562C"/>
                </a:solidFill>
                <a:latin typeface="Carlito"/>
                <a:cs typeface="Carlito"/>
              </a:rPr>
              <a:t>Plotly dashboard. </a:t>
            </a:r>
            <a:r>
              <a:rPr sz="1800" spc="-5" dirty="0">
                <a:solidFill>
                  <a:srgbClr val="BB562C"/>
                </a:solidFill>
                <a:latin typeface="Carlito"/>
                <a:cs typeface="Carlito"/>
              </a:rPr>
              <a:t>The </a:t>
            </a:r>
            <a:r>
              <a:rPr sz="1800" spc="-20" dirty="0">
                <a:solidFill>
                  <a:srgbClr val="BB562C"/>
                </a:solidFill>
                <a:latin typeface="Carlito"/>
                <a:cs typeface="Carlito"/>
              </a:rPr>
              <a:t>following </a:t>
            </a:r>
            <a:r>
              <a:rPr sz="1800" spc="-5" dirty="0">
                <a:solidFill>
                  <a:srgbClr val="BB562C"/>
                </a:solidFill>
                <a:latin typeface="Carlito"/>
                <a:cs typeface="Carlito"/>
              </a:rPr>
              <a:t>sides will show </a:t>
            </a:r>
            <a:r>
              <a:rPr sz="1800" dirty="0">
                <a:solidFill>
                  <a:srgbClr val="BB562C"/>
                </a:solidFill>
                <a:latin typeface="Carlito"/>
                <a:cs typeface="Carlito"/>
              </a:rPr>
              <a:t>the </a:t>
            </a:r>
            <a:r>
              <a:rPr sz="1800" spc="-15" dirty="0">
                <a:solidFill>
                  <a:srgbClr val="BB562C"/>
                </a:solidFill>
                <a:latin typeface="Carlito"/>
                <a:cs typeface="Carlito"/>
              </a:rPr>
              <a:t>results </a:t>
            </a:r>
            <a:r>
              <a:rPr sz="1800" spc="-5" dirty="0">
                <a:solidFill>
                  <a:srgbClr val="BB562C"/>
                </a:solidFill>
                <a:latin typeface="Carlito"/>
                <a:cs typeface="Carlito"/>
              </a:rPr>
              <a:t>of </a:t>
            </a:r>
            <a:r>
              <a:rPr sz="1800" spc="-20" dirty="0">
                <a:solidFill>
                  <a:srgbClr val="BB562C"/>
                </a:solidFill>
                <a:latin typeface="Carlito"/>
                <a:cs typeface="Carlito"/>
              </a:rPr>
              <a:t>EDA </a:t>
            </a:r>
            <a:r>
              <a:rPr sz="1800" spc="-5" dirty="0">
                <a:solidFill>
                  <a:srgbClr val="BB562C"/>
                </a:solidFill>
                <a:latin typeface="Carlito"/>
                <a:cs typeface="Carlito"/>
              </a:rPr>
              <a:t>with  </a:t>
            </a:r>
            <a:r>
              <a:rPr sz="1800" spc="-20" dirty="0">
                <a:solidFill>
                  <a:srgbClr val="BB562C"/>
                </a:solidFill>
                <a:latin typeface="Carlito"/>
                <a:cs typeface="Carlito"/>
              </a:rPr>
              <a:t>visualization, EDA </a:t>
            </a:r>
            <a:r>
              <a:rPr sz="1800" spc="-5" dirty="0">
                <a:solidFill>
                  <a:srgbClr val="BB562C"/>
                </a:solidFill>
                <a:latin typeface="Carlito"/>
                <a:cs typeface="Carlito"/>
              </a:rPr>
              <a:t>with </a:t>
            </a:r>
            <a:r>
              <a:rPr sz="1800" dirty="0">
                <a:solidFill>
                  <a:srgbClr val="BB562C"/>
                </a:solidFill>
                <a:latin typeface="Carlito"/>
                <a:cs typeface="Carlito"/>
              </a:rPr>
              <a:t>SQL, </a:t>
            </a:r>
            <a:r>
              <a:rPr sz="1800" spc="-25" dirty="0">
                <a:solidFill>
                  <a:srgbClr val="BB562C"/>
                </a:solidFill>
                <a:latin typeface="Carlito"/>
                <a:cs typeface="Carlito"/>
              </a:rPr>
              <a:t>Interactive </a:t>
            </a:r>
            <a:r>
              <a:rPr sz="1800" dirty="0">
                <a:solidFill>
                  <a:srgbClr val="BB562C"/>
                </a:solidFill>
                <a:latin typeface="Carlito"/>
                <a:cs typeface="Carlito"/>
              </a:rPr>
              <a:t>Map </a:t>
            </a:r>
            <a:r>
              <a:rPr sz="1800" spc="-5" dirty="0">
                <a:solidFill>
                  <a:srgbClr val="BB562C"/>
                </a:solidFill>
                <a:latin typeface="Carlito"/>
                <a:cs typeface="Carlito"/>
              </a:rPr>
              <a:t>with </a:t>
            </a:r>
            <a:r>
              <a:rPr sz="1800" spc="-20" dirty="0">
                <a:solidFill>
                  <a:srgbClr val="BB562C"/>
                </a:solidFill>
                <a:latin typeface="Carlito"/>
                <a:cs typeface="Carlito"/>
              </a:rPr>
              <a:t>Folium, </a:t>
            </a:r>
            <a:r>
              <a:rPr sz="1800" dirty="0">
                <a:solidFill>
                  <a:srgbClr val="BB562C"/>
                </a:solidFill>
                <a:latin typeface="Carlito"/>
                <a:cs typeface="Carlito"/>
              </a:rPr>
              <a:t>and </a:t>
            </a:r>
            <a:r>
              <a:rPr sz="1800" spc="-10" dirty="0">
                <a:solidFill>
                  <a:srgbClr val="BB562C"/>
                </a:solidFill>
                <a:latin typeface="Carlito"/>
                <a:cs typeface="Carlito"/>
              </a:rPr>
              <a:t>finally </a:t>
            </a:r>
            <a:r>
              <a:rPr sz="1800" dirty="0">
                <a:solidFill>
                  <a:srgbClr val="BB562C"/>
                </a:solidFill>
                <a:latin typeface="Carlito"/>
                <a:cs typeface="Carlito"/>
              </a:rPr>
              <a:t>the </a:t>
            </a:r>
            <a:r>
              <a:rPr sz="1800" spc="-15" dirty="0">
                <a:solidFill>
                  <a:srgbClr val="BB562C"/>
                </a:solidFill>
                <a:latin typeface="Carlito"/>
                <a:cs typeface="Carlito"/>
              </a:rPr>
              <a:t>results </a:t>
            </a:r>
            <a:r>
              <a:rPr sz="1800" spc="-5" dirty="0">
                <a:solidFill>
                  <a:srgbClr val="BB562C"/>
                </a:solidFill>
                <a:latin typeface="Carlito"/>
                <a:cs typeface="Carlito"/>
              </a:rPr>
              <a:t>of our </a:t>
            </a:r>
            <a:r>
              <a:rPr sz="1800" dirty="0">
                <a:solidFill>
                  <a:srgbClr val="BB562C"/>
                </a:solidFill>
                <a:latin typeface="Carlito"/>
                <a:cs typeface="Carlito"/>
              </a:rPr>
              <a:t>model </a:t>
            </a:r>
            <a:r>
              <a:rPr sz="1800" spc="-5" dirty="0">
                <a:solidFill>
                  <a:srgbClr val="BB562C"/>
                </a:solidFill>
                <a:latin typeface="Carlito"/>
                <a:cs typeface="Carlito"/>
              </a:rPr>
              <a:t>with  </a:t>
            </a:r>
            <a:r>
              <a:rPr sz="1800" dirty="0">
                <a:solidFill>
                  <a:srgbClr val="BB562C"/>
                </a:solidFill>
                <a:latin typeface="Carlito"/>
                <a:cs typeface="Carlito"/>
              </a:rPr>
              <a:t>about 83%</a:t>
            </a:r>
            <a:r>
              <a:rPr sz="1800" spc="-5" dirty="0">
                <a:solidFill>
                  <a:srgbClr val="BB562C"/>
                </a:solidFill>
                <a:latin typeface="Carlito"/>
                <a:cs typeface="Carlito"/>
              </a:rPr>
              <a:t> </a:t>
            </a:r>
            <a:r>
              <a:rPr sz="1800" spc="-45" dirty="0">
                <a:solidFill>
                  <a:srgbClr val="BB562C"/>
                </a:solidFill>
                <a:latin typeface="Carlito"/>
                <a:cs typeface="Carlito"/>
              </a:rPr>
              <a:t>accuracy.</a:t>
            </a:r>
            <a:endParaRPr sz="1800" dirty="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pic>
        <p:nvPicPr>
          <p:cNvPr id="7" name="Picture 6">
            <a:extLst>
              <a:ext uri="{FF2B5EF4-FFF2-40B4-BE49-F238E27FC236}">
                <a16:creationId xmlns:a16="http://schemas.microsoft.com/office/drawing/2014/main" xmlns=""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dirty="0" smtClean="0">
                <a:solidFill>
                  <a:srgbClr val="242424"/>
                </a:solidFill>
                <a:latin typeface="Bahnschrift Condensed" panose="020B0502040204020203" pitchFamily="34" charset="0"/>
                <a:cs typeface="Arial"/>
              </a:rPr>
              <a:t>E</a:t>
            </a:r>
            <a:r>
              <a:rPr lang="en-US" sz="7200" dirty="0" smtClean="0">
                <a:solidFill>
                  <a:srgbClr val="242424"/>
                </a:solidFill>
                <a:latin typeface="Bahnschrift Condensed" panose="020B0502040204020203" pitchFamily="34" charset="0"/>
                <a:cs typeface="Arial"/>
              </a:rPr>
              <a:t>DA </a:t>
            </a:r>
            <a:r>
              <a:rPr sz="7200" dirty="0" smtClean="0">
                <a:solidFill>
                  <a:srgbClr val="242424"/>
                </a:solidFill>
                <a:latin typeface="Bahnschrift Condensed" panose="020B0502040204020203" pitchFamily="34" charset="0"/>
                <a:cs typeface="Arial"/>
              </a:rPr>
              <a:t>with </a:t>
            </a:r>
            <a:r>
              <a:rPr sz="7200" dirty="0">
                <a:solidFill>
                  <a:srgbClr val="242424"/>
                </a:solidFill>
                <a:latin typeface="Bahnschrift Condensed" panose="020B0502040204020203" pitchFamily="34" charset="0"/>
                <a:cs typeface="Arial"/>
              </a:rPr>
              <a:t>Visualization</a:t>
            </a:r>
            <a:endParaRPr sz="7200" dirty="0">
              <a:latin typeface="Bahnschrift Condensed" panose="020B0502040204020203" pitchFamily="34" charset="0"/>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txBox="1">
            <a:spLocks noGrp="1"/>
          </p:cNvSpPr>
          <p:nvPr>
            <p:ph type="title"/>
          </p:nvPr>
        </p:nvSpPr>
        <p:spPr>
          <a:xfrm>
            <a:off x="806906" y="456438"/>
            <a:ext cx="7117893"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BB562C"/>
                </a:solidFill>
              </a:rPr>
              <a:t>Flight Number vs. Launch Site</a:t>
            </a:r>
            <a:endParaRPr sz="3600" dirty="0"/>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rgbClr val="FFFFFF"/>
                </a:solidFill>
                <a:latin typeface="Carlito"/>
                <a:cs typeface="Carlito"/>
              </a:rPr>
              <a:t>Graphic </a:t>
            </a:r>
            <a:r>
              <a:rPr sz="1600" spc="-10" dirty="0">
                <a:solidFill>
                  <a:srgbClr val="FFFFFF"/>
                </a:solidFill>
                <a:latin typeface="Carlito"/>
                <a:cs typeface="Carlito"/>
              </a:rPr>
              <a:t>suggests </a:t>
            </a:r>
            <a:r>
              <a:rPr sz="1600" spc="-5" dirty="0">
                <a:solidFill>
                  <a:srgbClr val="FFFFFF"/>
                </a:solidFill>
                <a:latin typeface="Carlito"/>
                <a:cs typeface="Carlito"/>
              </a:rPr>
              <a:t>an </a:t>
            </a:r>
            <a:r>
              <a:rPr sz="1600" spc="-20" dirty="0">
                <a:solidFill>
                  <a:srgbClr val="FFFFFF"/>
                </a:solidFill>
                <a:latin typeface="Carlito"/>
                <a:cs typeface="Carlito"/>
              </a:rPr>
              <a:t>increase </a:t>
            </a:r>
            <a:r>
              <a:rPr sz="1600" dirty="0">
                <a:solidFill>
                  <a:srgbClr val="FFFFFF"/>
                </a:solidFill>
                <a:latin typeface="Carlito"/>
                <a:cs typeface="Carlito"/>
              </a:rPr>
              <a:t>in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20" dirty="0">
                <a:solidFill>
                  <a:srgbClr val="FFFFFF"/>
                </a:solidFill>
                <a:latin typeface="Carlito"/>
                <a:cs typeface="Carlito"/>
              </a:rPr>
              <a:t>over </a:t>
            </a:r>
            <a:r>
              <a:rPr sz="1600" spc="-5" dirty="0">
                <a:solidFill>
                  <a:srgbClr val="FFFFFF"/>
                </a:solidFill>
                <a:latin typeface="Carlito"/>
                <a:cs typeface="Carlito"/>
              </a:rPr>
              <a:t>time </a:t>
            </a:r>
            <a:r>
              <a:rPr sz="1600" spc="-20" dirty="0">
                <a:solidFill>
                  <a:srgbClr val="FFFFFF"/>
                </a:solidFill>
                <a:latin typeface="Carlito"/>
                <a:cs typeface="Carlito"/>
              </a:rPr>
              <a:t>(indicated </a:t>
            </a:r>
            <a:r>
              <a:rPr sz="1600" dirty="0">
                <a:solidFill>
                  <a:srgbClr val="FFFFFF"/>
                </a:solidFill>
                <a:latin typeface="Carlito"/>
                <a:cs typeface="Carlito"/>
              </a:rPr>
              <a:t>in </a:t>
            </a:r>
            <a:r>
              <a:rPr sz="1600" spc="-10" dirty="0">
                <a:solidFill>
                  <a:srgbClr val="FFFFFF"/>
                </a:solidFill>
                <a:latin typeface="Carlito"/>
                <a:cs typeface="Carlito"/>
              </a:rPr>
              <a:t>Flight </a:t>
            </a:r>
            <a:r>
              <a:rPr sz="1600" spc="-5" dirty="0">
                <a:solidFill>
                  <a:srgbClr val="FFFFFF"/>
                </a:solidFill>
                <a:latin typeface="Carlito"/>
                <a:cs typeface="Carlito"/>
              </a:rPr>
              <a:t>Number).  </a:t>
            </a:r>
            <a:r>
              <a:rPr sz="1600" spc="-25" dirty="0">
                <a:solidFill>
                  <a:srgbClr val="FFFFFF"/>
                </a:solidFill>
                <a:latin typeface="Carlito"/>
                <a:cs typeface="Carlito"/>
              </a:rPr>
              <a:t>Likely </a:t>
            </a:r>
            <a:r>
              <a:rPr sz="1600" spc="-5" dirty="0">
                <a:solidFill>
                  <a:srgbClr val="FFFFFF"/>
                </a:solidFill>
                <a:latin typeface="Carlito"/>
                <a:cs typeface="Carlito"/>
              </a:rPr>
              <a:t>a big </a:t>
            </a:r>
            <a:r>
              <a:rPr sz="1600" spc="-25" dirty="0">
                <a:solidFill>
                  <a:srgbClr val="FFFFFF"/>
                </a:solidFill>
                <a:latin typeface="Carlito"/>
                <a:cs typeface="Carlito"/>
              </a:rPr>
              <a:t>breakthrough </a:t>
            </a:r>
            <a:r>
              <a:rPr sz="1600" spc="-20" dirty="0">
                <a:solidFill>
                  <a:srgbClr val="FFFFFF"/>
                </a:solidFill>
                <a:latin typeface="Carlito"/>
                <a:cs typeface="Carlito"/>
              </a:rPr>
              <a:t>around </a:t>
            </a:r>
            <a:r>
              <a:rPr sz="1600" spc="-10" dirty="0">
                <a:solidFill>
                  <a:srgbClr val="FFFFFF"/>
                </a:solidFill>
                <a:latin typeface="Carlito"/>
                <a:cs typeface="Carlito"/>
              </a:rPr>
              <a:t>flight </a:t>
            </a:r>
            <a:r>
              <a:rPr sz="1600" spc="-15" dirty="0">
                <a:solidFill>
                  <a:srgbClr val="FFFFFF"/>
                </a:solidFill>
                <a:latin typeface="Carlito"/>
                <a:cs typeface="Carlito"/>
              </a:rPr>
              <a:t>20 </a:t>
            </a:r>
            <a:r>
              <a:rPr sz="1600" spc="-5" dirty="0">
                <a:solidFill>
                  <a:srgbClr val="FFFFFF"/>
                </a:solidFill>
                <a:latin typeface="Carlito"/>
                <a:cs typeface="Carlito"/>
              </a:rPr>
              <a:t>which </a:t>
            </a:r>
            <a:r>
              <a:rPr sz="1600" spc="-15" dirty="0">
                <a:solidFill>
                  <a:srgbClr val="FFFFFF"/>
                </a:solidFill>
                <a:latin typeface="Carlito"/>
                <a:cs typeface="Carlito"/>
              </a:rPr>
              <a:t>significantly </a:t>
            </a:r>
            <a:r>
              <a:rPr sz="1600" spc="-20" dirty="0">
                <a:solidFill>
                  <a:srgbClr val="FFFFFF"/>
                </a:solidFill>
                <a:latin typeface="Carlito"/>
                <a:cs typeface="Carlito"/>
              </a:rPr>
              <a:t>increased </a:t>
            </a:r>
            <a:r>
              <a:rPr sz="1600" spc="-15" dirty="0">
                <a:solidFill>
                  <a:srgbClr val="FFFFFF"/>
                </a:solidFill>
                <a:latin typeface="Carlito"/>
                <a:cs typeface="Carlito"/>
              </a:rPr>
              <a:t>success </a:t>
            </a:r>
            <a:r>
              <a:rPr sz="1600" spc="-25" dirty="0">
                <a:solidFill>
                  <a:srgbClr val="FFFFFF"/>
                </a:solidFill>
                <a:latin typeface="Carlito"/>
                <a:cs typeface="Carlito"/>
              </a:rPr>
              <a:t>rate.  </a:t>
            </a:r>
            <a:r>
              <a:rPr sz="1600" spc="-20" dirty="0">
                <a:solidFill>
                  <a:srgbClr val="FFFFFF"/>
                </a:solidFill>
                <a:latin typeface="Carlito"/>
                <a:cs typeface="Carlito"/>
              </a:rPr>
              <a:t>CCAFS appears </a:t>
            </a:r>
            <a:r>
              <a:rPr sz="1600" spc="-15" dirty="0">
                <a:solidFill>
                  <a:srgbClr val="FFFFFF"/>
                </a:solidFill>
                <a:latin typeface="Carlito"/>
                <a:cs typeface="Carlito"/>
              </a:rPr>
              <a:t>to </a:t>
            </a:r>
            <a:r>
              <a:rPr sz="1600" spc="-5" dirty="0">
                <a:solidFill>
                  <a:srgbClr val="FFFFFF"/>
                </a:solidFill>
                <a:latin typeface="Carlito"/>
                <a:cs typeface="Carlito"/>
              </a:rPr>
              <a:t>be the main </a:t>
            </a:r>
            <a:r>
              <a:rPr sz="1600" spc="-10" dirty="0">
                <a:solidFill>
                  <a:srgbClr val="FFFFFF"/>
                </a:solidFill>
                <a:latin typeface="Carlito"/>
                <a:cs typeface="Carlito"/>
              </a:rPr>
              <a:t>launch </a:t>
            </a:r>
            <a:r>
              <a:rPr sz="1600" spc="-15" dirty="0">
                <a:solidFill>
                  <a:srgbClr val="FFFFFF"/>
                </a:solidFill>
                <a:latin typeface="Carlito"/>
                <a:cs typeface="Carlito"/>
              </a:rPr>
              <a:t>site </a:t>
            </a:r>
            <a:r>
              <a:rPr sz="1600" spc="-5" dirty="0">
                <a:solidFill>
                  <a:srgbClr val="FFFFFF"/>
                </a:solidFill>
                <a:latin typeface="Carlito"/>
                <a:cs typeface="Carlito"/>
              </a:rPr>
              <a:t>as it has the </a:t>
            </a:r>
            <a:r>
              <a:rPr sz="1600" spc="-20" dirty="0">
                <a:solidFill>
                  <a:srgbClr val="FFFFFF"/>
                </a:solidFill>
                <a:latin typeface="Carlito"/>
                <a:cs typeface="Carlito"/>
              </a:rPr>
              <a:t>most</a:t>
            </a:r>
            <a:r>
              <a:rPr sz="1600" spc="-90" dirty="0">
                <a:solidFill>
                  <a:srgbClr val="FFFFFF"/>
                </a:solidFill>
                <a:latin typeface="Carlito"/>
                <a:cs typeface="Carlito"/>
              </a:rPr>
              <a:t> </a:t>
            </a:r>
            <a:r>
              <a:rPr sz="1600" spc="-20" dirty="0">
                <a:solidFill>
                  <a:srgbClr val="FFFFFF"/>
                </a:solidFill>
                <a:latin typeface="Carlito"/>
                <a:cs typeface="Carlito"/>
              </a:rPr>
              <a:t>volume.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p:nvPr/>
        </p:nvSpPr>
        <p:spPr>
          <a:xfrm>
            <a:off x="977900"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txBox="1">
            <a:spLocks noGrp="1"/>
          </p:cNvSpPr>
          <p:nvPr>
            <p:ph type="title"/>
          </p:nvPr>
        </p:nvSpPr>
        <p:spPr>
          <a:xfrm>
            <a:off x="902614" y="506095"/>
            <a:ext cx="5862320"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BB562C"/>
                </a:solidFill>
              </a:rPr>
              <a:t>Payload vs. Launch Site</a:t>
            </a:r>
            <a:endParaRPr sz="3600" dirty="0"/>
          </a:p>
        </p:txBody>
      </p:sp>
      <p:sp>
        <p:nvSpPr>
          <p:cNvPr id="6" name="object 6"/>
          <p:cNvSpPr txBox="1"/>
          <p:nvPr/>
        </p:nvSpPr>
        <p:spPr>
          <a:xfrm>
            <a:off x="902614" y="5103774"/>
            <a:ext cx="5099050" cy="617220"/>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0" dirty="0">
                <a:solidFill>
                  <a:srgbClr val="FFFFFF"/>
                </a:solidFill>
                <a:latin typeface="Carlito"/>
                <a:cs typeface="Carlito"/>
              </a:rPr>
              <a:t>fall mostly between </a:t>
            </a:r>
            <a:r>
              <a:rPr sz="1600" spc="-10" dirty="0">
                <a:solidFill>
                  <a:srgbClr val="FFFFFF"/>
                </a:solidFill>
                <a:latin typeface="Carlito"/>
                <a:cs typeface="Carlito"/>
              </a:rPr>
              <a:t>0-6000 </a:t>
            </a:r>
            <a:r>
              <a:rPr sz="1600" spc="-5" dirty="0">
                <a:solidFill>
                  <a:srgbClr val="FFFFFF"/>
                </a:solidFill>
                <a:latin typeface="Carlito"/>
                <a:cs typeface="Carlito"/>
              </a:rPr>
              <a:t>kg.  </a:t>
            </a:r>
            <a:r>
              <a:rPr sz="1600" spc="-25" dirty="0">
                <a:solidFill>
                  <a:srgbClr val="FFFFFF"/>
                </a:solidFill>
                <a:latin typeface="Carlito"/>
                <a:cs typeface="Carlito"/>
              </a:rPr>
              <a:t>Different </a:t>
            </a:r>
            <a:r>
              <a:rPr sz="1600" spc="-5" dirty="0">
                <a:solidFill>
                  <a:srgbClr val="FFFFFF"/>
                </a:solidFill>
                <a:latin typeface="Carlito"/>
                <a:cs typeface="Carlito"/>
              </a:rPr>
              <a:t>launch </a:t>
            </a:r>
            <a:r>
              <a:rPr sz="1600" spc="-10" dirty="0">
                <a:solidFill>
                  <a:srgbClr val="FFFFFF"/>
                </a:solidFill>
                <a:latin typeface="Carlito"/>
                <a:cs typeface="Carlito"/>
              </a:rPr>
              <a:t>sites </a:t>
            </a:r>
            <a:r>
              <a:rPr sz="1600" spc="-5" dirty="0">
                <a:solidFill>
                  <a:srgbClr val="FFFFFF"/>
                </a:solidFill>
                <a:latin typeface="Carlito"/>
                <a:cs typeface="Carlito"/>
              </a:rPr>
              <a:t>also </a:t>
            </a:r>
            <a:r>
              <a:rPr sz="1600" spc="-15" dirty="0">
                <a:solidFill>
                  <a:srgbClr val="FFFFFF"/>
                </a:solidFill>
                <a:latin typeface="Carlito"/>
                <a:cs typeface="Carlito"/>
              </a:rPr>
              <a:t>seem to use </a:t>
            </a:r>
            <a:r>
              <a:rPr sz="1600" spc="-25" dirty="0">
                <a:solidFill>
                  <a:srgbClr val="FFFFFF"/>
                </a:solidFill>
                <a:latin typeface="Carlito"/>
                <a:cs typeface="Carlito"/>
              </a:rPr>
              <a:t>different </a:t>
            </a:r>
            <a:r>
              <a:rPr sz="1600" spc="-20" dirty="0">
                <a:solidFill>
                  <a:srgbClr val="FFFFFF"/>
                </a:solidFill>
                <a:latin typeface="Carlito"/>
                <a:cs typeface="Carlito"/>
              </a:rPr>
              <a:t>payload</a:t>
            </a:r>
            <a:r>
              <a:rPr sz="1600" spc="-10" dirty="0">
                <a:solidFill>
                  <a:srgbClr val="FFFFFF"/>
                </a:solidFill>
                <a:latin typeface="Carlito"/>
                <a:cs typeface="Carlito"/>
              </a:rPr>
              <a:t> </a:t>
            </a:r>
            <a:r>
              <a:rPr sz="1600" spc="-5" dirty="0">
                <a:solidFill>
                  <a:srgbClr val="FFFFFF"/>
                </a:solidFill>
                <a:latin typeface="Carlito"/>
                <a:cs typeface="Carlito"/>
              </a:rPr>
              <a:t>mass.</a:t>
            </a:r>
            <a:endParaRPr sz="1600" dirty="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Outline	</a:t>
            </a:r>
          </a:p>
        </p:txBody>
      </p:sp>
      <p:sp>
        <p:nvSpPr>
          <p:cNvPr id="3" name="object 3"/>
          <p:cNvSpPr/>
          <p:nvPr/>
        </p:nvSpPr>
        <p:spPr>
          <a:xfrm>
            <a:off x="1566672" y="2470404"/>
            <a:ext cx="2968752" cy="2304288"/>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p:nvPr/>
        </p:nvSpPr>
        <p:spPr>
          <a:xfrm>
            <a:off x="6288404" y="2168423"/>
            <a:ext cx="2814320" cy="25698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solidFill>
                  <a:srgbClr val="BB562C"/>
                </a:solidFill>
                <a:latin typeface="Carlito"/>
                <a:cs typeface="Carlito"/>
              </a:rPr>
              <a:t>Executive </a:t>
            </a:r>
            <a:r>
              <a:rPr sz="2200" spc="-15" dirty="0">
                <a:solidFill>
                  <a:srgbClr val="BB562C"/>
                </a:solidFill>
                <a:latin typeface="Carlito"/>
                <a:cs typeface="Carlito"/>
              </a:rPr>
              <a:t>Summary</a:t>
            </a:r>
            <a:r>
              <a:rPr sz="2200" spc="-10" dirty="0">
                <a:solidFill>
                  <a:srgbClr val="BB562C"/>
                </a:solidFill>
                <a:latin typeface="Carlito"/>
                <a:cs typeface="Carlito"/>
              </a:rPr>
              <a:t> </a:t>
            </a:r>
            <a:r>
              <a:rPr sz="2200" spc="-15" dirty="0">
                <a:solidFill>
                  <a:srgbClr val="BB562C"/>
                </a:solidFill>
                <a:latin typeface="Carlito"/>
                <a:cs typeface="Carlito"/>
              </a:rPr>
              <a:t>(3)</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solidFill>
                  <a:srgbClr val="BB562C"/>
                </a:solidFill>
                <a:latin typeface="Carlito"/>
                <a:cs typeface="Carlito"/>
              </a:rPr>
              <a:t>Introduction</a:t>
            </a:r>
            <a:r>
              <a:rPr sz="2200" spc="-40" dirty="0">
                <a:solidFill>
                  <a:srgbClr val="BB562C"/>
                </a:solidFill>
                <a:latin typeface="Carlito"/>
                <a:cs typeface="Carlito"/>
              </a:rPr>
              <a:t> </a:t>
            </a:r>
            <a:r>
              <a:rPr sz="2200" spc="-10" dirty="0">
                <a:solidFill>
                  <a:srgbClr val="BB562C"/>
                </a:solidFill>
                <a:latin typeface="Carlito"/>
                <a:cs typeface="Carlito"/>
              </a:rPr>
              <a:t>(4)</a:t>
            </a:r>
            <a:endParaRPr sz="2200" dirty="0">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solidFill>
                  <a:srgbClr val="BB562C"/>
                </a:solidFill>
                <a:latin typeface="Carlito"/>
                <a:cs typeface="Carlito"/>
              </a:rPr>
              <a:t>Methodology</a:t>
            </a:r>
            <a:r>
              <a:rPr sz="2200" spc="-60" dirty="0">
                <a:solidFill>
                  <a:srgbClr val="BB562C"/>
                </a:solidFill>
                <a:latin typeface="Carlito"/>
                <a:cs typeface="Carlito"/>
              </a:rPr>
              <a:t> </a:t>
            </a:r>
            <a:r>
              <a:rPr sz="2200" spc="-15" dirty="0">
                <a:solidFill>
                  <a:srgbClr val="BB562C"/>
                </a:solidFill>
                <a:latin typeface="Carlito"/>
                <a:cs typeface="Carlito"/>
              </a:rPr>
              <a:t>(6)</a:t>
            </a:r>
            <a:endParaRPr sz="2200" dirty="0">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solidFill>
                  <a:srgbClr val="BB562C"/>
                </a:solidFill>
                <a:latin typeface="Carlito"/>
                <a:cs typeface="Carlito"/>
              </a:rPr>
              <a:t>Results</a:t>
            </a:r>
            <a:r>
              <a:rPr sz="2200" dirty="0">
                <a:solidFill>
                  <a:srgbClr val="BB562C"/>
                </a:solidFill>
                <a:latin typeface="Carlito"/>
                <a:cs typeface="Carlito"/>
              </a:rPr>
              <a:t> </a:t>
            </a:r>
            <a:r>
              <a:rPr sz="2200" spc="-15" dirty="0">
                <a:solidFill>
                  <a:srgbClr val="BB562C"/>
                </a:solidFill>
                <a:latin typeface="Carlito"/>
                <a:cs typeface="Carlito"/>
              </a:rPr>
              <a:t>(16)</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10" dirty="0">
                <a:solidFill>
                  <a:srgbClr val="BB562C"/>
                </a:solidFill>
                <a:latin typeface="Carlito"/>
                <a:cs typeface="Carlito"/>
              </a:rPr>
              <a:t>Conclusion</a:t>
            </a:r>
            <a:r>
              <a:rPr sz="2200" spc="-80" dirty="0">
                <a:solidFill>
                  <a:srgbClr val="BB562C"/>
                </a:solidFill>
                <a:latin typeface="Carlito"/>
                <a:cs typeface="Carlito"/>
              </a:rPr>
              <a:t> </a:t>
            </a:r>
            <a:r>
              <a:rPr sz="2200" spc="-15" dirty="0">
                <a:solidFill>
                  <a:srgbClr val="BB562C"/>
                </a:solidFill>
                <a:latin typeface="Carlito"/>
                <a:cs typeface="Carlito"/>
              </a:rPr>
              <a:t>(46)</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5" dirty="0">
                <a:solidFill>
                  <a:srgbClr val="BB562C"/>
                </a:solidFill>
                <a:latin typeface="Carlito"/>
                <a:cs typeface="Carlito"/>
              </a:rPr>
              <a:t>Appendix</a:t>
            </a:r>
            <a:r>
              <a:rPr sz="2200" spc="-90" dirty="0">
                <a:solidFill>
                  <a:srgbClr val="BB562C"/>
                </a:solidFill>
                <a:latin typeface="Carlito"/>
                <a:cs typeface="Carlito"/>
              </a:rPr>
              <a:t> </a:t>
            </a:r>
            <a:r>
              <a:rPr sz="2200" spc="-15" dirty="0">
                <a:solidFill>
                  <a:srgbClr val="BB562C"/>
                </a:solidFill>
                <a:latin typeface="Carlito"/>
                <a:cs typeface="Carlito"/>
              </a:rPr>
              <a:t>(47)</a:t>
            </a:r>
            <a:endParaRPr sz="2200" dirty="0">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dirty="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txBox="1">
            <a:spLocks noGrp="1"/>
          </p:cNvSpPr>
          <p:nvPr>
            <p:ph type="title"/>
          </p:nvPr>
        </p:nvSpPr>
        <p:spPr>
          <a:xfrm>
            <a:off x="723391" y="488696"/>
            <a:ext cx="6058409"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BB562C"/>
                </a:solidFill>
              </a:rPr>
              <a:t>Success rate vs. Orbit type</a:t>
            </a:r>
            <a:endParaRPr sz="3600" dirty="0"/>
          </a:p>
        </p:txBody>
      </p:sp>
      <p:sp>
        <p:nvSpPr>
          <p:cNvPr id="6" name="object 6"/>
          <p:cNvSpPr txBox="1"/>
          <p:nvPr/>
        </p:nvSpPr>
        <p:spPr>
          <a:xfrm>
            <a:off x="1177848" y="5168453"/>
            <a:ext cx="6502400" cy="1499870"/>
          </a:xfrm>
          <a:prstGeom prst="rect">
            <a:avLst/>
          </a:prstGeom>
        </p:spPr>
        <p:txBody>
          <a:bodyPr vert="horz" wrap="square" lIns="0" tIns="12700" rIns="0" bIns="0" rtlCol="0">
            <a:spAutoFit/>
          </a:bodyPr>
          <a:lstStyle/>
          <a:p>
            <a:pPr marL="12700" marR="5080">
              <a:lnSpc>
                <a:spcPct val="120800"/>
              </a:lnSpc>
              <a:spcBef>
                <a:spcPts val="100"/>
              </a:spcBef>
            </a:pPr>
            <a:r>
              <a:rPr sz="1600" dirty="0">
                <a:solidFill>
                  <a:srgbClr val="FFFFFF"/>
                </a:solidFill>
                <a:latin typeface="Carlito"/>
                <a:cs typeface="Carlito"/>
              </a:rPr>
              <a:t>ES-L1 (1), GEO (1), HEO (1) have 100% success rate (sample sizes in parenthesis)  SSO (5) has 100% success rate</a:t>
            </a:r>
            <a:endParaRPr sz="1600" dirty="0">
              <a:latin typeface="Carlito"/>
              <a:cs typeface="Carlito"/>
            </a:endParaRPr>
          </a:p>
          <a:p>
            <a:pPr marL="12700">
              <a:lnSpc>
                <a:spcPct val="100000"/>
              </a:lnSpc>
              <a:spcBef>
                <a:spcPts val="250"/>
              </a:spcBef>
            </a:pPr>
            <a:r>
              <a:rPr sz="1600" dirty="0">
                <a:solidFill>
                  <a:srgbClr val="FFFFFF"/>
                </a:solidFill>
                <a:latin typeface="Carlito"/>
                <a:cs typeface="Carlito"/>
              </a:rPr>
              <a:t>VLEO (14) has decent success rate and attempts</a:t>
            </a:r>
            <a:endParaRPr sz="1600" dirty="0">
              <a:latin typeface="Carlito"/>
              <a:cs typeface="Carlito"/>
            </a:endParaRPr>
          </a:p>
          <a:p>
            <a:pPr marL="12700">
              <a:lnSpc>
                <a:spcPct val="100000"/>
              </a:lnSpc>
              <a:spcBef>
                <a:spcPts val="395"/>
              </a:spcBef>
            </a:pPr>
            <a:r>
              <a:rPr sz="1600" dirty="0">
                <a:solidFill>
                  <a:srgbClr val="FFFFFF"/>
                </a:solidFill>
                <a:latin typeface="Carlito"/>
                <a:cs typeface="Carlito"/>
              </a:rPr>
              <a:t>SO (1) has 0% success rate</a:t>
            </a:r>
            <a:endParaRPr sz="1600" dirty="0">
              <a:latin typeface="Carlito"/>
              <a:cs typeface="Carlito"/>
            </a:endParaRPr>
          </a:p>
          <a:p>
            <a:pPr marL="12700">
              <a:lnSpc>
                <a:spcPct val="100000"/>
              </a:lnSpc>
              <a:spcBef>
                <a:spcPts val="565"/>
              </a:spcBef>
            </a:pPr>
            <a:r>
              <a:rPr sz="1600" dirty="0">
                <a:solidFill>
                  <a:srgbClr val="FFFFFF"/>
                </a:solidFill>
                <a:latin typeface="Carlito"/>
                <a:cs typeface="Carlito"/>
              </a:rPr>
              <a:t>GTO (27) has the around 50% success rate but largest sample</a:t>
            </a:r>
            <a:endParaRPr sz="1600" dirty="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p:nvPr/>
        </p:nvSpPr>
        <p:spPr>
          <a:xfrm>
            <a:off x="8403463" y="3387597"/>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dirty="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txBox="1">
            <a:spLocks noGrp="1"/>
          </p:cNvSpPr>
          <p:nvPr>
            <p:ph type="title"/>
          </p:nvPr>
        </p:nvSpPr>
        <p:spPr>
          <a:xfrm>
            <a:off x="902614" y="642620"/>
            <a:ext cx="6793586" cy="566822"/>
          </a:xfrm>
          <a:prstGeom prst="rect">
            <a:avLst/>
          </a:prstGeom>
        </p:spPr>
        <p:txBody>
          <a:bodyPr vert="horz" wrap="square" lIns="0" tIns="12700" rIns="0" bIns="0" rtlCol="0">
            <a:spAutoFit/>
          </a:bodyPr>
          <a:lstStyle/>
          <a:p>
            <a:pPr marL="12700">
              <a:lnSpc>
                <a:spcPct val="100000"/>
              </a:lnSpc>
              <a:spcBef>
                <a:spcPts val="100"/>
              </a:spcBef>
            </a:pPr>
            <a:r>
              <a:rPr sz="3600" spc="-150" dirty="0">
                <a:solidFill>
                  <a:srgbClr val="BB562C"/>
                </a:solidFill>
              </a:rPr>
              <a:t>Flight Number vs. Orbit type</a:t>
            </a:r>
            <a:endParaRPr sz="3600" spc="-150" dirty="0"/>
          </a:p>
        </p:txBody>
      </p:sp>
      <p:sp>
        <p:nvSpPr>
          <p:cNvPr id="6" name="object 6"/>
          <p:cNvSpPr txBox="1"/>
          <p:nvPr/>
        </p:nvSpPr>
        <p:spPr>
          <a:xfrm>
            <a:off x="1147416" y="5105400"/>
            <a:ext cx="8640445" cy="1509259"/>
          </a:xfrm>
          <a:prstGeom prst="rect">
            <a:avLst/>
          </a:prstGeom>
        </p:spPr>
        <p:txBody>
          <a:bodyPr vert="horz" wrap="square" lIns="0" tIns="12700" rIns="0" bIns="0" rtlCol="0">
            <a:spAutoFit/>
          </a:bodyPr>
          <a:lstStyle/>
          <a:p>
            <a:pPr marL="12700" marR="3951604">
              <a:lnSpc>
                <a:spcPct val="121200"/>
              </a:lnSpc>
              <a:spcBef>
                <a:spcPts val="100"/>
              </a:spcBef>
            </a:pPr>
            <a:r>
              <a:rPr sz="1600" dirty="0">
                <a:solidFill>
                  <a:srgbClr val="FFFFFF"/>
                </a:solidFill>
                <a:latin typeface="Carlito"/>
                <a:cs typeface="Carlito"/>
              </a:rPr>
              <a:t>Launch Orbit preferences changed over Flight Number.  Launch Outcome seems to correlate with this preference.</a:t>
            </a:r>
            <a:endParaRPr sz="1600" dirty="0">
              <a:latin typeface="Carlito"/>
              <a:cs typeface="Carlito"/>
            </a:endParaRPr>
          </a:p>
          <a:p>
            <a:pPr marL="12700" marR="5080">
              <a:lnSpc>
                <a:spcPts val="2330"/>
              </a:lnSpc>
              <a:spcBef>
                <a:spcPts val="135"/>
              </a:spcBef>
            </a:pPr>
            <a:r>
              <a:rPr sz="1600" dirty="0">
                <a:solidFill>
                  <a:srgbClr val="FFFFFF"/>
                </a:solidFill>
                <a:latin typeface="Carlito"/>
                <a:cs typeface="Carlito"/>
              </a:rPr>
              <a:t>SpaceX started with LEO orbits which saw moderate success LEO and returned to VLEO in recent launches  SpaceX appears to perform better in lower orbits or Sun-synchronous orbits</a:t>
            </a:r>
            <a:endParaRPr sz="1600" dirty="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txBox="1">
            <a:spLocks noGrp="1"/>
          </p:cNvSpPr>
          <p:nvPr>
            <p:ph type="title"/>
          </p:nvPr>
        </p:nvSpPr>
        <p:spPr>
          <a:xfrm>
            <a:off x="1118108" y="808990"/>
            <a:ext cx="5646826"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BB562C"/>
                </a:solidFill>
              </a:rPr>
              <a:t>Payload vs. Orbit type</a:t>
            </a:r>
            <a:endParaRPr sz="3600" dirty="0"/>
          </a:p>
        </p:txBody>
      </p:sp>
      <p:sp>
        <p:nvSpPr>
          <p:cNvPr id="6" name="object 6"/>
          <p:cNvSpPr txBox="1"/>
          <p:nvPr/>
        </p:nvSpPr>
        <p:spPr>
          <a:xfrm>
            <a:off x="1118108" y="5044185"/>
            <a:ext cx="7989570" cy="1150956"/>
          </a:xfrm>
          <a:prstGeom prst="rect">
            <a:avLst/>
          </a:prstGeom>
        </p:spPr>
        <p:txBody>
          <a:bodyPr vert="horz" wrap="square" lIns="0" tIns="62865" rIns="0" bIns="0" rtlCol="0">
            <a:spAutoFit/>
          </a:bodyPr>
          <a:lstStyle/>
          <a:p>
            <a:pPr marL="12700">
              <a:lnSpc>
                <a:spcPct val="100000"/>
              </a:lnSpc>
              <a:spcBef>
                <a:spcPts val="495"/>
              </a:spcBef>
            </a:pPr>
            <a:r>
              <a:rPr sz="1600" dirty="0">
                <a:solidFill>
                  <a:srgbClr val="FFFFFF"/>
                </a:solidFill>
                <a:latin typeface="Carlito"/>
                <a:cs typeface="Carlito"/>
              </a:rPr>
              <a:t>Payload mass seems to correlate with orbit</a:t>
            </a:r>
            <a:endParaRPr sz="1600" dirty="0">
              <a:latin typeface="Carlito"/>
              <a:cs typeface="Carlito"/>
            </a:endParaRPr>
          </a:p>
          <a:p>
            <a:pPr marL="12700">
              <a:lnSpc>
                <a:spcPct val="100000"/>
              </a:lnSpc>
              <a:spcBef>
                <a:spcPts val="395"/>
              </a:spcBef>
            </a:pPr>
            <a:r>
              <a:rPr sz="1600" dirty="0">
                <a:solidFill>
                  <a:srgbClr val="FFFFFF"/>
                </a:solidFill>
                <a:latin typeface="Carlito"/>
                <a:cs typeface="Carlito"/>
              </a:rPr>
              <a:t>LEO and SSO seem to have relatively low payload mass</a:t>
            </a:r>
            <a:endParaRPr sz="1600" dirty="0">
              <a:latin typeface="Carlito"/>
              <a:cs typeface="Carlito"/>
            </a:endParaRPr>
          </a:p>
          <a:p>
            <a:pPr marL="12700">
              <a:lnSpc>
                <a:spcPct val="100000"/>
              </a:lnSpc>
              <a:spcBef>
                <a:spcPts val="409"/>
              </a:spcBef>
            </a:pPr>
            <a:r>
              <a:rPr sz="1600" dirty="0">
                <a:solidFill>
                  <a:srgbClr val="FFFFFF"/>
                </a:solidFill>
                <a:latin typeface="Carlito"/>
                <a:cs typeface="Carlito"/>
              </a:rPr>
              <a:t>The other most successful orbit VLEO only has payload mass values in the higher end of the range</a:t>
            </a:r>
            <a:endParaRPr sz="1600" dirty="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txBox="1">
            <a:spLocks noGrp="1"/>
          </p:cNvSpPr>
          <p:nvPr>
            <p:ph type="title"/>
          </p:nvPr>
        </p:nvSpPr>
        <p:spPr>
          <a:xfrm>
            <a:off x="1176018" y="503682"/>
            <a:ext cx="6596381"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BB562C"/>
                </a:solidFill>
              </a:rPr>
              <a:t>Launch Success Yearly Trend</a:t>
            </a:r>
            <a:endParaRPr sz="3600" dirty="0"/>
          </a:p>
        </p:txBody>
      </p:sp>
      <p:sp>
        <p:nvSpPr>
          <p:cNvPr id="6" name="object 6"/>
          <p:cNvSpPr txBox="1"/>
          <p:nvPr/>
        </p:nvSpPr>
        <p:spPr>
          <a:xfrm>
            <a:off x="1176019" y="5031310"/>
            <a:ext cx="5977890" cy="616585"/>
          </a:xfrm>
          <a:prstGeom prst="rect">
            <a:avLst/>
          </a:prstGeom>
        </p:spPr>
        <p:txBody>
          <a:bodyPr vert="horz" wrap="square" lIns="0" tIns="64135" rIns="0" bIns="0" rtlCol="0">
            <a:spAutoFit/>
          </a:bodyPr>
          <a:lstStyle/>
          <a:p>
            <a:pPr marL="12700">
              <a:lnSpc>
                <a:spcPct val="100000"/>
              </a:lnSpc>
              <a:spcBef>
                <a:spcPts val="505"/>
              </a:spcBef>
            </a:pPr>
            <a:r>
              <a:rPr sz="1600" spc="-15" dirty="0">
                <a:solidFill>
                  <a:srgbClr val="FFFFFF"/>
                </a:solidFill>
                <a:latin typeface="Carlito"/>
                <a:cs typeface="Carlito"/>
              </a:rPr>
              <a:t>Success </a:t>
            </a:r>
            <a:r>
              <a:rPr sz="1600" spc="-20" dirty="0">
                <a:solidFill>
                  <a:srgbClr val="FFFFFF"/>
                </a:solidFill>
                <a:latin typeface="Carlito"/>
                <a:cs typeface="Carlito"/>
              </a:rPr>
              <a:t>generally </a:t>
            </a:r>
            <a:r>
              <a:rPr sz="1600" spc="-10" dirty="0">
                <a:solidFill>
                  <a:srgbClr val="FFFFFF"/>
                </a:solidFill>
                <a:latin typeface="Carlito"/>
                <a:cs typeface="Carlito"/>
              </a:rPr>
              <a:t>increases </a:t>
            </a:r>
            <a:r>
              <a:rPr sz="1600" spc="-20" dirty="0">
                <a:solidFill>
                  <a:srgbClr val="FFFFFF"/>
                </a:solidFill>
                <a:latin typeface="Carlito"/>
                <a:cs typeface="Carlito"/>
              </a:rPr>
              <a:t>over </a:t>
            </a:r>
            <a:r>
              <a:rPr sz="1600" spc="-5" dirty="0">
                <a:solidFill>
                  <a:srgbClr val="FFFFFF"/>
                </a:solidFill>
                <a:latin typeface="Carlito"/>
                <a:cs typeface="Carlito"/>
              </a:rPr>
              <a:t>time since </a:t>
            </a:r>
            <a:r>
              <a:rPr sz="1600" spc="-20" dirty="0">
                <a:solidFill>
                  <a:srgbClr val="FFFFFF"/>
                </a:solidFill>
                <a:latin typeface="Carlito"/>
                <a:cs typeface="Carlito"/>
              </a:rPr>
              <a:t>2013 </a:t>
            </a:r>
            <a:r>
              <a:rPr sz="1600" spc="-5" dirty="0">
                <a:solidFill>
                  <a:srgbClr val="FFFFFF"/>
                </a:solidFill>
                <a:latin typeface="Carlito"/>
                <a:cs typeface="Carlito"/>
              </a:rPr>
              <a:t>with a </a:t>
            </a:r>
            <a:r>
              <a:rPr sz="1600" spc="-10" dirty="0">
                <a:solidFill>
                  <a:srgbClr val="FFFFFF"/>
                </a:solidFill>
                <a:latin typeface="Carlito"/>
                <a:cs typeface="Carlito"/>
              </a:rPr>
              <a:t>slight </a:t>
            </a:r>
            <a:r>
              <a:rPr sz="1600" spc="-5" dirty="0">
                <a:solidFill>
                  <a:srgbClr val="FFFFFF"/>
                </a:solidFill>
                <a:latin typeface="Carlito"/>
                <a:cs typeface="Carlito"/>
              </a:rPr>
              <a:t>dip </a:t>
            </a:r>
            <a:r>
              <a:rPr sz="1600" dirty="0">
                <a:solidFill>
                  <a:srgbClr val="FFFFFF"/>
                </a:solidFill>
                <a:latin typeface="Carlito"/>
                <a:cs typeface="Carlito"/>
              </a:rPr>
              <a:t>in</a:t>
            </a:r>
            <a:r>
              <a:rPr sz="1600" spc="55" dirty="0">
                <a:solidFill>
                  <a:srgbClr val="FFFFFF"/>
                </a:solidFill>
                <a:latin typeface="Carlito"/>
                <a:cs typeface="Carlito"/>
              </a:rPr>
              <a:t> </a:t>
            </a:r>
            <a:r>
              <a:rPr sz="1600" spc="-25" dirty="0">
                <a:solidFill>
                  <a:srgbClr val="FFFFFF"/>
                </a:solidFill>
                <a:latin typeface="Carlito"/>
                <a:cs typeface="Carlito"/>
              </a:rPr>
              <a:t>2018</a:t>
            </a:r>
            <a:endParaRPr sz="1600" dirty="0">
              <a:latin typeface="Carlito"/>
              <a:cs typeface="Carlito"/>
            </a:endParaRPr>
          </a:p>
          <a:p>
            <a:pPr marL="12700">
              <a:lnSpc>
                <a:spcPct val="100000"/>
              </a:lnSpc>
              <a:spcBef>
                <a:spcPts val="405"/>
              </a:spcBef>
            </a:pPr>
            <a:r>
              <a:rPr sz="1600" spc="-20" dirty="0">
                <a:solidFill>
                  <a:srgbClr val="FFFFFF"/>
                </a:solidFill>
                <a:latin typeface="Carlito"/>
                <a:cs typeface="Carlito"/>
              </a:rPr>
              <a:t>Success </a:t>
            </a:r>
            <a:r>
              <a:rPr sz="1600" dirty="0">
                <a:solidFill>
                  <a:srgbClr val="FFFFFF"/>
                </a:solidFill>
                <a:latin typeface="Carlito"/>
                <a:cs typeface="Carlito"/>
              </a:rPr>
              <a:t>in </a:t>
            </a:r>
            <a:r>
              <a:rPr sz="1600" spc="-25" dirty="0">
                <a:solidFill>
                  <a:srgbClr val="FFFFFF"/>
                </a:solidFill>
                <a:latin typeface="Carlito"/>
                <a:cs typeface="Carlito"/>
              </a:rPr>
              <a:t>recent years </a:t>
            </a:r>
            <a:r>
              <a:rPr sz="1600" spc="-15" dirty="0">
                <a:solidFill>
                  <a:srgbClr val="FFFFFF"/>
                </a:solidFill>
                <a:latin typeface="Carlito"/>
                <a:cs typeface="Carlito"/>
              </a:rPr>
              <a:t>at </a:t>
            </a:r>
            <a:r>
              <a:rPr sz="1600" spc="-20" dirty="0">
                <a:solidFill>
                  <a:srgbClr val="FFFFFF"/>
                </a:solidFill>
                <a:latin typeface="Carlito"/>
                <a:cs typeface="Carlito"/>
              </a:rPr>
              <a:t>around</a:t>
            </a:r>
            <a:r>
              <a:rPr sz="1600" spc="90" dirty="0">
                <a:solidFill>
                  <a:srgbClr val="FFFFFF"/>
                </a:solidFill>
                <a:latin typeface="Carlito"/>
                <a:cs typeface="Carlito"/>
              </a:rPr>
              <a:t> </a:t>
            </a:r>
            <a:r>
              <a:rPr sz="1600" spc="-25" dirty="0">
                <a:solidFill>
                  <a:srgbClr val="FFFFFF"/>
                </a:solidFill>
                <a:latin typeface="Carlito"/>
                <a:cs typeface="Carlito"/>
              </a:rPr>
              <a:t>80%</a:t>
            </a:r>
            <a:endParaRPr sz="1600" dirty="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p:nvPr/>
        </p:nvSpPr>
        <p:spPr>
          <a:xfrm>
            <a:off x="7418578" y="2750057"/>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7205981" cy="1244571"/>
          </a:xfrm>
          <a:prstGeom prst="rect">
            <a:avLst/>
          </a:prstGeom>
        </p:spPr>
        <p:txBody>
          <a:bodyPr vert="horz" wrap="square" lIns="0" tIns="13335" rIns="0" bIns="0" rtlCol="0">
            <a:spAutoFit/>
          </a:bodyPr>
          <a:lstStyle/>
          <a:p>
            <a:pPr marL="12700">
              <a:lnSpc>
                <a:spcPct val="100000"/>
              </a:lnSpc>
              <a:spcBef>
                <a:spcPts val="105"/>
              </a:spcBef>
            </a:pPr>
            <a:r>
              <a:rPr sz="8000" dirty="0" smtClean="0">
                <a:solidFill>
                  <a:srgbClr val="242424"/>
                </a:solidFill>
                <a:latin typeface="Arial"/>
                <a:cs typeface="Arial"/>
              </a:rPr>
              <a:t>EDA </a:t>
            </a:r>
            <a:r>
              <a:rPr sz="8000" dirty="0">
                <a:solidFill>
                  <a:srgbClr val="242424"/>
                </a:solidFill>
                <a:latin typeface="Arial"/>
                <a:cs typeface="Arial"/>
              </a:rPr>
              <a:t>with SQL</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dirty="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3716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6634" y="543559"/>
            <a:ext cx="7008165" cy="751488"/>
          </a:xfrm>
          <a:prstGeom prst="rect">
            <a:avLst/>
          </a:prstGeom>
        </p:spPr>
        <p:txBody>
          <a:bodyPr vert="horz" wrap="square" lIns="0" tIns="12700" rIns="0" bIns="0" rtlCol="0">
            <a:spAutoFit/>
          </a:bodyPr>
          <a:lstStyle/>
          <a:p>
            <a:pPr marL="12700">
              <a:lnSpc>
                <a:spcPct val="100000"/>
              </a:lnSpc>
              <a:spcBef>
                <a:spcPts val="100"/>
              </a:spcBef>
            </a:pPr>
            <a:r>
              <a:rPr dirty="0"/>
              <a:t>All Launch Site Names</a:t>
            </a:r>
          </a:p>
        </p:txBody>
      </p:sp>
      <p:sp>
        <p:nvSpPr>
          <p:cNvPr id="4" name="object 4"/>
          <p:cNvSpPr txBox="1"/>
          <p:nvPr/>
        </p:nvSpPr>
        <p:spPr>
          <a:xfrm>
            <a:off x="4725415" y="18108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2700">
              <a:lnSpc>
                <a:spcPts val="2300"/>
              </a:lnSpc>
              <a:spcBef>
                <a:spcPts val="1200"/>
              </a:spcBef>
            </a:pPr>
            <a:r>
              <a:rPr sz="2000" spc="-5" dirty="0">
                <a:solidFill>
                  <a:srgbClr val="404040"/>
                </a:solidFill>
                <a:latin typeface="Carlito"/>
                <a:cs typeface="Carlito"/>
              </a:rPr>
              <a:t>CCAFS SLC-40 </a:t>
            </a:r>
            <a:r>
              <a:rPr sz="2000" dirty="0">
                <a:solidFill>
                  <a:srgbClr val="404040"/>
                </a:solidFill>
                <a:latin typeface="Carlito"/>
                <a:cs typeface="Carlito"/>
              </a:rPr>
              <a:t>and </a:t>
            </a:r>
            <a:r>
              <a:rPr sz="2000" spc="-10" dirty="0">
                <a:solidFill>
                  <a:srgbClr val="404040"/>
                </a:solidFill>
                <a:latin typeface="Carlito"/>
                <a:cs typeface="Carlito"/>
              </a:rPr>
              <a:t>CCAFSSLC-40 </a:t>
            </a:r>
            <a:r>
              <a:rPr sz="2000" spc="-25" dirty="0">
                <a:solidFill>
                  <a:srgbClr val="404040"/>
                </a:solidFill>
                <a:latin typeface="Carlito"/>
                <a:cs typeface="Carlito"/>
              </a:rPr>
              <a:t>likely </a:t>
            </a:r>
            <a:r>
              <a:rPr sz="2000" dirty="0">
                <a:solidFill>
                  <a:srgbClr val="404040"/>
                </a:solidFill>
                <a:latin typeface="Carlito"/>
                <a:cs typeface="Carlito"/>
              </a:rPr>
              <a:t>all </a:t>
            </a:r>
            <a:r>
              <a:rPr sz="2000" spc="-20" dirty="0">
                <a:solidFill>
                  <a:srgbClr val="404040"/>
                </a:solidFill>
                <a:latin typeface="Carlito"/>
                <a:cs typeface="Carlito"/>
              </a:rPr>
              <a:t>represent </a:t>
            </a:r>
            <a:r>
              <a:rPr sz="2000" dirty="0">
                <a:solidFill>
                  <a:srgbClr val="404040"/>
                </a:solidFill>
                <a:latin typeface="Carlito"/>
                <a:cs typeface="Carlito"/>
              </a:rPr>
              <a:t>the</a:t>
            </a:r>
            <a:r>
              <a:rPr sz="2000" spc="-114" dirty="0">
                <a:solidFill>
                  <a:srgbClr val="404040"/>
                </a:solidFill>
                <a:latin typeface="Carlito"/>
                <a:cs typeface="Carlito"/>
              </a:rPr>
              <a:t> </a:t>
            </a:r>
            <a:r>
              <a:rPr sz="2000" spc="-5" dirty="0">
                <a:solidFill>
                  <a:srgbClr val="404040"/>
                </a:solidFill>
                <a:latin typeface="Carlito"/>
                <a:cs typeface="Carlito"/>
              </a:rPr>
              <a:t>same</a:t>
            </a:r>
            <a:endParaRPr sz="2000" dirty="0">
              <a:latin typeface="Carlito"/>
              <a:cs typeface="Carlito"/>
            </a:endParaRPr>
          </a:p>
          <a:p>
            <a:pPr marL="12700">
              <a:lnSpc>
                <a:spcPts val="2300"/>
              </a:lnSpc>
            </a:pP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with </a:t>
            </a:r>
            <a:r>
              <a:rPr sz="2000" spc="-25" dirty="0">
                <a:solidFill>
                  <a:srgbClr val="404040"/>
                </a:solidFill>
                <a:latin typeface="Carlito"/>
                <a:cs typeface="Carlito"/>
              </a:rPr>
              <a:t>data </a:t>
            </a:r>
            <a:r>
              <a:rPr sz="2000" spc="-5" dirty="0">
                <a:solidFill>
                  <a:srgbClr val="404040"/>
                </a:solidFill>
                <a:latin typeface="Carlito"/>
                <a:cs typeface="Carlito"/>
              </a:rPr>
              <a:t>entry</a:t>
            </a:r>
            <a:r>
              <a:rPr sz="2000" spc="-35" dirty="0">
                <a:solidFill>
                  <a:srgbClr val="404040"/>
                </a:solidFill>
                <a:latin typeface="Carlito"/>
                <a:cs typeface="Carlito"/>
              </a:rPr>
              <a:t> </a:t>
            </a:r>
            <a:r>
              <a:rPr sz="2000" spc="-25" dirty="0">
                <a:solidFill>
                  <a:srgbClr val="404040"/>
                </a:solidFill>
                <a:latin typeface="Carlito"/>
                <a:cs typeface="Carlito"/>
              </a:rPr>
              <a:t>errors.</a:t>
            </a:r>
            <a:endParaRPr sz="2000" dirty="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dirty="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4" name="object 4"/>
          <p:cNvSpPr txBox="1"/>
          <p:nvPr/>
        </p:nvSpPr>
        <p:spPr>
          <a:xfrm>
            <a:off x="9341611" y="2469007"/>
            <a:ext cx="1837689" cy="1428750"/>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dirty="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4063" y="14478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6634" y="543559"/>
            <a:ext cx="9294165" cy="751488"/>
          </a:xfrm>
          <a:prstGeom prst="rect">
            <a:avLst/>
          </a:prstGeom>
        </p:spPr>
        <p:txBody>
          <a:bodyPr vert="horz" wrap="square" lIns="0" tIns="12700" rIns="0" bIns="0" rtlCol="0">
            <a:spAutoFit/>
          </a:bodyPr>
          <a:lstStyle/>
          <a:p>
            <a:pPr marL="12700">
              <a:lnSpc>
                <a:spcPct val="100000"/>
              </a:lnSpc>
              <a:spcBef>
                <a:spcPts val="100"/>
              </a:spcBef>
            </a:pPr>
            <a:r>
              <a:rPr dirty="0"/>
              <a:t>Total Payload Mass from NASA</a:t>
            </a:r>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dirty="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dirty="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8532" y="14478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6634" y="543559"/>
            <a:ext cx="9827565" cy="751488"/>
          </a:xfrm>
          <a:prstGeom prst="rect">
            <a:avLst/>
          </a:prstGeom>
        </p:spPr>
        <p:txBody>
          <a:bodyPr vert="horz" wrap="square" lIns="0" tIns="12700" rIns="0" bIns="0" rtlCol="0">
            <a:spAutoFit/>
          </a:bodyPr>
          <a:lstStyle/>
          <a:p>
            <a:pPr marL="12700">
              <a:lnSpc>
                <a:spcPct val="100000"/>
              </a:lnSpc>
              <a:spcBef>
                <a:spcPts val="100"/>
              </a:spcBef>
            </a:pPr>
            <a:r>
              <a:rPr spc="-425" dirty="0"/>
              <a:t>Average </a:t>
            </a:r>
            <a:r>
              <a:rPr dirty="0"/>
              <a:t>Payload</a:t>
            </a:r>
            <a:r>
              <a:rPr spc="-425" dirty="0"/>
              <a:t> </a:t>
            </a:r>
            <a:r>
              <a:rPr spc="-434" dirty="0"/>
              <a:t>Mass </a:t>
            </a:r>
            <a:r>
              <a:rPr spc="-285" dirty="0"/>
              <a:t>by </a:t>
            </a:r>
            <a:r>
              <a:rPr spc="-520" dirty="0"/>
              <a:t>F9</a:t>
            </a:r>
            <a:r>
              <a:rPr spc="-645" dirty="0"/>
              <a:t> </a:t>
            </a:r>
            <a:r>
              <a:rPr spc="-290" dirty="0"/>
              <a:t>v1.1</a:t>
            </a:r>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dirty="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dirty="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524000"/>
            <a:ext cx="11125200" cy="45719"/>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386862" y="685800"/>
            <a:ext cx="11811000" cy="751488"/>
          </a:xfrm>
          <a:prstGeom prst="rect">
            <a:avLst/>
          </a:prstGeom>
        </p:spPr>
        <p:txBody>
          <a:bodyPr vert="horz" wrap="square" lIns="0" tIns="12700" rIns="0" bIns="0" rtlCol="0">
            <a:spAutoFit/>
          </a:bodyPr>
          <a:lstStyle/>
          <a:p>
            <a:pPr marL="12700">
              <a:lnSpc>
                <a:spcPct val="100000"/>
              </a:lnSpc>
              <a:spcBef>
                <a:spcPts val="100"/>
              </a:spcBef>
            </a:pPr>
            <a:r>
              <a:rPr dirty="0"/>
              <a:t>First Successful Ground Pad Landing Date</a:t>
            </a:r>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dirty="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dirty="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dirty="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dirty="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dirty="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uFill>
                  <a:solidFill>
                    <a:srgbClr val="7D7D7D"/>
                  </a:solidFill>
                </a:uFill>
              </a:rPr>
              <a:t>Executive</a:t>
            </a:r>
            <a:r>
              <a:rPr u="heavy" spc="-495" dirty="0">
                <a:uFill>
                  <a:solidFill>
                    <a:srgbClr val="7D7D7D"/>
                  </a:solidFill>
                </a:uFill>
              </a:rPr>
              <a:t> </a:t>
            </a:r>
            <a:r>
              <a:rPr u="heavy" spc="-370" dirty="0">
                <a:uFill>
                  <a:solidFill>
                    <a:srgbClr val="7D7D7D"/>
                  </a:solidFill>
                </a:uFill>
              </a:rPr>
              <a:t>Summary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dirty="0">
              <a:latin typeface="Carlito"/>
              <a:cs typeface="Carlito"/>
            </a:endParaRPr>
          </a:p>
        </p:txBody>
      </p:sp>
      <p:sp>
        <p:nvSpPr>
          <p:cNvPr id="3" name="object 3"/>
          <p:cNvSpPr txBox="1"/>
          <p:nvPr/>
        </p:nvSpPr>
        <p:spPr>
          <a:xfrm>
            <a:off x="1219200" y="1828800"/>
            <a:ext cx="10164445" cy="4263282"/>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sz="2200" dirty="0">
                <a:solidFill>
                  <a:srgbClr val="BB562C"/>
                </a:solidFill>
                <a:latin typeface="Carlito"/>
                <a:cs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200" dirty="0">
              <a:latin typeface="Carlito"/>
              <a:cs typeface="Carlito"/>
            </a:endParaRPr>
          </a:p>
          <a:p>
            <a:pPr>
              <a:lnSpc>
                <a:spcPct val="100000"/>
              </a:lnSpc>
              <a:buClr>
                <a:srgbClr val="BB562C"/>
              </a:buClr>
              <a:buFont typeface="Arial"/>
              <a:buChar char="•"/>
            </a:pPr>
            <a:endParaRPr sz="2200" dirty="0">
              <a:latin typeface="Carlito"/>
              <a:cs typeface="Carlito"/>
            </a:endParaRPr>
          </a:p>
          <a:p>
            <a:pPr marL="241300" marR="5080" indent="-228600">
              <a:lnSpc>
                <a:spcPct val="90900"/>
              </a:lnSpc>
              <a:spcBef>
                <a:spcPts val="1645"/>
              </a:spcBef>
              <a:buFont typeface="Arial"/>
              <a:buChar char="•"/>
              <a:tabLst>
                <a:tab pos="240665" algn="l"/>
                <a:tab pos="241300" algn="l"/>
              </a:tabLst>
            </a:pPr>
            <a:r>
              <a:rPr sz="2200" dirty="0">
                <a:solidFill>
                  <a:srgbClr val="BB562C"/>
                </a:solidFill>
                <a:latin typeface="Carlito"/>
                <a:cs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a:t>
            </a:r>
            <a:r>
              <a:rPr sz="2200" spc="-20" dirty="0">
                <a:solidFill>
                  <a:srgbClr val="BB562C"/>
                </a:solidFill>
                <a:latin typeface="Carlito"/>
                <a:cs typeface="Carlito"/>
              </a:rPr>
              <a:t>on </a:t>
            </a:r>
            <a:r>
              <a:rPr sz="2200" spc="-5" dirty="0">
                <a:solidFill>
                  <a:srgbClr val="BB562C"/>
                </a:solidFill>
                <a:latin typeface="Carlito"/>
                <a:cs typeface="Carlito"/>
              </a:rPr>
              <a:t>and</a:t>
            </a:r>
            <a:r>
              <a:rPr sz="2200" spc="204" dirty="0">
                <a:solidFill>
                  <a:srgbClr val="BB562C"/>
                </a:solidFill>
                <a:latin typeface="Carlito"/>
                <a:cs typeface="Carlito"/>
              </a:rPr>
              <a:t> </a:t>
            </a:r>
            <a:r>
              <a:rPr sz="2200" spc="-50" dirty="0">
                <a:solidFill>
                  <a:srgbClr val="BB562C"/>
                </a:solidFill>
                <a:latin typeface="Carlito"/>
                <a:cs typeface="Carlito"/>
              </a:rPr>
              <a:t>accuracy.</a:t>
            </a:r>
            <a:endParaRPr sz="2200" dirty="0">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6635" y="368935"/>
            <a:ext cx="10741965" cy="1239520"/>
          </a:xfrm>
          <a:prstGeom prst="rect">
            <a:avLst/>
          </a:prstGeom>
        </p:spPr>
        <p:txBody>
          <a:bodyPr vert="horz" wrap="square" lIns="0" tIns="111125" rIns="0" bIns="0" rtlCol="0">
            <a:spAutoFit/>
          </a:bodyPr>
          <a:lstStyle/>
          <a:p>
            <a:pPr marL="12700" marR="5080">
              <a:lnSpc>
                <a:spcPts val="4400"/>
              </a:lnSpc>
              <a:spcBef>
                <a:spcPts val="875"/>
              </a:spcBef>
            </a:pPr>
            <a:r>
              <a:rPr sz="4300" dirty="0"/>
              <a:t>Successful Drone Ship Landing with Payload  Between 4000 and 6000</a:t>
            </a:r>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dirty="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52906" y="751459"/>
            <a:ext cx="9974808" cy="751488"/>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285" dirty="0"/>
              <a:t>Number </a:t>
            </a:r>
            <a:r>
              <a:rPr spc="-75" dirty="0"/>
              <a:t>of </a:t>
            </a:r>
            <a:r>
              <a:rPr dirty="0"/>
              <a:t>Each</a:t>
            </a:r>
            <a:r>
              <a:rPr spc="-540" dirty="0"/>
              <a:t> </a:t>
            </a:r>
            <a:r>
              <a:rPr spc="-275" dirty="0"/>
              <a:t>Mission</a:t>
            </a:r>
            <a:r>
              <a:rPr spc="-894" dirty="0"/>
              <a:t> </a:t>
            </a:r>
            <a:r>
              <a:rPr spc="-320" dirty="0"/>
              <a:t>Outcome</a:t>
            </a:r>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dirty="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dirty="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dirty="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dirty="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dirty="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dirty="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1372917"/>
            <a:ext cx="5811011" cy="4885944"/>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535938" y="12954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4" name="object 4"/>
          <p:cNvSpPr txBox="1">
            <a:spLocks noGrp="1"/>
          </p:cNvSpPr>
          <p:nvPr>
            <p:ph type="title"/>
          </p:nvPr>
        </p:nvSpPr>
        <p:spPr>
          <a:xfrm>
            <a:off x="609600" y="533400"/>
            <a:ext cx="11353800" cy="751488"/>
          </a:xfrm>
          <a:prstGeom prst="rect">
            <a:avLst/>
          </a:prstGeom>
        </p:spPr>
        <p:txBody>
          <a:bodyPr vert="horz" wrap="square" lIns="0" tIns="12700" rIns="0" bIns="0" rtlCol="0">
            <a:spAutoFit/>
          </a:bodyPr>
          <a:lstStyle/>
          <a:p>
            <a:pPr marL="12700">
              <a:lnSpc>
                <a:spcPct val="100000"/>
              </a:lnSpc>
              <a:spcBef>
                <a:spcPts val="100"/>
              </a:spcBef>
            </a:pPr>
            <a:r>
              <a:rPr dirty="0"/>
              <a:t>Boosters that Carried Maximum Payload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dirty="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dirty="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dirty="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1143000" y="1600200"/>
            <a:ext cx="10591800" cy="7620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533400" y="751713"/>
            <a:ext cx="11429999" cy="751488"/>
          </a:xfrm>
          <a:prstGeom prst="rect">
            <a:avLst/>
          </a:prstGeom>
        </p:spPr>
        <p:txBody>
          <a:bodyPr vert="horz" wrap="square" lIns="0" tIns="12700" rIns="0" bIns="0" rtlCol="0">
            <a:spAutoFit/>
          </a:bodyPr>
          <a:lstStyle/>
          <a:p>
            <a:pPr marL="12700">
              <a:lnSpc>
                <a:spcPct val="100000"/>
              </a:lnSpc>
              <a:spcBef>
                <a:spcPts val="100"/>
              </a:spcBef>
            </a:pPr>
            <a:r>
              <a:rPr dirty="0"/>
              <a:t>2015 Failed Drone Ship Landing Records</a:t>
            </a:r>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dirty="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dirty="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sz="4300" spc="-75" dirty="0"/>
              <a:t>of </a:t>
            </a:r>
            <a:r>
              <a:rPr sz="4300" spc="-390" dirty="0"/>
              <a:t>Successful</a:t>
            </a:r>
            <a:r>
              <a:rPr sz="4300" spc="-844" dirty="0"/>
              <a:t> </a:t>
            </a:r>
            <a:r>
              <a:rPr sz="4300" spc="-370" dirty="0"/>
              <a:t>Landings  </a:t>
            </a:r>
            <a:r>
              <a:rPr sz="4300" spc="-290" dirty="0"/>
              <a:t>Between </a:t>
            </a:r>
            <a:r>
              <a:rPr sz="4300" spc="-280" dirty="0"/>
              <a:t>2010-06-04 </a:t>
            </a:r>
            <a:r>
              <a:rPr sz="4300" spc="-285" dirty="0"/>
              <a:t>and</a:t>
            </a:r>
            <a:r>
              <a:rPr sz="4300" spc="-745" dirty="0"/>
              <a:t> </a:t>
            </a:r>
            <a:r>
              <a:rPr sz="4300" spc="-295" dirty="0"/>
              <a:t>2017-03-20</a:t>
            </a:r>
            <a:endParaRPr sz="4300" dirty="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dirty="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dirty="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dirty="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3" name="object 3"/>
          <p:cNvSpPr txBox="1"/>
          <p:nvPr/>
        </p:nvSpPr>
        <p:spPr>
          <a:xfrm>
            <a:off x="814151" y="5426033"/>
            <a:ext cx="9882505" cy="919482"/>
          </a:xfrm>
          <a:prstGeom prst="rect">
            <a:avLst/>
          </a:prstGeom>
        </p:spPr>
        <p:txBody>
          <a:bodyPr vert="horz" wrap="square" lIns="0" tIns="34290" rIns="0" bIns="0" rtlCol="0">
            <a:spAutoFit/>
          </a:bodyPr>
          <a:lstStyle/>
          <a:p>
            <a:pPr marL="12700" marR="5080">
              <a:lnSpc>
                <a:spcPts val="2290"/>
              </a:lnSpc>
              <a:spcBef>
                <a:spcPts val="270"/>
              </a:spcBef>
            </a:pPr>
            <a:r>
              <a:rPr sz="2000" dirty="0">
                <a:solidFill>
                  <a:srgbClr val="404040"/>
                </a:solidFill>
                <a:latin typeface="Carlito"/>
                <a:cs typeface="Carlito"/>
              </a:rPr>
              <a:t>The left map shows all launch sites relative US map. The right map shows the two Florida launch  sites since they are very close to each other. All launch sites are near the ocean.</a:t>
            </a:r>
            <a:endParaRPr sz="2000" dirty="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3" name="object 3"/>
          <p:cNvSpPr txBox="1"/>
          <p:nvPr/>
        </p:nvSpPr>
        <p:spPr>
          <a:xfrm>
            <a:off x="685800" y="5356656"/>
            <a:ext cx="11049000" cy="897682"/>
          </a:xfrm>
          <a:prstGeom prst="rect">
            <a:avLst/>
          </a:prstGeom>
        </p:spPr>
        <p:txBody>
          <a:bodyPr vert="horz" wrap="square" lIns="0" tIns="12700" rIns="0" bIns="0" rtlCol="0">
            <a:spAutoFit/>
          </a:bodyPr>
          <a:lstStyle/>
          <a:p>
            <a:pPr marL="12700">
              <a:lnSpc>
                <a:spcPts val="2305"/>
              </a:lnSpc>
              <a:spcBef>
                <a:spcPts val="100"/>
              </a:spcBef>
            </a:pPr>
            <a:r>
              <a:rPr sz="2000" dirty="0">
                <a:solidFill>
                  <a:srgbClr val="404040"/>
                </a:solidFill>
                <a:latin typeface="Carlito"/>
                <a:cs typeface="Carlito"/>
              </a:rPr>
              <a:t>Clusters on Folium map can be clicked on to display each successful landing (green icon) and </a:t>
            </a:r>
            <a:r>
              <a:rPr sz="2000" dirty="0" smtClean="0">
                <a:solidFill>
                  <a:srgbClr val="404040"/>
                </a:solidFill>
                <a:latin typeface="Carlito"/>
                <a:cs typeface="Carlito"/>
              </a:rPr>
              <a:t>failed</a:t>
            </a:r>
            <a:r>
              <a:rPr lang="en-US" sz="2000" dirty="0">
                <a:latin typeface="Carlito"/>
                <a:cs typeface="Carlito"/>
              </a:rPr>
              <a:t> </a:t>
            </a:r>
            <a:r>
              <a:rPr sz="2000" dirty="0" smtClean="0">
                <a:solidFill>
                  <a:srgbClr val="404040"/>
                </a:solidFill>
                <a:latin typeface="Carlito"/>
                <a:cs typeface="Carlito"/>
              </a:rPr>
              <a:t>landing </a:t>
            </a:r>
            <a:r>
              <a:rPr sz="2000" dirty="0">
                <a:solidFill>
                  <a:srgbClr val="404040"/>
                </a:solidFill>
                <a:latin typeface="Carlito"/>
                <a:cs typeface="Carlito"/>
              </a:rPr>
              <a:t>(red icon). In this example VAFB SLC-4E shows 4 successful landings and 6 failed landings.</a:t>
            </a:r>
            <a:endParaRPr sz="2000" dirty="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	</a:t>
            </a:r>
          </a:p>
        </p:txBody>
      </p:sp>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dirty="0">
                <a:solidFill>
                  <a:srgbClr val="404040"/>
                </a:solidFill>
                <a:latin typeface="Carlito"/>
                <a:cs typeface="Carlito"/>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2000" dirty="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dirty="0"/>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dirty="0"/>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365" dirty="0">
                <a:solidFill>
                  <a:srgbClr val="242424"/>
                </a:solidFill>
              </a:rPr>
              <a:t>Build </a:t>
            </a:r>
            <a:r>
              <a:rPr sz="8000" spc="-685" dirty="0">
                <a:solidFill>
                  <a:srgbClr val="242424"/>
                </a:solidFill>
              </a:rPr>
              <a:t>a </a:t>
            </a: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txBox="1">
            <a:spLocks noGrp="1"/>
          </p:cNvSpPr>
          <p:nvPr>
            <p:ph type="title"/>
          </p:nvPr>
        </p:nvSpPr>
        <p:spPr>
          <a:xfrm>
            <a:off x="1054100" y="171653"/>
            <a:ext cx="2997835" cy="757555"/>
          </a:xfrm>
          <a:prstGeom prst="rect">
            <a:avLst/>
          </a:prstGeom>
        </p:spPr>
        <p:txBody>
          <a:bodyPr vert="horz" wrap="square" lIns="0" tIns="12700" rIns="0" bIns="0" rtlCol="0">
            <a:spAutoFit/>
          </a:bodyPr>
          <a:lstStyle/>
          <a:p>
            <a:pPr marL="12700">
              <a:lnSpc>
                <a:spcPct val="100000"/>
              </a:lnSpc>
              <a:spcBef>
                <a:spcPts val="100"/>
              </a:spcBef>
            </a:pPr>
            <a:r>
              <a:rPr spc="-145" dirty="0"/>
              <a:t>Introduction</a:t>
            </a:r>
          </a:p>
        </p:txBody>
      </p:sp>
      <p:sp>
        <p:nvSpPr>
          <p:cNvPr id="6" name="object 6"/>
          <p:cNvSpPr txBox="1"/>
          <p:nvPr/>
        </p:nvSpPr>
        <p:spPr>
          <a:xfrm>
            <a:off x="4399279" y="456013"/>
            <a:ext cx="6793230" cy="5159105"/>
          </a:xfrm>
          <a:prstGeom prst="rect">
            <a:avLst/>
          </a:prstGeom>
        </p:spPr>
        <p:txBody>
          <a:bodyPr vert="horz" wrap="square" lIns="0" tIns="161290" rIns="0" bIns="0" rtlCol="0">
            <a:spAutoFit/>
          </a:bodyPr>
          <a:lstStyle/>
          <a:p>
            <a:pPr marL="2499995">
              <a:lnSpc>
                <a:spcPct val="100000"/>
              </a:lnSpc>
              <a:spcBef>
                <a:spcPts val="1270"/>
              </a:spcBef>
            </a:pPr>
            <a:r>
              <a:rPr sz="3000" u="heavy" dirty="0">
                <a:solidFill>
                  <a:srgbClr val="BB562C"/>
                </a:solidFill>
                <a:uFill>
                  <a:solidFill>
                    <a:srgbClr val="BB562C"/>
                  </a:solidFill>
                </a:uFill>
                <a:latin typeface="Carlito"/>
                <a:cs typeface="Carlito"/>
              </a:rPr>
              <a:t>Background:</a:t>
            </a:r>
            <a:endParaRPr sz="3000" dirty="0">
              <a:latin typeface="Carlito"/>
              <a:cs typeface="Carlito"/>
            </a:endParaRPr>
          </a:p>
          <a:p>
            <a:pPr marL="253365" indent="-229235">
              <a:lnSpc>
                <a:spcPct val="100000"/>
              </a:lnSpc>
              <a:spcBef>
                <a:spcPts val="850"/>
              </a:spcBef>
              <a:buFont typeface="Arial"/>
              <a:buChar char="•"/>
              <a:tabLst>
                <a:tab pos="253365" algn="l"/>
                <a:tab pos="254000" algn="l"/>
              </a:tabLst>
            </a:pPr>
            <a:r>
              <a:rPr sz="2200" dirty="0">
                <a:solidFill>
                  <a:srgbClr val="BB562C"/>
                </a:solidFill>
                <a:latin typeface="Carlito"/>
                <a:cs typeface="Carlito"/>
              </a:rPr>
              <a:t>Commercial Space Age is Here</a:t>
            </a:r>
            <a:endParaRPr sz="2200" dirty="0">
              <a:latin typeface="Carlito"/>
              <a:cs typeface="Carlito"/>
            </a:endParaRPr>
          </a:p>
          <a:p>
            <a:pPr marL="253365" indent="-229235">
              <a:lnSpc>
                <a:spcPct val="100000"/>
              </a:lnSpc>
              <a:spcBef>
                <a:spcPts val="705"/>
              </a:spcBef>
              <a:buFont typeface="Arial"/>
              <a:buChar char="•"/>
              <a:tabLst>
                <a:tab pos="253365" algn="l"/>
                <a:tab pos="254000" algn="l"/>
              </a:tabLst>
            </a:pPr>
            <a:r>
              <a:rPr sz="2200" dirty="0">
                <a:solidFill>
                  <a:srgbClr val="BB562C"/>
                </a:solidFill>
                <a:latin typeface="Carlito"/>
                <a:cs typeface="Carlito"/>
              </a:rPr>
              <a:t>Space X has best pricing ($62 million vs. $165 million USD)</a:t>
            </a:r>
            <a:endParaRPr sz="2200" dirty="0">
              <a:latin typeface="Carlito"/>
              <a:cs typeface="Carlito"/>
            </a:endParaRPr>
          </a:p>
          <a:p>
            <a:pPr marL="253365" indent="-229235">
              <a:lnSpc>
                <a:spcPct val="100000"/>
              </a:lnSpc>
              <a:spcBef>
                <a:spcPts val="695"/>
              </a:spcBef>
              <a:buFont typeface="Arial"/>
              <a:buChar char="•"/>
              <a:tabLst>
                <a:tab pos="253365" algn="l"/>
                <a:tab pos="254000" algn="l"/>
              </a:tabLst>
            </a:pPr>
            <a:r>
              <a:rPr sz="2200" dirty="0">
                <a:solidFill>
                  <a:srgbClr val="BB562C"/>
                </a:solidFill>
                <a:latin typeface="Carlito"/>
                <a:cs typeface="Carlito"/>
              </a:rPr>
              <a:t>Largely due to ability to recover part of rocket (Stage 1)</a:t>
            </a:r>
            <a:endParaRPr sz="2200" dirty="0">
              <a:latin typeface="Carlito"/>
              <a:cs typeface="Carlito"/>
            </a:endParaRPr>
          </a:p>
          <a:p>
            <a:pPr marL="253365" indent="-229235">
              <a:lnSpc>
                <a:spcPct val="100000"/>
              </a:lnSpc>
              <a:spcBef>
                <a:spcPts val="700"/>
              </a:spcBef>
              <a:buFont typeface="Arial"/>
              <a:buChar char="•"/>
              <a:tabLst>
                <a:tab pos="253365" algn="l"/>
                <a:tab pos="254000" algn="l"/>
              </a:tabLst>
            </a:pPr>
            <a:r>
              <a:rPr sz="2200" dirty="0">
                <a:solidFill>
                  <a:srgbClr val="BB562C"/>
                </a:solidFill>
                <a:latin typeface="Carlito"/>
                <a:cs typeface="Carlito"/>
              </a:rPr>
              <a:t>Space Y wants to compete with Space X</a:t>
            </a:r>
            <a:endParaRPr sz="2200" dirty="0">
              <a:latin typeface="Carlito"/>
              <a:cs typeface="Carlito"/>
            </a:endParaRPr>
          </a:p>
          <a:p>
            <a:pPr>
              <a:lnSpc>
                <a:spcPct val="100000"/>
              </a:lnSpc>
              <a:buClr>
                <a:srgbClr val="BB562C"/>
              </a:buClr>
              <a:buFont typeface="Arial"/>
              <a:buChar char="•"/>
            </a:pPr>
            <a:endParaRPr sz="2500" dirty="0">
              <a:latin typeface="Carlito"/>
              <a:cs typeface="Carlito"/>
            </a:endParaRPr>
          </a:p>
          <a:p>
            <a:pPr>
              <a:lnSpc>
                <a:spcPct val="100000"/>
              </a:lnSpc>
              <a:spcBef>
                <a:spcPts val="15"/>
              </a:spcBef>
              <a:buClr>
                <a:srgbClr val="BB562C"/>
              </a:buClr>
              <a:buFont typeface="Arial"/>
              <a:buChar char="•"/>
            </a:pPr>
            <a:endParaRPr sz="3350" dirty="0">
              <a:latin typeface="Carlito"/>
              <a:cs typeface="Carlito"/>
            </a:endParaRPr>
          </a:p>
          <a:p>
            <a:pPr marL="144780" algn="ctr">
              <a:lnSpc>
                <a:spcPct val="100000"/>
              </a:lnSpc>
            </a:pPr>
            <a:r>
              <a:rPr sz="3000" u="heavy" dirty="0">
                <a:solidFill>
                  <a:srgbClr val="BB562C"/>
                </a:solidFill>
                <a:uFill>
                  <a:solidFill>
                    <a:srgbClr val="BB562C"/>
                  </a:solidFill>
                </a:uFill>
                <a:latin typeface="Carlito"/>
                <a:cs typeface="Carlito"/>
              </a:rPr>
              <a:t>Problem:</a:t>
            </a:r>
            <a:endParaRPr sz="3000" dirty="0">
              <a:latin typeface="Carlito"/>
              <a:cs typeface="Carlito"/>
            </a:endParaRPr>
          </a:p>
          <a:p>
            <a:pPr marL="240665" marR="591185" indent="-240665">
              <a:lnSpc>
                <a:spcPts val="2510"/>
              </a:lnSpc>
              <a:spcBef>
                <a:spcPts val="900"/>
              </a:spcBef>
              <a:buFont typeface="Arial"/>
              <a:buChar char="•"/>
              <a:tabLst>
                <a:tab pos="240665" algn="l"/>
                <a:tab pos="241300" algn="l"/>
              </a:tabLst>
            </a:pPr>
            <a:r>
              <a:rPr sz="2200" dirty="0">
                <a:solidFill>
                  <a:srgbClr val="BB562C"/>
                </a:solidFill>
                <a:latin typeface="Carlito"/>
                <a:cs typeface="Carlito"/>
              </a:rPr>
              <a:t>Space Y tasks us to train a machine learning model to  predict successful Stage 1 recovery</a:t>
            </a:r>
            <a:endParaRPr sz="2200" dirty="0">
              <a:latin typeface="Carlito"/>
              <a:cs typeface="Carlito"/>
            </a:endParaRPr>
          </a:p>
        </p:txBody>
      </p:sp>
      <p:sp>
        <p:nvSpPr>
          <p:cNvPr id="7" name="object 7"/>
          <p:cNvSpPr/>
          <p:nvPr/>
        </p:nvSpPr>
        <p:spPr>
          <a:xfrm>
            <a:off x="210311" y="1178052"/>
            <a:ext cx="4043171" cy="4044696"/>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p:nvPr/>
        </p:nvSpPr>
        <p:spPr>
          <a:xfrm>
            <a:off x="1129282" y="5280239"/>
            <a:ext cx="31242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Carlito"/>
                <a:cs typeface="Carlito"/>
              </a:rPr>
              <a:t>SpaceX Falcon 9 Rocket – The Verge</a:t>
            </a: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dirty="0">
              <a:latin typeface="Carlito"/>
              <a:cs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3" name="object 3"/>
          <p:cNvSpPr txBox="1"/>
          <p:nvPr/>
        </p:nvSpPr>
        <p:spPr>
          <a:xfrm>
            <a:off x="848055" y="4796409"/>
            <a:ext cx="10751820" cy="1428596"/>
          </a:xfrm>
          <a:prstGeom prst="rect">
            <a:avLst/>
          </a:prstGeom>
        </p:spPr>
        <p:txBody>
          <a:bodyPr vert="horz" wrap="square" lIns="0" tIns="43180" rIns="0" bIns="0" rtlCol="0">
            <a:spAutoFit/>
          </a:bodyPr>
          <a:lstStyle/>
          <a:p>
            <a:pPr marL="12700" marR="5080">
              <a:lnSpc>
                <a:spcPct val="90000"/>
              </a:lnSpc>
              <a:spcBef>
                <a:spcPts val="340"/>
              </a:spcBef>
            </a:pPr>
            <a:r>
              <a:rPr sz="2000" dirty="0">
                <a:solidFill>
                  <a:srgbClr val="404040"/>
                </a:solidFill>
                <a:latin typeface="Carlito"/>
                <a:cs typeface="Carlito"/>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2000" dirty="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dirty="0">
                <a:uFill>
                  <a:solidFill>
                    <a:srgbClr val="7D7D7D"/>
                  </a:solidFill>
                </a:uFill>
              </a:rPr>
              <a:t>Highest Success Rate Launch Site	</a:t>
            </a:r>
          </a:p>
        </p:txBody>
      </p:sp>
      <p:sp>
        <p:nvSpPr>
          <p:cNvPr id="3" name="object 3"/>
          <p:cNvSpPr txBox="1"/>
          <p:nvPr/>
        </p:nvSpPr>
        <p:spPr>
          <a:xfrm>
            <a:off x="1176019" y="5068061"/>
            <a:ext cx="9167495" cy="628377"/>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404040"/>
                </a:solidFill>
                <a:latin typeface="Carlito"/>
                <a:cs typeface="Carlito"/>
              </a:rPr>
              <a:t>KSC LC-39A has the highest success rate with 10 successful landings and 3 failed landings.</a:t>
            </a:r>
            <a:endParaRPr sz="2000" dirty="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dirty="0"/>
              <a:t>Payload Mass vs. Success vs. Booster  </a:t>
            </a:r>
            <a:r>
              <a:rPr dirty="0">
                <a:uFill>
                  <a:solidFill>
                    <a:srgbClr val="7D7D7D"/>
                  </a:solidFill>
                </a:uFill>
              </a:rPr>
              <a:t>Version Category</a:t>
            </a:r>
            <a:r>
              <a:rPr spc="-330" dirty="0">
                <a:uFill>
                  <a:solidFill>
                    <a:srgbClr val="7D7D7D"/>
                  </a:solidFill>
                </a:uFill>
              </a:rPr>
              <a:t>	</a:t>
            </a:r>
          </a:p>
        </p:txBody>
      </p:sp>
      <p:sp>
        <p:nvSpPr>
          <p:cNvPr id="3" name="object 3"/>
          <p:cNvSpPr txBox="1"/>
          <p:nvPr/>
        </p:nvSpPr>
        <p:spPr>
          <a:xfrm>
            <a:off x="1084275" y="4868926"/>
            <a:ext cx="9767570" cy="1454244"/>
          </a:xfrm>
          <a:prstGeom prst="rect">
            <a:avLst/>
          </a:prstGeom>
        </p:spPr>
        <p:txBody>
          <a:bodyPr vert="horz" wrap="square" lIns="0" tIns="38100" rIns="0" bIns="0" rtlCol="0">
            <a:spAutoFit/>
          </a:bodyPr>
          <a:lstStyle/>
          <a:p>
            <a:pPr marL="12700" marR="5080">
              <a:lnSpc>
                <a:spcPct val="91700"/>
              </a:lnSpc>
              <a:spcBef>
                <a:spcPts val="300"/>
              </a:spcBef>
            </a:pPr>
            <a:r>
              <a:rPr sz="2000" dirty="0">
                <a:solidFill>
                  <a:srgbClr val="404040"/>
                </a:solidFill>
                <a:latin typeface="Carlito"/>
                <a:cs typeface="Carlito"/>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2000" dirty="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cxnSp>
        <p:nvCxnSpPr>
          <p:cNvPr id="7" name="Straight Connector 6"/>
          <p:cNvCxnSpPr/>
          <p:nvPr/>
        </p:nvCxnSpPr>
        <p:spPr>
          <a:xfrm>
            <a:off x="1524000" y="1676400"/>
            <a:ext cx="98833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dirty="0"/>
          </a:p>
        </p:txBody>
      </p:sp>
      <p:sp>
        <p:nvSpPr>
          <p:cNvPr id="6" name="object 6"/>
          <p:cNvSpPr txBox="1">
            <a:spLocks noGrp="1"/>
          </p:cNvSpPr>
          <p:nvPr>
            <p:ph type="body" idx="1"/>
          </p:nvPr>
        </p:nvSpPr>
        <p:spPr>
          <a:xfrm>
            <a:off x="1171575" y="1622485"/>
            <a:ext cx="9848849" cy="2589365"/>
          </a:xfrm>
          <a:prstGeom prst="rect">
            <a:avLst/>
          </a:prstGeom>
        </p:spPr>
        <p:txBody>
          <a:bodyPr vert="horz" wrap="square" lIns="0" tIns="481523" rIns="0" bIns="0" rtlCol="0">
            <a:spAutoFit/>
          </a:bodyPr>
          <a:lstStyle/>
          <a:p>
            <a:pPr marL="16510" marR="5080">
              <a:lnSpc>
                <a:spcPts val="8200"/>
              </a:lnSpc>
              <a:spcBef>
                <a:spcPts val="1540"/>
              </a:spcBef>
            </a:pPr>
            <a:r>
              <a:rPr dirty="0"/>
              <a:t>Predictive Analysis  (Classification)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7" name="object 7"/>
          <p:cNvSpPr txBox="1"/>
          <p:nvPr/>
        </p:nvSpPr>
        <p:spPr>
          <a:xfrm>
            <a:off x="1176018" y="4417517"/>
            <a:ext cx="9906509" cy="705321"/>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lang="en-US" sz="2400" dirty="0" smtClean="0">
                <a:solidFill>
                  <a:srgbClr val="616E52"/>
                </a:solidFill>
                <a:latin typeface="Arial"/>
                <a:cs typeface="Arial"/>
              </a:rPr>
              <a:t>GRIDSEARCHCV(CV=10</a:t>
            </a:r>
            <a:r>
              <a:rPr lang="en-US" sz="2400" dirty="0">
                <a:solidFill>
                  <a:srgbClr val="616E52"/>
                </a:solidFill>
                <a:latin typeface="Arial"/>
                <a:cs typeface="Arial"/>
              </a:rPr>
              <a:t>) ON LOGISTIC REGRESSION, SVM, </a:t>
            </a:r>
            <a:r>
              <a:rPr lang="en-US" sz="2400" dirty="0" smtClean="0">
                <a:solidFill>
                  <a:srgbClr val="616E52"/>
                </a:solidFill>
                <a:latin typeface="Arial"/>
                <a:cs typeface="Arial"/>
              </a:rPr>
              <a:t>DECISION TREE</a:t>
            </a:r>
            <a:r>
              <a:rPr lang="en-US" sz="2400" dirty="0">
                <a:solidFill>
                  <a:srgbClr val="616E52"/>
                </a:solidFill>
                <a:latin typeface="Arial"/>
                <a:cs typeface="Arial"/>
              </a:rPr>
              <a:t>, AND KNN</a:t>
            </a:r>
            <a:endParaRPr sz="2400" dirty="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txBox="1">
            <a:spLocks noGrp="1"/>
          </p:cNvSpPr>
          <p:nvPr>
            <p:ph type="title"/>
          </p:nvPr>
        </p:nvSpPr>
        <p:spPr>
          <a:xfrm>
            <a:off x="1176018" y="321386"/>
            <a:ext cx="5072382"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BB562C"/>
                </a:solidFill>
              </a:rPr>
              <a:t>Classification Accuracy</a:t>
            </a:r>
            <a:endParaRPr sz="3600" dirty="0"/>
          </a:p>
        </p:txBody>
      </p:sp>
      <p:sp>
        <p:nvSpPr>
          <p:cNvPr id="6" name="object 6"/>
          <p:cNvSpPr txBox="1"/>
          <p:nvPr/>
        </p:nvSpPr>
        <p:spPr>
          <a:xfrm>
            <a:off x="1176019" y="5000396"/>
            <a:ext cx="9213215" cy="1734962"/>
          </a:xfrm>
          <a:prstGeom prst="rect">
            <a:avLst/>
          </a:prstGeom>
        </p:spPr>
        <p:txBody>
          <a:bodyPr vert="horz" wrap="square" lIns="0" tIns="12700" rIns="0" bIns="0" rtlCol="0">
            <a:spAutoFit/>
          </a:bodyPr>
          <a:lstStyle/>
          <a:p>
            <a:pPr marL="12700" marR="2860040">
              <a:lnSpc>
                <a:spcPct val="120700"/>
              </a:lnSpc>
              <a:spcBef>
                <a:spcPts val="100"/>
              </a:spcBef>
            </a:pPr>
            <a:r>
              <a:rPr sz="1600" dirty="0">
                <a:solidFill>
                  <a:srgbClr val="FFFFFF"/>
                </a:solidFill>
                <a:latin typeface="Carlito"/>
                <a:cs typeface="Carlito"/>
              </a:rPr>
              <a:t>All models had virtually the same accuracy on the test set at 83.33% accuracy.  It should be noted that test size is small at only sample size of 18.</a:t>
            </a:r>
            <a:endParaRPr sz="1600" dirty="0">
              <a:latin typeface="Carlito"/>
              <a:cs typeface="Carlito"/>
            </a:endParaRPr>
          </a:p>
          <a:p>
            <a:pPr marL="12700">
              <a:lnSpc>
                <a:spcPct val="100000"/>
              </a:lnSpc>
              <a:spcBef>
                <a:spcPts val="250"/>
              </a:spcBef>
            </a:pPr>
            <a:r>
              <a:rPr sz="1600" dirty="0">
                <a:solidFill>
                  <a:srgbClr val="FFFFFF"/>
                </a:solidFill>
                <a:latin typeface="Carlito"/>
                <a:cs typeface="Carlito"/>
              </a:rPr>
              <a:t>This can cause large variance in accuracy results, such as those in Decision Tree Classifier model in repeated runs.</a:t>
            </a:r>
            <a:endParaRPr sz="1600" dirty="0">
              <a:latin typeface="Carlito"/>
              <a:cs typeface="Carlito"/>
            </a:endParaRPr>
          </a:p>
          <a:p>
            <a:pPr marL="12700">
              <a:lnSpc>
                <a:spcPct val="100000"/>
              </a:lnSpc>
              <a:spcBef>
                <a:spcPts val="400"/>
              </a:spcBef>
            </a:pPr>
            <a:r>
              <a:rPr sz="1600" dirty="0">
                <a:solidFill>
                  <a:srgbClr val="FFFFFF"/>
                </a:solidFill>
                <a:latin typeface="Carlito"/>
                <a:cs typeface="Carlito"/>
              </a:rPr>
              <a:t>We likely need more data to determine the best model.</a:t>
            </a:r>
            <a:endParaRPr sz="1600" dirty="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dirty="0"/>
            </a:p>
          </p:txBody>
        </p:sp>
      </p:grpSp>
      <p:sp>
        <p:nvSpPr>
          <p:cNvPr id="5" name="object 5"/>
          <p:cNvSpPr txBox="1">
            <a:spLocks noGrp="1"/>
          </p:cNvSpPr>
          <p:nvPr>
            <p:ph type="title"/>
          </p:nvPr>
        </p:nvSpPr>
        <p:spPr>
          <a:xfrm>
            <a:off x="1176018" y="415493"/>
            <a:ext cx="4170173"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BB562C"/>
                </a:solidFill>
              </a:rPr>
              <a:t>Confusion Matrix</a:t>
            </a:r>
            <a:endParaRPr sz="3600" dirty="0"/>
          </a:p>
        </p:txBody>
      </p:sp>
      <p:sp>
        <p:nvSpPr>
          <p:cNvPr id="6" name="object 6"/>
          <p:cNvSpPr txBox="1"/>
          <p:nvPr/>
        </p:nvSpPr>
        <p:spPr>
          <a:xfrm>
            <a:off x="1049223" y="5054879"/>
            <a:ext cx="8708390" cy="1747723"/>
          </a:xfrm>
          <a:prstGeom prst="rect">
            <a:avLst/>
          </a:prstGeom>
        </p:spPr>
        <p:txBody>
          <a:bodyPr vert="horz" wrap="square" lIns="0" tIns="12700" rIns="0" bIns="0" rtlCol="0">
            <a:spAutoFit/>
          </a:bodyPr>
          <a:lstStyle/>
          <a:p>
            <a:pPr marL="12700" marR="158750">
              <a:lnSpc>
                <a:spcPct val="112500"/>
              </a:lnSpc>
              <a:spcBef>
                <a:spcPts val="100"/>
              </a:spcBef>
            </a:pPr>
            <a:r>
              <a:rPr sz="1600" dirty="0">
                <a:solidFill>
                  <a:srgbClr val="FFFFFF"/>
                </a:solidFill>
                <a:latin typeface="Carlito"/>
                <a:cs typeface="Carlito"/>
              </a:rPr>
              <a:t>Since all models performed the same for the test set, the confusion matrix is the same across all models.  The models predicted 12 successful landings when the true label was successful landing.</a:t>
            </a:r>
            <a:endParaRPr sz="1600" dirty="0">
              <a:latin typeface="Carlito"/>
              <a:cs typeface="Carlito"/>
            </a:endParaRPr>
          </a:p>
          <a:p>
            <a:pPr marL="12700">
              <a:lnSpc>
                <a:spcPct val="100000"/>
              </a:lnSpc>
              <a:spcBef>
                <a:spcPts val="405"/>
              </a:spcBef>
            </a:pPr>
            <a:r>
              <a:rPr sz="1600" dirty="0">
                <a:solidFill>
                  <a:srgbClr val="FFFFFF"/>
                </a:solidFill>
                <a:latin typeface="Carlito"/>
                <a:cs typeface="Carlito"/>
              </a:rPr>
              <a:t>The models predicted 3 unsuccessful landings when the true label was unsuccessful landing.</a:t>
            </a:r>
            <a:endParaRPr sz="1600" dirty="0">
              <a:latin typeface="Carlito"/>
              <a:cs typeface="Carlito"/>
            </a:endParaRPr>
          </a:p>
          <a:p>
            <a:pPr marL="12700" marR="5080">
              <a:lnSpc>
                <a:spcPts val="2330"/>
              </a:lnSpc>
              <a:spcBef>
                <a:spcPts val="135"/>
              </a:spcBef>
            </a:pPr>
            <a:r>
              <a:rPr sz="1600" dirty="0">
                <a:solidFill>
                  <a:srgbClr val="FFFFFF"/>
                </a:solidFill>
                <a:latin typeface="Carlito"/>
                <a:cs typeface="Carlito"/>
              </a:rPr>
              <a:t>The models predicted 3 successful landings when the true label was unsuccessful landings (false positives).  Our models over predict successful landings.</a:t>
            </a:r>
            <a:endParaRPr sz="1600" dirty="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2954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1190110" y="457200"/>
            <a:ext cx="5058289" cy="751488"/>
          </a:xfrm>
          <a:prstGeom prst="rect">
            <a:avLst/>
          </a:prstGeom>
        </p:spPr>
        <p:txBody>
          <a:bodyPr vert="horz" wrap="square" lIns="0" tIns="12700" rIns="0" bIns="0" rtlCol="0">
            <a:spAutoFit/>
          </a:bodyPr>
          <a:lstStyle/>
          <a:p>
            <a:pPr marL="12700">
              <a:lnSpc>
                <a:spcPct val="100000"/>
              </a:lnSpc>
              <a:spcBef>
                <a:spcPts val="100"/>
              </a:spcBef>
            </a:pPr>
            <a:r>
              <a:rPr dirty="0"/>
              <a:t>CONCLUSION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84249" y="1746715"/>
            <a:ext cx="9956800" cy="4346062"/>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sz="2000" dirty="0">
                <a:solidFill>
                  <a:srgbClr val="404040"/>
                </a:solidFill>
                <a:latin typeface="Carlito"/>
                <a:cs typeface="Carlito"/>
              </a:rPr>
              <a:t>Our task: to develop a machine learning model for Space Y who wants to bid against SpaceX</a:t>
            </a:r>
            <a:endParaRPr sz="2000" dirty="0">
              <a:latin typeface="Carlito"/>
              <a:cs typeface="Carlito"/>
            </a:endParaRPr>
          </a:p>
          <a:p>
            <a:pPr marL="195580" indent="-183515">
              <a:lnSpc>
                <a:spcPct val="100000"/>
              </a:lnSpc>
              <a:spcBef>
                <a:spcPts val="395"/>
              </a:spcBef>
              <a:buClr>
                <a:srgbClr val="E28312"/>
              </a:buClr>
              <a:buChar char="◦"/>
              <a:tabLst>
                <a:tab pos="196215" algn="l"/>
              </a:tabLst>
            </a:pPr>
            <a:r>
              <a:rPr sz="2000" dirty="0">
                <a:solidFill>
                  <a:srgbClr val="404040"/>
                </a:solidFill>
                <a:latin typeface="Carlito"/>
                <a:cs typeface="Carlito"/>
              </a:rPr>
              <a:t>The goal of model is to predict when Stage 1 will successfully land to save ~$100 million USD</a:t>
            </a:r>
            <a:endParaRPr sz="2000" dirty="0">
              <a:latin typeface="Carlito"/>
              <a:cs typeface="Carlito"/>
            </a:endParaRPr>
          </a:p>
          <a:p>
            <a:pPr marL="195580" indent="-183515">
              <a:lnSpc>
                <a:spcPct val="100000"/>
              </a:lnSpc>
              <a:spcBef>
                <a:spcPts val="409"/>
              </a:spcBef>
              <a:buClr>
                <a:srgbClr val="E28312"/>
              </a:buClr>
              <a:buChar char="◦"/>
              <a:tabLst>
                <a:tab pos="196215" algn="l"/>
              </a:tabLst>
            </a:pPr>
            <a:r>
              <a:rPr sz="2000" dirty="0">
                <a:solidFill>
                  <a:srgbClr val="404040"/>
                </a:solidFill>
                <a:latin typeface="Carlito"/>
                <a:cs typeface="Carlito"/>
              </a:rPr>
              <a:t>Used data from a public SpaceX API and web scraping SpaceX Wikipedia page</a:t>
            </a:r>
            <a:endParaRPr sz="2000" dirty="0">
              <a:latin typeface="Carlito"/>
              <a:cs typeface="Carlito"/>
            </a:endParaRPr>
          </a:p>
          <a:p>
            <a:pPr marL="195580" indent="-183515">
              <a:lnSpc>
                <a:spcPct val="100000"/>
              </a:lnSpc>
              <a:spcBef>
                <a:spcPts val="400"/>
              </a:spcBef>
              <a:buClr>
                <a:srgbClr val="E28312"/>
              </a:buClr>
              <a:buChar char="◦"/>
              <a:tabLst>
                <a:tab pos="196215" algn="l"/>
              </a:tabLst>
            </a:pPr>
            <a:r>
              <a:rPr sz="2000" dirty="0">
                <a:solidFill>
                  <a:srgbClr val="404040"/>
                </a:solidFill>
                <a:latin typeface="Carlito"/>
                <a:cs typeface="Carlito"/>
              </a:rPr>
              <a:t>Created data labels and stored data into a DB2 SQL database</a:t>
            </a:r>
            <a:endParaRPr sz="2000" dirty="0">
              <a:latin typeface="Carlito"/>
              <a:cs typeface="Carlito"/>
            </a:endParaRPr>
          </a:p>
          <a:p>
            <a:pPr marL="195580" indent="-183515">
              <a:lnSpc>
                <a:spcPct val="100000"/>
              </a:lnSpc>
              <a:spcBef>
                <a:spcPts val="395"/>
              </a:spcBef>
              <a:buClr>
                <a:srgbClr val="E28312"/>
              </a:buClr>
              <a:buChar char="◦"/>
              <a:tabLst>
                <a:tab pos="196215" algn="l"/>
              </a:tabLst>
            </a:pPr>
            <a:r>
              <a:rPr sz="2000" dirty="0">
                <a:solidFill>
                  <a:srgbClr val="404040"/>
                </a:solidFill>
                <a:latin typeface="Carlito"/>
                <a:cs typeface="Carlito"/>
              </a:rPr>
              <a:t>Created a dashboard for visualization</a:t>
            </a:r>
            <a:endParaRPr sz="2000" dirty="0">
              <a:latin typeface="Carlito"/>
              <a:cs typeface="Carlito"/>
            </a:endParaRPr>
          </a:p>
          <a:p>
            <a:pPr marL="195580" indent="-183515">
              <a:lnSpc>
                <a:spcPct val="100000"/>
              </a:lnSpc>
              <a:spcBef>
                <a:spcPts val="405"/>
              </a:spcBef>
              <a:buClr>
                <a:srgbClr val="E28312"/>
              </a:buClr>
              <a:buChar char="◦"/>
              <a:tabLst>
                <a:tab pos="196215" algn="l"/>
              </a:tabLst>
            </a:pPr>
            <a:r>
              <a:rPr sz="2000" dirty="0">
                <a:solidFill>
                  <a:srgbClr val="404040"/>
                </a:solidFill>
                <a:latin typeface="Carlito"/>
                <a:cs typeface="Carlito"/>
              </a:rPr>
              <a:t>We created a machine learning model with an accuracy of 83%</a:t>
            </a:r>
            <a:endParaRPr sz="2000" dirty="0">
              <a:latin typeface="Carlito"/>
              <a:cs typeface="Carlito"/>
            </a:endParaRPr>
          </a:p>
          <a:p>
            <a:pPr marL="195580" marR="276860" indent="-183515">
              <a:lnSpc>
                <a:spcPts val="2160"/>
              </a:lnSpc>
              <a:spcBef>
                <a:spcPts val="635"/>
              </a:spcBef>
              <a:buClr>
                <a:srgbClr val="E28312"/>
              </a:buClr>
              <a:buChar char="◦"/>
              <a:tabLst>
                <a:tab pos="196215" algn="l"/>
              </a:tabLst>
            </a:pPr>
            <a:r>
              <a:rPr sz="2000" dirty="0">
                <a:solidFill>
                  <a:srgbClr val="404040"/>
                </a:solidFill>
                <a:latin typeface="Carlito"/>
                <a:cs typeface="Carlito"/>
              </a:rPr>
              <a:t>Allon Mask of SpaceY can use this model to predict with relatively high accuracy whether a  launch will have a successful Stage 1 landing before launch to determine whether the launch  should be made or not</a:t>
            </a:r>
            <a:endParaRPr sz="2000" dirty="0">
              <a:latin typeface="Carlito"/>
              <a:cs typeface="Carlito"/>
            </a:endParaRPr>
          </a:p>
          <a:p>
            <a:pPr marL="195580" marR="5080" indent="-183515">
              <a:lnSpc>
                <a:spcPts val="2200"/>
              </a:lnSpc>
              <a:spcBef>
                <a:spcPts val="605"/>
              </a:spcBef>
              <a:buClr>
                <a:srgbClr val="E28312"/>
              </a:buClr>
              <a:buChar char="◦"/>
              <a:tabLst>
                <a:tab pos="196215" algn="l"/>
              </a:tabLst>
            </a:pPr>
            <a:r>
              <a:rPr sz="2000" dirty="0">
                <a:solidFill>
                  <a:srgbClr val="404040"/>
                </a:solidFill>
                <a:latin typeface="Carlito"/>
                <a:cs typeface="Carlito"/>
              </a:rPr>
              <a:t>If possible more data should be collected to better determine the best machine learning model  and improve accuracy</a:t>
            </a:r>
            <a:endParaRPr sz="2000" dirty="0">
              <a:latin typeface="Carlito"/>
              <a:cs typeface="Carli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5400" y="12954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1176019" y="506095"/>
            <a:ext cx="3548381" cy="751488"/>
          </a:xfrm>
          <a:prstGeom prst="rect">
            <a:avLst/>
          </a:prstGeom>
        </p:spPr>
        <p:txBody>
          <a:bodyPr vert="horz" wrap="square" lIns="0" tIns="12700" rIns="0" bIns="0" rtlCol="0">
            <a:spAutoFit/>
          </a:bodyPr>
          <a:lstStyle/>
          <a:p>
            <a:pPr marL="12700">
              <a:lnSpc>
                <a:spcPct val="100000"/>
              </a:lnSpc>
              <a:spcBef>
                <a:spcPts val="100"/>
              </a:spcBef>
            </a:pPr>
            <a:r>
              <a:rPr dirty="0"/>
              <a:t>APPENDIX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47</a:t>
            </a:fld>
            <a:endParaRPr dirty="0"/>
          </a:p>
        </p:txBody>
      </p:sp>
      <p:sp>
        <p:nvSpPr>
          <p:cNvPr id="4" name="object 4"/>
          <p:cNvSpPr txBox="1"/>
          <p:nvPr/>
        </p:nvSpPr>
        <p:spPr>
          <a:xfrm>
            <a:off x="1176019" y="1496901"/>
            <a:ext cx="8401050" cy="4551887"/>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404040"/>
                </a:solidFill>
                <a:uFill>
                  <a:solidFill>
                    <a:srgbClr val="404040"/>
                  </a:solidFill>
                </a:uFill>
                <a:latin typeface="Carlito"/>
                <a:cs typeface="Carlito"/>
              </a:rPr>
              <a:t>GitHub repository url:</a:t>
            </a:r>
            <a:endParaRPr sz="2000" dirty="0">
              <a:latin typeface="Carlito"/>
              <a:cs typeface="Carlito"/>
            </a:endParaRPr>
          </a:p>
          <a:p>
            <a:pPr marL="12700">
              <a:lnSpc>
                <a:spcPct val="100000"/>
              </a:lnSpc>
              <a:spcBef>
                <a:spcPts val="1200"/>
              </a:spcBef>
            </a:pPr>
            <a:r>
              <a:rPr lang="en-IN" sz="2000" u="heavy" dirty="0" smtClean="0">
                <a:solidFill>
                  <a:srgbClr val="800080"/>
                </a:solidFill>
                <a:uFill>
                  <a:solidFill>
                    <a:srgbClr val="800080"/>
                  </a:solidFill>
                </a:uFill>
                <a:latin typeface="Carlito"/>
                <a:cs typeface="Carlito"/>
                <a:hlinkClick r:id="rId2"/>
              </a:rPr>
              <a:t>https://github.com/Ravisomesh/Course10-Capstone-</a:t>
            </a:r>
            <a:endParaRPr lang="en-IN" sz="2000" u="heavy" dirty="0">
              <a:solidFill>
                <a:srgbClr val="800080"/>
              </a:solidFill>
              <a:uFill>
                <a:solidFill>
                  <a:srgbClr val="800080"/>
                </a:solidFill>
              </a:uFill>
              <a:latin typeface="Carlito"/>
              <a:cs typeface="Carlito"/>
            </a:endParaRPr>
          </a:p>
          <a:p>
            <a:pPr marL="12700">
              <a:lnSpc>
                <a:spcPct val="100000"/>
              </a:lnSpc>
              <a:spcBef>
                <a:spcPts val="1200"/>
              </a:spcBef>
            </a:pPr>
            <a:endParaRPr sz="1750" dirty="0">
              <a:latin typeface="Carlito"/>
              <a:cs typeface="Carlito"/>
            </a:endParaRPr>
          </a:p>
          <a:p>
            <a:pPr marL="12700">
              <a:lnSpc>
                <a:spcPct val="100000"/>
              </a:lnSpc>
              <a:spcBef>
                <a:spcPts val="5"/>
              </a:spcBef>
            </a:pPr>
            <a:r>
              <a:rPr sz="2000" u="heavy" dirty="0">
                <a:solidFill>
                  <a:srgbClr val="404040"/>
                </a:solidFill>
                <a:uFill>
                  <a:solidFill>
                    <a:srgbClr val="404040"/>
                  </a:solidFill>
                </a:uFill>
                <a:latin typeface="Carlito"/>
                <a:cs typeface="Carlito"/>
              </a:rPr>
              <a:t>Instructor</a:t>
            </a:r>
            <a:r>
              <a:rPr lang="en-IN" sz="2000" u="heavy" dirty="0">
                <a:solidFill>
                  <a:srgbClr val="404040"/>
                </a:solidFill>
                <a:uFill>
                  <a:solidFill>
                    <a:srgbClr val="404040"/>
                  </a:solidFill>
                </a:uFill>
                <a:latin typeface="Carlito"/>
                <a:cs typeface="Carlito"/>
              </a:rPr>
              <a:t>s</a:t>
            </a:r>
            <a:r>
              <a:rPr sz="2000" u="heavy" dirty="0">
                <a:solidFill>
                  <a:srgbClr val="404040"/>
                </a:solidFill>
                <a:uFill>
                  <a:solidFill>
                    <a:srgbClr val="404040"/>
                  </a:solidFill>
                </a:uFill>
                <a:latin typeface="Carlito"/>
                <a:cs typeface="Carlito"/>
              </a:rPr>
              <a:t>:</a:t>
            </a:r>
            <a:endParaRPr sz="2000" dirty="0">
              <a:latin typeface="Carlito"/>
              <a:cs typeface="Carlito"/>
            </a:endParaRPr>
          </a:p>
          <a:p>
            <a:pPr algn="l"/>
            <a:r>
              <a:rPr lang="en-IN" sz="2000" b="1" i="0" dirty="0">
                <a:solidFill>
                  <a:srgbClr val="24292F"/>
                </a:solidFill>
                <a:effectLst/>
                <a:latin typeface="-apple-system"/>
              </a:rPr>
              <a:t>Instructors: Rav Ahuja, Alex Aklson, Aije Egwaikhide, Svetlana Levitan, Romeo Kienzler, Polong Lin, Joseph Santarcangelo, Azim Hirjani, Hima Vasudevan, Saishruthi Swaminathan, Saeed Aghabozorgi, Yan Luo</a:t>
            </a:r>
          </a:p>
          <a:p>
            <a:pPr>
              <a:lnSpc>
                <a:spcPct val="100000"/>
              </a:lnSpc>
            </a:pP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dirty="0">
                <a:solidFill>
                  <a:srgbClr val="404040"/>
                </a:solidFill>
                <a:uFill>
                  <a:solidFill>
                    <a:srgbClr val="404040"/>
                  </a:solidFill>
                </a:uFill>
                <a:latin typeface="Carlito"/>
                <a:cs typeface="Carlito"/>
              </a:rPr>
              <a:t>Special Thanks to All Instructors:</a:t>
            </a:r>
            <a:endParaRPr sz="2000" dirty="0">
              <a:latin typeface="Carlito"/>
              <a:cs typeface="Carlito"/>
            </a:endParaRPr>
          </a:p>
          <a:p>
            <a:pPr marL="12700">
              <a:lnSpc>
                <a:spcPct val="100000"/>
              </a:lnSpc>
              <a:spcBef>
                <a:spcPts val="1200"/>
              </a:spcBef>
            </a:pPr>
            <a:r>
              <a:rPr sz="2000" u="heavy" dirty="0">
                <a:solidFill>
                  <a:srgbClr val="800080"/>
                </a:solidFill>
                <a:uFill>
                  <a:solidFill>
                    <a:srgbClr val="2996E1"/>
                  </a:solidFill>
                </a:uFill>
                <a:latin typeface="Carlito"/>
                <a:cs typeface="Carlito"/>
                <a:hlinkClick r:id="rId3"/>
              </a:rPr>
              <a:t>https://www.coursera.org/professional-certificates/ibm-data-science?#instructors</a:t>
            </a:r>
            <a:endParaRPr sz="20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dirty="0">
                <a:uFill>
                  <a:solidFill>
                    <a:srgbClr val="7D7D7D"/>
                  </a:solidFill>
                </a:uFill>
              </a:rPr>
              <a:t>Methodology</a:t>
            </a:r>
            <a:r>
              <a:rPr u="heavy" spc="-190" dirty="0">
                <a:uFill>
                  <a:solidFill>
                    <a:srgbClr val="7D7D7D"/>
                  </a:solidFill>
                </a:uFill>
              </a:rPr>
              <a:t>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dirty="0">
              <a:latin typeface="Carlito"/>
              <a:cs typeface="Carlito"/>
            </a:endParaRPr>
          </a:p>
        </p:txBody>
      </p:sp>
      <p:sp>
        <p:nvSpPr>
          <p:cNvPr id="3" name="object 3"/>
          <p:cNvSpPr txBox="1"/>
          <p:nvPr/>
        </p:nvSpPr>
        <p:spPr>
          <a:xfrm>
            <a:off x="1083665" y="1742066"/>
            <a:ext cx="7760970" cy="3840153"/>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200" dirty="0">
                <a:solidFill>
                  <a:srgbClr val="BB562C"/>
                </a:solidFill>
                <a:latin typeface="Carlito"/>
                <a:cs typeface="Carlito"/>
              </a:rPr>
              <a:t>Data collection methodology:</a:t>
            </a:r>
            <a:endParaRPr sz="2200" dirty="0">
              <a:latin typeface="Carlito"/>
              <a:cs typeface="Carlito"/>
            </a:endParaRPr>
          </a:p>
          <a:p>
            <a:pPr marL="698500" lvl="1" indent="-229235">
              <a:lnSpc>
                <a:spcPct val="100000"/>
              </a:lnSpc>
              <a:spcBef>
                <a:spcPts val="315"/>
              </a:spcBef>
              <a:buFont typeface="Arial"/>
              <a:buChar char="•"/>
              <a:tabLst>
                <a:tab pos="697865" algn="l"/>
                <a:tab pos="699135" algn="l"/>
              </a:tabLst>
            </a:pPr>
            <a:r>
              <a:rPr sz="1800" dirty="0">
                <a:solidFill>
                  <a:srgbClr val="BB562C"/>
                </a:solidFill>
                <a:latin typeface="Carlito"/>
                <a:cs typeface="Carlito"/>
              </a:rPr>
              <a:t>Combined data from SpaceX public API and SpaceX Wikipedia page</a:t>
            </a:r>
            <a:endParaRPr sz="1800" dirty="0">
              <a:latin typeface="Carlito"/>
              <a:cs typeface="Carlito"/>
            </a:endParaRPr>
          </a:p>
          <a:p>
            <a:pPr marL="241300" indent="-229235">
              <a:lnSpc>
                <a:spcPct val="100000"/>
              </a:lnSpc>
              <a:spcBef>
                <a:spcPts val="1485"/>
              </a:spcBef>
              <a:buFont typeface="Arial"/>
              <a:buChar char="•"/>
              <a:tabLst>
                <a:tab pos="240665" algn="l"/>
                <a:tab pos="241935" algn="l"/>
              </a:tabLst>
            </a:pPr>
            <a:r>
              <a:rPr sz="2200" dirty="0">
                <a:solidFill>
                  <a:srgbClr val="BB562C"/>
                </a:solidFill>
                <a:latin typeface="Carlito"/>
                <a:cs typeface="Carlito"/>
              </a:rPr>
              <a:t>Perform data wrangling</a:t>
            </a:r>
            <a:endParaRPr sz="2200" dirty="0">
              <a:latin typeface="Carlito"/>
              <a:cs typeface="Carlito"/>
            </a:endParaRPr>
          </a:p>
          <a:p>
            <a:pPr marL="698500" lvl="1" indent="-229235">
              <a:lnSpc>
                <a:spcPct val="100000"/>
              </a:lnSpc>
              <a:spcBef>
                <a:spcPts val="315"/>
              </a:spcBef>
              <a:buFont typeface="Arial"/>
              <a:buChar char="•"/>
              <a:tabLst>
                <a:tab pos="697865" algn="l"/>
                <a:tab pos="699135" algn="l"/>
              </a:tabLst>
            </a:pPr>
            <a:r>
              <a:rPr sz="1800" dirty="0">
                <a:solidFill>
                  <a:srgbClr val="BB562C"/>
                </a:solidFill>
                <a:latin typeface="Carlito"/>
                <a:cs typeface="Carlito"/>
              </a:rPr>
              <a:t>Classifying true landings as successful and unsuccessful otherwise</a:t>
            </a:r>
            <a:endParaRPr sz="1800" dirty="0">
              <a:latin typeface="Carlito"/>
              <a:cs typeface="Carlito"/>
            </a:endParaRPr>
          </a:p>
          <a:p>
            <a:pPr marL="241300" indent="-229235">
              <a:lnSpc>
                <a:spcPct val="100000"/>
              </a:lnSpc>
              <a:spcBef>
                <a:spcPts val="680"/>
              </a:spcBef>
              <a:buFont typeface="Arial"/>
              <a:buChar char="•"/>
              <a:tabLst>
                <a:tab pos="240665" algn="l"/>
                <a:tab pos="241935" algn="l"/>
              </a:tabLst>
            </a:pPr>
            <a:r>
              <a:rPr sz="2200" dirty="0">
                <a:solidFill>
                  <a:srgbClr val="BB562C"/>
                </a:solidFill>
                <a:latin typeface="Carlito"/>
                <a:cs typeface="Carlito"/>
              </a:rPr>
              <a:t>Perform exploratory data analysis (EDA) using visualization and SQL</a:t>
            </a:r>
            <a:endParaRPr sz="2200" dirty="0">
              <a:latin typeface="Carlito"/>
              <a:cs typeface="Carlito"/>
            </a:endParaRPr>
          </a:p>
          <a:p>
            <a:pPr marL="241300" indent="-229235">
              <a:lnSpc>
                <a:spcPct val="100000"/>
              </a:lnSpc>
              <a:spcBef>
                <a:spcPts val="5"/>
              </a:spcBef>
              <a:buFont typeface="Arial"/>
              <a:buChar char="•"/>
              <a:tabLst>
                <a:tab pos="240665" algn="l"/>
                <a:tab pos="241935" algn="l"/>
              </a:tabLst>
            </a:pPr>
            <a:r>
              <a:rPr sz="2200" dirty="0">
                <a:solidFill>
                  <a:srgbClr val="BB562C"/>
                </a:solidFill>
                <a:latin typeface="Carlito"/>
                <a:cs typeface="Carlito"/>
              </a:rPr>
              <a:t>Perform interactive visual analytics using Folium and Plotly Dash</a:t>
            </a:r>
            <a:endParaRPr sz="2200" dirty="0">
              <a:latin typeface="Carlito"/>
              <a:cs typeface="Carlito"/>
            </a:endParaRPr>
          </a:p>
          <a:p>
            <a:pPr marL="241300" indent="-229235">
              <a:lnSpc>
                <a:spcPct val="100000"/>
              </a:lnSpc>
              <a:spcBef>
                <a:spcPts val="1440"/>
              </a:spcBef>
              <a:buFont typeface="Arial"/>
              <a:buChar char="•"/>
              <a:tabLst>
                <a:tab pos="240665" algn="l"/>
                <a:tab pos="241935" algn="l"/>
              </a:tabLst>
            </a:pPr>
            <a:r>
              <a:rPr sz="2200" dirty="0">
                <a:solidFill>
                  <a:srgbClr val="BB562C"/>
                </a:solidFill>
                <a:latin typeface="Carlito"/>
                <a:cs typeface="Carlito"/>
              </a:rPr>
              <a:t>Perform predictive analysis using classification models</a:t>
            </a:r>
            <a:endParaRPr sz="2200" dirty="0">
              <a:latin typeface="Carlito"/>
              <a:cs typeface="Carlito"/>
            </a:endParaRPr>
          </a:p>
          <a:p>
            <a:pPr marL="698500" lvl="1" indent="-229235">
              <a:lnSpc>
                <a:spcPct val="100000"/>
              </a:lnSpc>
              <a:spcBef>
                <a:spcPts val="325"/>
              </a:spcBef>
              <a:buFont typeface="Arial"/>
              <a:buChar char="•"/>
              <a:tabLst>
                <a:tab pos="697865" algn="l"/>
                <a:tab pos="699135" algn="l"/>
              </a:tabLst>
            </a:pPr>
            <a:r>
              <a:rPr sz="1800" dirty="0">
                <a:solidFill>
                  <a:srgbClr val="BB562C"/>
                </a:solidFill>
                <a:latin typeface="Carlito"/>
                <a:cs typeface="Carlito"/>
              </a:rPr>
              <a:t>Tuned models using GridSearchCV</a:t>
            </a:r>
            <a:endParaRPr sz="18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8" y="2927985"/>
            <a:ext cx="6139181" cy="1244571"/>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242424"/>
                </a:solidFill>
                <a:latin typeface="Arial"/>
                <a:cs typeface="Arial"/>
              </a:rPr>
              <a:t>Methodology</a:t>
            </a:r>
            <a:endParaRPr sz="8000" dirty="0">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dirty="0">
              <a:latin typeface="Carlito"/>
              <a:cs typeface="Carlito"/>
            </a:endParaRPr>
          </a:p>
        </p:txBody>
      </p:sp>
      <p:sp>
        <p:nvSpPr>
          <p:cNvPr id="3" name="object 3"/>
          <p:cNvSpPr txBox="1"/>
          <p:nvPr/>
        </p:nvSpPr>
        <p:spPr>
          <a:xfrm>
            <a:off x="1176018" y="4770177"/>
            <a:ext cx="8895080" cy="705321"/>
          </a:xfrm>
          <a:prstGeom prst="rect">
            <a:avLst/>
          </a:prstGeom>
        </p:spPr>
        <p:txBody>
          <a:bodyPr vert="horz" wrap="square" lIns="0" tIns="12700" rIns="0" bIns="0" rtlCol="0">
            <a:spAutoFit/>
          </a:bodyPr>
          <a:lstStyle/>
          <a:p>
            <a:pPr marL="12700">
              <a:lnSpc>
                <a:spcPts val="2745"/>
              </a:lnSpc>
              <a:spcBef>
                <a:spcPts val="100"/>
              </a:spcBef>
            </a:pPr>
            <a:r>
              <a:rPr lang="en-US" sz="2400" dirty="0" smtClean="0">
                <a:solidFill>
                  <a:srgbClr val="616E52"/>
                </a:solidFill>
                <a:latin typeface="Arial"/>
                <a:cs typeface="Arial"/>
              </a:rPr>
              <a:t>OVERVIEW OF DATA COLLECTION, WRANGLING, VISULISATION, DASHBOARD, AND MODEL METHODS</a:t>
            </a:r>
            <a:endParaRPr sz="2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6019"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dirty="0"/>
          </a:p>
        </p:txBody>
      </p:sp>
      <p:sp>
        <p:nvSpPr>
          <p:cNvPr id="3" name="object 3"/>
          <p:cNvSpPr txBox="1">
            <a:spLocks noGrp="1"/>
          </p:cNvSpPr>
          <p:nvPr>
            <p:ph type="title"/>
          </p:nvPr>
        </p:nvSpPr>
        <p:spPr>
          <a:xfrm>
            <a:off x="947115" y="860805"/>
            <a:ext cx="6977686" cy="751488"/>
          </a:xfrm>
          <a:prstGeom prst="rect">
            <a:avLst/>
          </a:prstGeom>
        </p:spPr>
        <p:txBody>
          <a:bodyPr vert="horz" wrap="square" lIns="0" tIns="12700" rIns="0" bIns="0" rtlCol="0">
            <a:spAutoFit/>
          </a:bodyPr>
          <a:lstStyle/>
          <a:p>
            <a:pPr marL="12700">
              <a:lnSpc>
                <a:spcPct val="100000"/>
              </a:lnSpc>
              <a:spcBef>
                <a:spcPts val="100"/>
              </a:spcBef>
            </a:pPr>
            <a:r>
              <a:rPr dirty="0"/>
              <a:t>Data Collection 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dirty="0">
              <a:latin typeface="Carlito"/>
              <a:cs typeface="Carlito"/>
            </a:endParaRPr>
          </a:p>
        </p:txBody>
      </p:sp>
      <p:sp>
        <p:nvSpPr>
          <p:cNvPr id="4" name="object 4"/>
          <p:cNvSpPr txBox="1"/>
          <p:nvPr/>
        </p:nvSpPr>
        <p:spPr>
          <a:xfrm>
            <a:off x="1176019" y="1824608"/>
            <a:ext cx="9899650" cy="4018408"/>
          </a:xfrm>
          <a:prstGeom prst="rect">
            <a:avLst/>
          </a:prstGeom>
        </p:spPr>
        <p:txBody>
          <a:bodyPr vert="horz" wrap="square" lIns="0" tIns="42545" rIns="0" bIns="0" rtlCol="0">
            <a:spAutoFit/>
          </a:bodyPr>
          <a:lstStyle/>
          <a:p>
            <a:pPr marL="12700" marR="42545">
              <a:lnSpc>
                <a:spcPts val="2210"/>
              </a:lnSpc>
              <a:spcBef>
                <a:spcPts val="335"/>
              </a:spcBef>
            </a:pPr>
            <a:r>
              <a:rPr sz="2000" dirty="0">
                <a:solidFill>
                  <a:srgbClr val="404040"/>
                </a:solidFill>
                <a:latin typeface="Carlito"/>
                <a:cs typeface="Carlito"/>
              </a:rPr>
              <a:t>Data collection process involved a combination of API requests from Space X public API and web  scraping data from a table in Space X’s Wikipedia entry.</a:t>
            </a:r>
            <a:endParaRPr sz="2000" dirty="0">
              <a:latin typeface="Carlito"/>
              <a:cs typeface="Carlito"/>
            </a:endParaRPr>
          </a:p>
          <a:p>
            <a:pPr marL="12700" marR="356235">
              <a:lnSpc>
                <a:spcPts val="2300"/>
              </a:lnSpc>
              <a:spcBef>
                <a:spcPts val="1115"/>
              </a:spcBef>
            </a:pPr>
            <a:r>
              <a:rPr sz="2000" dirty="0">
                <a:solidFill>
                  <a:srgbClr val="404040"/>
                </a:solidFill>
                <a:latin typeface="Carlito"/>
                <a:cs typeface="Carlito"/>
              </a:rPr>
              <a:t>The next slide will show the flowchart of data collection from API and the one after will show  the flowchart of data collection from webscraping.</a:t>
            </a:r>
            <a:endParaRPr sz="2000" dirty="0">
              <a:latin typeface="Carlito"/>
              <a:cs typeface="Carlito"/>
            </a:endParaRPr>
          </a:p>
          <a:p>
            <a:pPr marL="12700">
              <a:lnSpc>
                <a:spcPct val="100000"/>
              </a:lnSpc>
              <a:spcBef>
                <a:spcPts val="1145"/>
              </a:spcBef>
            </a:pPr>
            <a:r>
              <a:rPr sz="2000" u="heavy" dirty="0">
                <a:solidFill>
                  <a:srgbClr val="404040"/>
                </a:solidFill>
                <a:uFill>
                  <a:solidFill>
                    <a:srgbClr val="404040"/>
                  </a:solidFill>
                </a:uFill>
                <a:latin typeface="Carlito"/>
                <a:cs typeface="Carlito"/>
              </a:rPr>
              <a:t>Space X API Data Columns:</a:t>
            </a:r>
            <a:endParaRPr sz="2000" dirty="0">
              <a:latin typeface="Carlito"/>
              <a:cs typeface="Carlito"/>
            </a:endParaRPr>
          </a:p>
          <a:p>
            <a:pPr marL="12700">
              <a:lnSpc>
                <a:spcPts val="2300"/>
              </a:lnSpc>
              <a:spcBef>
                <a:spcPts val="1200"/>
              </a:spcBef>
            </a:pPr>
            <a:r>
              <a:rPr sz="2000" dirty="0">
                <a:solidFill>
                  <a:srgbClr val="404040"/>
                </a:solidFill>
                <a:latin typeface="Carlito"/>
                <a:cs typeface="Carlito"/>
              </a:rPr>
              <a:t>FlightNumber, Date, BoosterVersion, PayloadMass, Orbit, LaunchSite, Outcome, Flights, GridFins,</a:t>
            </a:r>
            <a:endParaRPr sz="2000" dirty="0">
              <a:latin typeface="Carlito"/>
              <a:cs typeface="Carlito"/>
            </a:endParaRPr>
          </a:p>
          <a:p>
            <a:pPr marL="12700">
              <a:lnSpc>
                <a:spcPts val="2300"/>
              </a:lnSpc>
            </a:pPr>
            <a:r>
              <a:rPr sz="2000" dirty="0">
                <a:solidFill>
                  <a:srgbClr val="404040"/>
                </a:solidFill>
                <a:latin typeface="Carlito"/>
                <a:cs typeface="Carlito"/>
              </a:rPr>
              <a:t>Reused, Legs, LandingPad, Block, ReusedCount, Serial, Longitude, Latitude</a:t>
            </a:r>
            <a:endParaRPr sz="2000" dirty="0">
              <a:latin typeface="Carlito"/>
              <a:cs typeface="Carlito"/>
            </a:endParaRPr>
          </a:p>
          <a:p>
            <a:pPr marL="12700">
              <a:lnSpc>
                <a:spcPct val="100000"/>
              </a:lnSpc>
              <a:spcBef>
                <a:spcPts val="1105"/>
              </a:spcBef>
            </a:pPr>
            <a:r>
              <a:rPr sz="2000" u="heavy" dirty="0">
                <a:solidFill>
                  <a:srgbClr val="404040"/>
                </a:solidFill>
                <a:uFill>
                  <a:solidFill>
                    <a:srgbClr val="404040"/>
                  </a:solidFill>
                </a:uFill>
                <a:latin typeface="Carlito"/>
                <a:cs typeface="Carlito"/>
              </a:rPr>
              <a:t>Wikipedia Webscrape Data Columns:</a:t>
            </a:r>
            <a:endParaRPr sz="2000" dirty="0">
              <a:latin typeface="Carlito"/>
              <a:cs typeface="Carlito"/>
            </a:endParaRPr>
          </a:p>
          <a:p>
            <a:pPr marL="12700" marR="837565">
              <a:lnSpc>
                <a:spcPts val="2200"/>
              </a:lnSpc>
              <a:spcBef>
                <a:spcPts val="1440"/>
              </a:spcBef>
            </a:pPr>
            <a:r>
              <a:rPr sz="2000" dirty="0">
                <a:solidFill>
                  <a:srgbClr val="404040"/>
                </a:solidFill>
                <a:latin typeface="Carlito"/>
                <a:cs typeface="Carlito"/>
              </a:rPr>
              <a:t>Flight No., Launch site, Payload, PayloadMass, Orbit, Customer, Launch outcome, Version  Booster, Booster landing, Date, Time</a:t>
            </a:r>
            <a:endParaRPr sz="2000" dirty="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dirty="0"/>
            </a:p>
          </p:txBody>
        </p:sp>
      </p:grpSp>
      <p:sp>
        <p:nvSpPr>
          <p:cNvPr id="5" name="object 5"/>
          <p:cNvSpPr txBox="1"/>
          <p:nvPr/>
        </p:nvSpPr>
        <p:spPr>
          <a:xfrm>
            <a:off x="535635" y="1760982"/>
            <a:ext cx="3016885" cy="1551707"/>
          </a:xfrm>
          <a:prstGeom prst="rect">
            <a:avLst/>
          </a:prstGeom>
        </p:spPr>
        <p:txBody>
          <a:bodyPr vert="horz" wrap="square" lIns="0" tIns="12700" rIns="0" bIns="0" rtlCol="0">
            <a:spAutoFit/>
          </a:bodyPr>
          <a:lstStyle/>
          <a:p>
            <a:pPr marL="12700">
              <a:lnSpc>
                <a:spcPts val="4015"/>
              </a:lnSpc>
              <a:spcBef>
                <a:spcPts val="100"/>
              </a:spcBef>
            </a:pPr>
            <a:r>
              <a:rPr sz="3600" dirty="0">
                <a:solidFill>
                  <a:srgbClr val="FFFFFF"/>
                </a:solidFill>
                <a:latin typeface="Arial"/>
                <a:cs typeface="Arial"/>
              </a:rPr>
              <a:t>Data Collection –</a:t>
            </a:r>
            <a:endParaRPr sz="3600" dirty="0">
              <a:latin typeface="Arial"/>
              <a:cs typeface="Arial"/>
            </a:endParaRPr>
          </a:p>
          <a:p>
            <a:pPr marL="12700">
              <a:lnSpc>
                <a:spcPts val="4015"/>
              </a:lnSpc>
            </a:pPr>
            <a:r>
              <a:rPr sz="3600" dirty="0">
                <a:solidFill>
                  <a:srgbClr val="FFFFFF"/>
                </a:solidFill>
                <a:latin typeface="Arial"/>
                <a:cs typeface="Arial"/>
              </a:rPr>
              <a:t>SpaceX </a:t>
            </a:r>
            <a:r>
              <a:rPr lang="en-US" sz="3600" dirty="0" smtClean="0">
                <a:solidFill>
                  <a:srgbClr val="FFFFFF"/>
                </a:solidFill>
                <a:latin typeface="Arial"/>
                <a:cs typeface="Arial"/>
              </a:rPr>
              <a:t> </a:t>
            </a:r>
            <a:r>
              <a:rPr sz="3600" dirty="0" smtClean="0">
                <a:solidFill>
                  <a:srgbClr val="FFFFFF"/>
                </a:solidFill>
                <a:latin typeface="Arial"/>
                <a:cs typeface="Arial"/>
              </a:rPr>
              <a:t>API</a:t>
            </a:r>
            <a:endParaRPr sz="3600" dirty="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dirty="0"/>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dirty="0"/>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4803647" y="1499616"/>
              <a:ext cx="1772411" cy="1063752"/>
            </a:xfrm>
            <a:prstGeom prst="rect">
              <a:avLst/>
            </a:prstGeom>
            <a:blipFill>
              <a:blip r:embed="rId6" cstate="print"/>
              <a:stretch>
                <a:fillRect/>
              </a:stretch>
            </a:blipFill>
          </p:spPr>
          <p:txBody>
            <a:bodyPr wrap="square" lIns="0" tIns="0" rIns="0" bIns="0" rtlCol="0"/>
            <a:lstStyle/>
            <a:p>
              <a:endParaRPr dirty="0"/>
            </a:p>
          </p:txBody>
        </p:sp>
      </p:grpSp>
      <p:sp>
        <p:nvSpPr>
          <p:cNvPr id="12" name="object 12"/>
          <p:cNvSpPr txBox="1"/>
          <p:nvPr/>
        </p:nvSpPr>
        <p:spPr>
          <a:xfrm>
            <a:off x="5015865" y="1766061"/>
            <a:ext cx="1327150" cy="652102"/>
          </a:xfrm>
          <a:prstGeom prst="rect">
            <a:avLst/>
          </a:prstGeom>
        </p:spPr>
        <p:txBody>
          <a:bodyPr vert="horz" wrap="square" lIns="0" tIns="36195" rIns="0" bIns="0" rtlCol="0">
            <a:spAutoFit/>
          </a:bodyPr>
          <a:lstStyle/>
          <a:p>
            <a:pPr marL="479425" marR="5080" indent="-466725">
              <a:lnSpc>
                <a:spcPts val="1639"/>
              </a:lnSpc>
              <a:spcBef>
                <a:spcPts val="285"/>
              </a:spcBef>
            </a:pPr>
            <a:r>
              <a:rPr lang="en-US" sz="1500" dirty="0" smtClean="0">
                <a:solidFill>
                  <a:schemeClr val="bg1"/>
                </a:solidFill>
                <a:latin typeface="Carlito"/>
                <a:cs typeface="Carlito"/>
              </a:rPr>
              <a:t>Request (Space X APIs)</a:t>
            </a:r>
            <a:endParaRPr sz="1500" dirty="0">
              <a:solidFill>
                <a:schemeClr val="bg1"/>
              </a:solidFill>
              <a:latin typeface="Carlito"/>
              <a:cs typeface="Carlito"/>
            </a:endParaRPr>
          </a:p>
        </p:txBody>
      </p:sp>
      <p:grpSp>
        <p:nvGrpSpPr>
          <p:cNvPr id="13" name="object 13"/>
          <p:cNvGrpSpPr/>
          <p:nvPr/>
        </p:nvGrpSpPr>
        <p:grpSpPr>
          <a:xfrm>
            <a:off x="4782311" y="2807207"/>
            <a:ext cx="1851660" cy="1666239"/>
            <a:chOff x="4782311" y="2807207"/>
            <a:chExt cx="1851660" cy="1666239"/>
          </a:xfrm>
        </p:grpSpPr>
        <p:sp>
          <p:nvSpPr>
            <p:cNvPr id="14" name="object 14"/>
            <p:cNvSpPr/>
            <p:nvPr/>
          </p:nvSpPr>
          <p:spPr>
            <a:xfrm>
              <a:off x="5062727" y="3073907"/>
              <a:ext cx="237744" cy="1399032"/>
            </a:xfrm>
            <a:prstGeom prst="rect">
              <a:avLst/>
            </a:prstGeom>
            <a:blipFill>
              <a:blip r:embed="rId7" cstate="print"/>
              <a:stretch>
                <a:fillRect/>
              </a:stretch>
            </a:blipFill>
          </p:spPr>
          <p:txBody>
            <a:bodyPr wrap="square" lIns="0" tIns="0" rIns="0" bIns="0" rtlCol="0"/>
            <a:lstStyle/>
            <a:p>
              <a:endParaRPr dirty="0"/>
            </a:p>
          </p:txBody>
        </p:sp>
        <p:sp>
          <p:nvSpPr>
            <p:cNvPr id="15" name="object 15"/>
            <p:cNvSpPr/>
            <p:nvPr/>
          </p:nvSpPr>
          <p:spPr>
            <a:xfrm>
              <a:off x="5084063" y="3095243"/>
              <a:ext cx="158496" cy="1319784"/>
            </a:xfrm>
            <a:prstGeom prst="rect">
              <a:avLst/>
            </a:prstGeom>
            <a:blipFill>
              <a:blip r:embed="rId3" cstate="print"/>
              <a:stretch>
                <a:fillRect/>
              </a:stretch>
            </a:blipFill>
          </p:spPr>
          <p:txBody>
            <a:bodyPr wrap="square" lIns="0" tIns="0" rIns="0" bIns="0" rtlCol="0"/>
            <a:lstStyle/>
            <a:p>
              <a:endParaRPr dirty="0"/>
            </a:p>
          </p:txBody>
        </p:sp>
        <p:sp>
          <p:nvSpPr>
            <p:cNvPr id="16" name="object 16"/>
            <p:cNvSpPr/>
            <p:nvPr/>
          </p:nvSpPr>
          <p:spPr>
            <a:xfrm>
              <a:off x="4782311" y="2807207"/>
              <a:ext cx="1851660" cy="1143000"/>
            </a:xfrm>
            <a:prstGeom prst="rect">
              <a:avLst/>
            </a:prstGeom>
            <a:blipFill>
              <a:blip r:embed="rId4" cstate="print"/>
              <a:stretch>
                <a:fillRect/>
              </a:stretch>
            </a:blipFill>
          </p:spPr>
          <p:txBody>
            <a:bodyPr wrap="square" lIns="0" tIns="0" rIns="0" bIns="0" rtlCol="0"/>
            <a:lstStyle/>
            <a:p>
              <a:endParaRPr dirty="0"/>
            </a:p>
          </p:txBody>
        </p:sp>
        <p:sp>
          <p:nvSpPr>
            <p:cNvPr id="17" name="object 17"/>
            <p:cNvSpPr/>
            <p:nvPr/>
          </p:nvSpPr>
          <p:spPr>
            <a:xfrm>
              <a:off x="4888991" y="2839211"/>
              <a:ext cx="1677923" cy="1115568"/>
            </a:xfrm>
            <a:prstGeom prst="rect">
              <a:avLst/>
            </a:prstGeom>
            <a:blipFill>
              <a:blip r:embed="rId8" cstate="print"/>
              <a:stretch>
                <a:fillRect/>
              </a:stretch>
            </a:blipFill>
          </p:spPr>
          <p:txBody>
            <a:bodyPr wrap="square" lIns="0" tIns="0" rIns="0" bIns="0" rtlCol="0"/>
            <a:lstStyle/>
            <a:p>
              <a:endParaRPr dirty="0"/>
            </a:p>
          </p:txBody>
        </p:sp>
        <p:sp>
          <p:nvSpPr>
            <p:cNvPr id="18" name="object 18"/>
            <p:cNvSpPr/>
            <p:nvPr/>
          </p:nvSpPr>
          <p:spPr>
            <a:xfrm>
              <a:off x="4803647" y="2828543"/>
              <a:ext cx="1772411" cy="1063752"/>
            </a:xfrm>
            <a:prstGeom prst="rect">
              <a:avLst/>
            </a:prstGeom>
            <a:blipFill>
              <a:blip r:embed="rId6" cstate="print"/>
              <a:stretch>
                <a:fillRect/>
              </a:stretch>
            </a:blipFill>
          </p:spPr>
          <p:txBody>
            <a:bodyPr wrap="square" lIns="0" tIns="0" rIns="0" bIns="0" rtlCol="0"/>
            <a:lstStyle/>
            <a:p>
              <a:endParaRPr dirty="0"/>
            </a:p>
          </p:txBody>
        </p:sp>
      </p:grpSp>
      <p:sp>
        <p:nvSpPr>
          <p:cNvPr id="19" name="object 19"/>
          <p:cNvSpPr txBox="1"/>
          <p:nvPr/>
        </p:nvSpPr>
        <p:spPr>
          <a:xfrm>
            <a:off x="5015865" y="2855088"/>
            <a:ext cx="1332865" cy="1037207"/>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a:t>
            </a:r>
            <a:r>
              <a:rPr sz="1400" dirty="0" smtClean="0">
                <a:solidFill>
                  <a:srgbClr val="FFFFFF"/>
                </a:solidFill>
                <a:latin typeface="Carlito"/>
                <a:cs typeface="Carlito"/>
              </a:rPr>
              <a:t>JSON</a:t>
            </a:r>
            <a:r>
              <a:rPr lang="en-US" sz="1400" dirty="0" smtClean="0">
                <a:solidFill>
                  <a:srgbClr val="FFFFFF"/>
                </a:solidFill>
                <a:latin typeface="Carlito"/>
                <a:cs typeface="Carlito"/>
              </a:rPr>
              <a:t> </a:t>
            </a:r>
            <a:r>
              <a:rPr sz="1400" dirty="0" smtClean="0">
                <a:solidFill>
                  <a:srgbClr val="FFFFFF"/>
                </a:solidFill>
                <a:latin typeface="Carlito"/>
                <a:cs typeface="Carlito"/>
              </a:rPr>
              <a:t>file</a:t>
            </a:r>
            <a:r>
              <a:rPr lang="en-US" sz="1400" dirty="0" smtClean="0">
                <a:solidFill>
                  <a:srgbClr val="FFFFFF"/>
                </a:solidFill>
                <a:latin typeface="Carlito"/>
                <a:cs typeface="Carlito"/>
              </a:rPr>
              <a:t> + </a:t>
            </a:r>
            <a:r>
              <a:rPr sz="1400" dirty="0" smtClean="0">
                <a:solidFill>
                  <a:srgbClr val="FFFFFF"/>
                </a:solidFill>
                <a:latin typeface="Carlito"/>
                <a:cs typeface="Carlito"/>
              </a:rPr>
              <a:t>Lists(Launch </a:t>
            </a:r>
            <a:r>
              <a:rPr sz="1400" dirty="0">
                <a:solidFill>
                  <a:srgbClr val="FFFFFF"/>
                </a:solidFill>
                <a:latin typeface="Carlito"/>
                <a:cs typeface="Carlito"/>
              </a:rPr>
              <a:t>Site,  Booster Version,  Payload </a:t>
            </a:r>
            <a:r>
              <a:rPr sz="1400" spc="-15" dirty="0">
                <a:solidFill>
                  <a:srgbClr val="FFFFFF"/>
                </a:solidFill>
                <a:latin typeface="Carlito"/>
                <a:cs typeface="Carlito"/>
              </a:rPr>
              <a:t>Data)</a:t>
            </a:r>
            <a:endParaRPr sz="1400" dirty="0">
              <a:latin typeface="Carlito"/>
              <a:cs typeface="Carlito"/>
            </a:endParaRPr>
          </a:p>
        </p:txBody>
      </p:sp>
      <p:grpSp>
        <p:nvGrpSpPr>
          <p:cNvPr id="20" name="object 20"/>
          <p:cNvGrpSpPr/>
          <p:nvPr/>
        </p:nvGrpSpPr>
        <p:grpSpPr>
          <a:xfrm>
            <a:off x="4782311" y="4137659"/>
            <a:ext cx="2790825" cy="1141730"/>
            <a:chOff x="4782311" y="4137659"/>
            <a:chExt cx="2790825" cy="1141730"/>
          </a:xfrm>
        </p:grpSpPr>
        <p:sp>
          <p:nvSpPr>
            <p:cNvPr id="21" name="object 21"/>
            <p:cNvSpPr/>
            <p:nvPr/>
          </p:nvSpPr>
          <p:spPr>
            <a:xfrm>
              <a:off x="5146547" y="4319015"/>
              <a:ext cx="2426207" cy="239268"/>
            </a:xfrm>
            <a:prstGeom prst="rect">
              <a:avLst/>
            </a:prstGeom>
            <a:blipFill>
              <a:blip r:embed="rId9" cstate="print"/>
              <a:stretch>
                <a:fillRect/>
              </a:stretch>
            </a:blipFill>
          </p:spPr>
          <p:txBody>
            <a:bodyPr wrap="square" lIns="0" tIns="0" rIns="0" bIns="0" rtlCol="0"/>
            <a:lstStyle/>
            <a:p>
              <a:endParaRPr dirty="0"/>
            </a:p>
          </p:txBody>
        </p:sp>
        <p:sp>
          <p:nvSpPr>
            <p:cNvPr id="22" name="object 22"/>
            <p:cNvSpPr/>
            <p:nvPr/>
          </p:nvSpPr>
          <p:spPr>
            <a:xfrm>
              <a:off x="5167883" y="4340351"/>
              <a:ext cx="2346960" cy="160019"/>
            </a:xfrm>
            <a:prstGeom prst="rect">
              <a:avLst/>
            </a:prstGeom>
            <a:blipFill>
              <a:blip r:embed="rId10" cstate="print"/>
              <a:stretch>
                <a:fillRect/>
              </a:stretch>
            </a:blipFill>
          </p:spPr>
          <p:txBody>
            <a:bodyPr wrap="square" lIns="0" tIns="0" rIns="0" bIns="0" rtlCol="0"/>
            <a:lstStyle/>
            <a:p>
              <a:endParaRPr dirty="0"/>
            </a:p>
          </p:txBody>
        </p:sp>
        <p:sp>
          <p:nvSpPr>
            <p:cNvPr id="23" name="object 23"/>
            <p:cNvSpPr/>
            <p:nvPr/>
          </p:nvSpPr>
          <p:spPr>
            <a:xfrm>
              <a:off x="4782311" y="4137659"/>
              <a:ext cx="1851660" cy="1141476"/>
            </a:xfrm>
            <a:prstGeom prst="rect">
              <a:avLst/>
            </a:prstGeom>
            <a:blipFill>
              <a:blip r:embed="rId11" cstate="print"/>
              <a:stretch>
                <a:fillRect/>
              </a:stretch>
            </a:blipFill>
          </p:spPr>
          <p:txBody>
            <a:bodyPr wrap="square" lIns="0" tIns="0" rIns="0" bIns="0" rtlCol="0"/>
            <a:lstStyle/>
            <a:p>
              <a:endParaRPr dirty="0"/>
            </a:p>
          </p:txBody>
        </p:sp>
        <p:sp>
          <p:nvSpPr>
            <p:cNvPr id="24" name="object 24"/>
            <p:cNvSpPr/>
            <p:nvPr/>
          </p:nvSpPr>
          <p:spPr>
            <a:xfrm>
              <a:off x="4850891" y="4273295"/>
              <a:ext cx="1755648" cy="905256"/>
            </a:xfrm>
            <a:prstGeom prst="rect">
              <a:avLst/>
            </a:prstGeom>
            <a:blipFill>
              <a:blip r:embed="rId12" cstate="print"/>
              <a:stretch>
                <a:fillRect/>
              </a:stretch>
            </a:blipFill>
          </p:spPr>
          <p:txBody>
            <a:bodyPr wrap="square" lIns="0" tIns="0" rIns="0" bIns="0" rtlCol="0"/>
            <a:lstStyle/>
            <a:p>
              <a:endParaRPr dirty="0"/>
            </a:p>
          </p:txBody>
        </p:sp>
        <p:sp>
          <p:nvSpPr>
            <p:cNvPr id="25" name="object 25"/>
            <p:cNvSpPr/>
            <p:nvPr/>
          </p:nvSpPr>
          <p:spPr>
            <a:xfrm>
              <a:off x="4803647" y="4158995"/>
              <a:ext cx="1772411" cy="1062227"/>
            </a:xfrm>
            <a:prstGeom prst="rect">
              <a:avLst/>
            </a:prstGeom>
            <a:blipFill>
              <a:blip r:embed="rId13" cstate="print"/>
              <a:stretch>
                <a:fillRect/>
              </a:stretch>
            </a:blipFill>
          </p:spPr>
          <p:txBody>
            <a:bodyPr wrap="square" lIns="0" tIns="0" rIns="0" bIns="0" rtlCol="0"/>
            <a:lstStyle/>
            <a:p>
              <a:endParaRPr dirty="0"/>
            </a:p>
          </p:txBody>
        </p:sp>
      </p:grpSp>
      <p:sp>
        <p:nvSpPr>
          <p:cNvPr id="26" name="object 26"/>
          <p:cNvSpPr txBox="1"/>
          <p:nvPr/>
        </p:nvSpPr>
        <p:spPr>
          <a:xfrm>
            <a:off x="4977765" y="4320920"/>
            <a:ext cx="1403985" cy="866904"/>
          </a:xfrm>
          <a:prstGeom prst="rect">
            <a:avLst/>
          </a:prstGeom>
        </p:spPr>
        <p:txBody>
          <a:bodyPr vert="horz" wrap="square" lIns="0" tIns="35560" rIns="0" bIns="0" rtlCol="0">
            <a:spAutoFit/>
          </a:bodyPr>
          <a:lstStyle/>
          <a:p>
            <a:pPr marL="12700" marR="5080" algn="ctr">
              <a:lnSpc>
                <a:spcPct val="89800"/>
              </a:lnSpc>
              <a:spcBef>
                <a:spcPts val="280"/>
              </a:spcBef>
            </a:pPr>
            <a:r>
              <a:rPr sz="1500" dirty="0">
                <a:solidFill>
                  <a:srgbClr val="FFFFFF"/>
                </a:solidFill>
                <a:latin typeface="Carlito"/>
                <a:cs typeface="Carlito"/>
              </a:rPr>
              <a:t>Json_normalize to  DataFrame data  from JSON</a:t>
            </a:r>
            <a:endParaRPr sz="1500" dirty="0">
              <a:latin typeface="Carlito"/>
              <a:cs typeface="Carlito"/>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14" cstate="print"/>
              <a:stretch>
                <a:fillRect/>
              </a:stretch>
            </a:blipFill>
          </p:spPr>
          <p:txBody>
            <a:bodyPr wrap="square" lIns="0" tIns="0" rIns="0" bIns="0" rtlCol="0"/>
            <a:lstStyle/>
            <a:p>
              <a:endParaRPr dirty="0"/>
            </a:p>
          </p:txBody>
        </p:sp>
        <p:sp>
          <p:nvSpPr>
            <p:cNvPr id="29" name="object 29"/>
            <p:cNvSpPr/>
            <p:nvPr/>
          </p:nvSpPr>
          <p:spPr>
            <a:xfrm>
              <a:off x="7440168" y="3095243"/>
              <a:ext cx="160020" cy="1319784"/>
            </a:xfrm>
            <a:prstGeom prst="rect">
              <a:avLst/>
            </a:prstGeom>
            <a:blipFill>
              <a:blip r:embed="rId15" cstate="print"/>
              <a:stretch>
                <a:fillRect/>
              </a:stretch>
            </a:blipFill>
          </p:spPr>
          <p:txBody>
            <a:bodyPr wrap="square" lIns="0" tIns="0" rIns="0" bIns="0" rtlCol="0"/>
            <a:lstStyle/>
            <a:p>
              <a:endParaRPr dirty="0"/>
            </a:p>
          </p:txBody>
        </p:sp>
        <p:sp>
          <p:nvSpPr>
            <p:cNvPr id="30" name="object 30"/>
            <p:cNvSpPr/>
            <p:nvPr/>
          </p:nvSpPr>
          <p:spPr>
            <a:xfrm>
              <a:off x="7139940" y="4137659"/>
              <a:ext cx="1851659" cy="1141476"/>
            </a:xfrm>
            <a:prstGeom prst="rect">
              <a:avLst/>
            </a:prstGeom>
            <a:blipFill>
              <a:blip r:embed="rId11" cstate="print"/>
              <a:stretch>
                <a:fillRect/>
              </a:stretch>
            </a:blipFill>
          </p:spPr>
          <p:txBody>
            <a:bodyPr wrap="square" lIns="0" tIns="0" rIns="0" bIns="0" rtlCol="0"/>
            <a:lstStyle/>
            <a:p>
              <a:endParaRPr dirty="0"/>
            </a:p>
          </p:txBody>
        </p:sp>
        <p:sp>
          <p:nvSpPr>
            <p:cNvPr id="31" name="object 31"/>
            <p:cNvSpPr/>
            <p:nvPr/>
          </p:nvSpPr>
          <p:spPr>
            <a:xfrm>
              <a:off x="7173468" y="4378451"/>
              <a:ext cx="1825752" cy="694944"/>
            </a:xfrm>
            <a:prstGeom prst="rect">
              <a:avLst/>
            </a:prstGeom>
            <a:blipFill>
              <a:blip r:embed="rId16" cstate="print"/>
              <a:stretch>
                <a:fillRect/>
              </a:stretch>
            </a:blipFill>
          </p:spPr>
          <p:txBody>
            <a:bodyPr wrap="square" lIns="0" tIns="0" rIns="0" bIns="0" rtlCol="0"/>
            <a:lstStyle/>
            <a:p>
              <a:endParaRPr dirty="0"/>
            </a:p>
          </p:txBody>
        </p:sp>
        <p:sp>
          <p:nvSpPr>
            <p:cNvPr id="32" name="object 32"/>
            <p:cNvSpPr/>
            <p:nvPr/>
          </p:nvSpPr>
          <p:spPr>
            <a:xfrm>
              <a:off x="7161276" y="4158995"/>
              <a:ext cx="1772412" cy="1062227"/>
            </a:xfrm>
            <a:prstGeom prst="rect">
              <a:avLst/>
            </a:prstGeom>
            <a:blipFill>
              <a:blip r:embed="rId13" cstate="print"/>
              <a:stretch>
                <a:fillRect/>
              </a:stretch>
            </a:blipFill>
          </p:spPr>
          <p:txBody>
            <a:bodyPr wrap="square" lIns="0" tIns="0" rIns="0" bIns="0" rtlCol="0"/>
            <a:lstStyle/>
            <a:p>
              <a:endParaRPr dirty="0"/>
            </a:p>
          </p:txBody>
        </p:sp>
      </p:grpSp>
      <p:sp>
        <p:nvSpPr>
          <p:cNvPr id="33" name="object 33"/>
          <p:cNvSpPr txBox="1"/>
          <p:nvPr/>
        </p:nvSpPr>
        <p:spPr>
          <a:xfrm>
            <a:off x="7249285" y="4415027"/>
            <a:ext cx="1632967" cy="446917"/>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 relevant  d</a:t>
            </a:r>
            <a:r>
              <a:rPr sz="1500" spc="-20" dirty="0">
                <a:solidFill>
                  <a:srgbClr val="FFFFFF"/>
                </a:solidFill>
                <a:latin typeface="Carlito"/>
                <a:cs typeface="Carlito"/>
              </a:rPr>
              <a:t>ata</a:t>
            </a:r>
            <a:endParaRPr sz="1500" dirty="0">
              <a:latin typeface="Carlito"/>
              <a:cs typeface="Carlito"/>
            </a:endParaRPr>
          </a:p>
        </p:txBody>
      </p:sp>
      <p:grpSp>
        <p:nvGrpSpPr>
          <p:cNvPr id="34" name="object 34"/>
          <p:cNvGrpSpPr/>
          <p:nvPr/>
        </p:nvGrpSpPr>
        <p:grpSpPr>
          <a:xfrm>
            <a:off x="7139940" y="1744979"/>
            <a:ext cx="1868805" cy="2205355"/>
            <a:chOff x="7139940" y="1744979"/>
            <a:chExt cx="1868805" cy="2205355"/>
          </a:xfrm>
        </p:grpSpPr>
        <p:sp>
          <p:nvSpPr>
            <p:cNvPr id="35" name="object 35"/>
            <p:cNvSpPr/>
            <p:nvPr/>
          </p:nvSpPr>
          <p:spPr>
            <a:xfrm>
              <a:off x="7418832" y="1744979"/>
              <a:ext cx="239268" cy="1399032"/>
            </a:xfrm>
            <a:prstGeom prst="rect">
              <a:avLst/>
            </a:prstGeom>
            <a:blipFill>
              <a:blip r:embed="rId14" cstate="print"/>
              <a:stretch>
                <a:fillRect/>
              </a:stretch>
            </a:blipFill>
          </p:spPr>
          <p:txBody>
            <a:bodyPr wrap="square" lIns="0" tIns="0" rIns="0" bIns="0" rtlCol="0"/>
            <a:lstStyle/>
            <a:p>
              <a:endParaRPr dirty="0"/>
            </a:p>
          </p:txBody>
        </p:sp>
        <p:sp>
          <p:nvSpPr>
            <p:cNvPr id="36" name="object 36"/>
            <p:cNvSpPr/>
            <p:nvPr/>
          </p:nvSpPr>
          <p:spPr>
            <a:xfrm>
              <a:off x="7440168" y="1766315"/>
              <a:ext cx="160020" cy="1319784"/>
            </a:xfrm>
            <a:prstGeom prst="rect">
              <a:avLst/>
            </a:prstGeom>
            <a:blipFill>
              <a:blip r:embed="rId15" cstate="print"/>
              <a:stretch>
                <a:fillRect/>
              </a:stretch>
            </a:blipFill>
          </p:spPr>
          <p:txBody>
            <a:bodyPr wrap="square" lIns="0" tIns="0" rIns="0" bIns="0" rtlCol="0"/>
            <a:lstStyle/>
            <a:p>
              <a:endParaRPr dirty="0"/>
            </a:p>
          </p:txBody>
        </p:sp>
        <p:sp>
          <p:nvSpPr>
            <p:cNvPr id="37" name="object 37"/>
            <p:cNvSpPr/>
            <p:nvPr/>
          </p:nvSpPr>
          <p:spPr>
            <a:xfrm>
              <a:off x="7139940" y="2807207"/>
              <a:ext cx="1851659" cy="1143000"/>
            </a:xfrm>
            <a:prstGeom prst="rect">
              <a:avLst/>
            </a:prstGeom>
            <a:blipFill>
              <a:blip r:embed="rId4" cstate="print"/>
              <a:stretch>
                <a:fillRect/>
              </a:stretch>
            </a:blipFill>
          </p:spPr>
          <p:txBody>
            <a:bodyPr wrap="square" lIns="0" tIns="0" rIns="0" bIns="0" rtlCol="0"/>
            <a:lstStyle/>
            <a:p>
              <a:endParaRPr dirty="0"/>
            </a:p>
          </p:txBody>
        </p:sp>
        <p:sp>
          <p:nvSpPr>
            <p:cNvPr id="38" name="object 38"/>
            <p:cNvSpPr/>
            <p:nvPr/>
          </p:nvSpPr>
          <p:spPr>
            <a:xfrm>
              <a:off x="7164324" y="3047999"/>
              <a:ext cx="1844039" cy="696468"/>
            </a:xfrm>
            <a:prstGeom prst="rect">
              <a:avLst/>
            </a:prstGeom>
            <a:blipFill>
              <a:blip r:embed="rId17" cstate="print"/>
              <a:stretch>
                <a:fillRect/>
              </a:stretch>
            </a:blipFill>
          </p:spPr>
          <p:txBody>
            <a:bodyPr wrap="square" lIns="0" tIns="0" rIns="0" bIns="0" rtlCol="0"/>
            <a:lstStyle/>
            <a:p>
              <a:endParaRPr dirty="0"/>
            </a:p>
          </p:txBody>
        </p:sp>
        <p:sp>
          <p:nvSpPr>
            <p:cNvPr id="39" name="object 39"/>
            <p:cNvSpPr/>
            <p:nvPr/>
          </p:nvSpPr>
          <p:spPr>
            <a:xfrm>
              <a:off x="7161276" y="2828543"/>
              <a:ext cx="1772412" cy="1063752"/>
            </a:xfrm>
            <a:prstGeom prst="rect">
              <a:avLst/>
            </a:prstGeom>
            <a:blipFill>
              <a:blip r:embed="rId6" cstate="print"/>
              <a:stretch>
                <a:fillRect/>
              </a:stretch>
            </a:blipFill>
          </p:spPr>
          <p:txBody>
            <a:bodyPr wrap="square" lIns="0" tIns="0" rIns="0" bIns="0" rtlCol="0"/>
            <a:lstStyle/>
            <a:p>
              <a:endParaRPr dirty="0"/>
            </a:p>
          </p:txBody>
        </p:sp>
      </p:grpSp>
      <p:sp>
        <p:nvSpPr>
          <p:cNvPr id="40" name="object 40"/>
          <p:cNvSpPr txBox="1"/>
          <p:nvPr/>
        </p:nvSpPr>
        <p:spPr>
          <a:xfrm>
            <a:off x="7291578" y="3096005"/>
            <a:ext cx="1493138" cy="446917"/>
          </a:xfrm>
          <a:prstGeom prst="rect">
            <a:avLst/>
          </a:prstGeom>
        </p:spPr>
        <p:txBody>
          <a:bodyPr vert="horz" wrap="square" lIns="0" tIns="36195" rIns="0" bIns="0" rtlCol="0">
            <a:spAutoFit/>
          </a:bodyPr>
          <a:lstStyle/>
          <a:p>
            <a:pPr marL="332740" marR="5080" indent="-320040">
              <a:lnSpc>
                <a:spcPts val="1639"/>
              </a:lnSpc>
              <a:spcBef>
                <a:spcPts val="285"/>
              </a:spcBef>
            </a:pPr>
            <a:r>
              <a:rPr sz="1500" dirty="0">
                <a:solidFill>
                  <a:srgbClr val="FFFFFF"/>
                </a:solidFill>
                <a:latin typeface="Carlito"/>
                <a:cs typeface="Carlito"/>
              </a:rPr>
              <a:t>Cast dictionary </a:t>
            </a:r>
            <a:r>
              <a:rPr sz="1500" dirty="0" smtClean="0">
                <a:solidFill>
                  <a:srgbClr val="FFFFFF"/>
                </a:solidFill>
                <a:latin typeface="Carlito"/>
                <a:cs typeface="Carlito"/>
              </a:rPr>
              <a:t>t</a:t>
            </a:r>
            <a:r>
              <a:rPr lang="en-US" sz="1500" dirty="0" smtClean="0">
                <a:solidFill>
                  <a:srgbClr val="FFFFFF"/>
                </a:solidFill>
                <a:latin typeface="Carlito"/>
                <a:cs typeface="Carlito"/>
              </a:rPr>
              <a:t>o </a:t>
            </a:r>
            <a:r>
              <a:rPr sz="1500" dirty="0" smtClean="0">
                <a:solidFill>
                  <a:srgbClr val="FFFFFF"/>
                </a:solidFill>
                <a:latin typeface="Carlito"/>
                <a:cs typeface="Carlito"/>
              </a:rPr>
              <a:t>a</a:t>
            </a:r>
            <a:r>
              <a:rPr lang="en-US" sz="1500" dirty="0" smtClean="0">
                <a:solidFill>
                  <a:srgbClr val="FFFFFF"/>
                </a:solidFill>
                <a:latin typeface="Carlito"/>
                <a:cs typeface="Carlito"/>
              </a:rPr>
              <a:t> </a:t>
            </a:r>
            <a:r>
              <a:rPr sz="1500" dirty="0" smtClean="0">
                <a:solidFill>
                  <a:srgbClr val="FFFFFF"/>
                </a:solidFill>
                <a:latin typeface="Carlito"/>
                <a:cs typeface="Carlito"/>
              </a:rPr>
              <a:t>Dat</a:t>
            </a:r>
            <a:r>
              <a:rPr sz="1500" spc="-20" dirty="0" smtClean="0">
                <a:solidFill>
                  <a:srgbClr val="FFFFFF"/>
                </a:solidFill>
                <a:latin typeface="Carlito"/>
                <a:cs typeface="Carlito"/>
              </a:rPr>
              <a:t>a</a:t>
            </a:r>
            <a:r>
              <a:rPr lang="en-US" sz="1500" spc="-20" dirty="0" smtClean="0">
                <a:solidFill>
                  <a:srgbClr val="FFFFFF"/>
                </a:solidFill>
                <a:latin typeface="Carlito"/>
                <a:cs typeface="Carlito"/>
              </a:rPr>
              <a:t> </a:t>
            </a:r>
            <a:r>
              <a:rPr sz="1500" spc="-20" dirty="0" smtClean="0">
                <a:solidFill>
                  <a:srgbClr val="FFFFFF"/>
                </a:solidFill>
                <a:latin typeface="Carlito"/>
                <a:cs typeface="Carlito"/>
              </a:rPr>
              <a:t>Frame</a:t>
            </a:r>
            <a:endParaRPr sz="1500" dirty="0">
              <a:latin typeface="Carlito"/>
              <a:cs typeface="Carlito"/>
            </a:endParaRP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18" cstate="print"/>
              <a:stretch>
                <a:fillRect/>
              </a:stretch>
            </a:blipFill>
          </p:spPr>
          <p:txBody>
            <a:bodyPr wrap="square" lIns="0" tIns="0" rIns="0" bIns="0" rtlCol="0"/>
            <a:lstStyle/>
            <a:p>
              <a:endParaRPr dirty="0"/>
            </a:p>
          </p:txBody>
        </p:sp>
        <p:sp>
          <p:nvSpPr>
            <p:cNvPr id="43" name="object 43"/>
            <p:cNvSpPr/>
            <p:nvPr/>
          </p:nvSpPr>
          <p:spPr>
            <a:xfrm>
              <a:off x="7525512" y="1682496"/>
              <a:ext cx="2346959" cy="158496"/>
            </a:xfrm>
            <a:prstGeom prst="rect">
              <a:avLst/>
            </a:prstGeom>
            <a:blipFill>
              <a:blip r:embed="rId19" cstate="print"/>
              <a:stretch>
                <a:fillRect/>
              </a:stretch>
            </a:blipFill>
          </p:spPr>
          <p:txBody>
            <a:bodyPr wrap="square" lIns="0" tIns="0" rIns="0" bIns="0" rtlCol="0"/>
            <a:lstStyle/>
            <a:p>
              <a:endParaRPr dirty="0"/>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dirty="0"/>
            </a:p>
          </p:txBody>
        </p:sp>
        <p:sp>
          <p:nvSpPr>
            <p:cNvPr id="45" name="object 45"/>
            <p:cNvSpPr/>
            <p:nvPr/>
          </p:nvSpPr>
          <p:spPr>
            <a:xfrm>
              <a:off x="7226808" y="1615440"/>
              <a:ext cx="1717548" cy="903731"/>
            </a:xfrm>
            <a:prstGeom prst="rect">
              <a:avLst/>
            </a:prstGeom>
            <a:blipFill>
              <a:blip r:embed="rId20" cstate="print"/>
              <a:stretch>
                <a:fillRect/>
              </a:stretch>
            </a:blipFill>
          </p:spPr>
          <p:txBody>
            <a:bodyPr wrap="square" lIns="0" tIns="0" rIns="0" bIns="0" rtlCol="0"/>
            <a:lstStyle/>
            <a:p>
              <a:endParaRPr dirty="0"/>
            </a:p>
          </p:txBody>
        </p:sp>
        <p:sp>
          <p:nvSpPr>
            <p:cNvPr id="46" name="object 46"/>
            <p:cNvSpPr/>
            <p:nvPr/>
          </p:nvSpPr>
          <p:spPr>
            <a:xfrm>
              <a:off x="7161276" y="1499616"/>
              <a:ext cx="1772412" cy="1063752"/>
            </a:xfrm>
            <a:prstGeom prst="rect">
              <a:avLst/>
            </a:prstGeom>
            <a:blipFill>
              <a:blip r:embed="rId6" cstate="print"/>
              <a:stretch>
                <a:fillRect/>
              </a:stretch>
            </a:blipFill>
          </p:spPr>
          <p:txBody>
            <a:bodyPr wrap="square" lIns="0" tIns="0" rIns="0" bIns="0" rtlCol="0"/>
            <a:lstStyle/>
            <a:p>
              <a:endParaRPr dirty="0"/>
            </a:p>
          </p:txBody>
        </p:sp>
      </p:grpSp>
      <p:sp>
        <p:nvSpPr>
          <p:cNvPr id="47" name="object 47"/>
          <p:cNvSpPr txBox="1">
            <a:spLocks noGrp="1"/>
          </p:cNvSpPr>
          <p:nvPr>
            <p:ph type="title"/>
          </p:nvPr>
        </p:nvSpPr>
        <p:spPr>
          <a:xfrm>
            <a:off x="7354061" y="1660905"/>
            <a:ext cx="1373505" cy="907941"/>
          </a:xfrm>
          <a:prstGeom prst="rect">
            <a:avLst/>
          </a:prstGeom>
        </p:spPr>
        <p:txBody>
          <a:bodyPr vert="horz" wrap="square" lIns="0" tIns="35560" rIns="0" bIns="0" rtlCol="0">
            <a:spAutoFit/>
          </a:bodyPr>
          <a:lstStyle/>
          <a:p>
            <a:pPr marL="12700" marR="5080" algn="ctr">
              <a:lnSpc>
                <a:spcPts val="1650"/>
              </a:lnSpc>
              <a:spcBef>
                <a:spcPts val="280"/>
              </a:spcBef>
            </a:pPr>
            <a:r>
              <a:rPr sz="1500" dirty="0">
                <a:solidFill>
                  <a:srgbClr val="FFFFFF"/>
                </a:solidFill>
                <a:latin typeface="Carlito"/>
                <a:cs typeface="Carlito"/>
              </a:rPr>
              <a:t>Filter data to </a:t>
            </a:r>
            <a:r>
              <a:rPr sz="1500" dirty="0" smtClean="0">
                <a:solidFill>
                  <a:srgbClr val="FFFFFF"/>
                </a:solidFill>
                <a:latin typeface="Carlito"/>
                <a:cs typeface="Carlito"/>
              </a:rPr>
              <a:t>only</a:t>
            </a:r>
            <a:r>
              <a:rPr lang="en-US" sz="1500" dirty="0" smtClean="0">
                <a:solidFill>
                  <a:srgbClr val="FFFFFF"/>
                </a:solidFill>
                <a:latin typeface="Carlito"/>
                <a:cs typeface="Carlito"/>
              </a:rPr>
              <a:t> </a:t>
            </a:r>
            <a:r>
              <a:rPr sz="1500" dirty="0" smtClean="0">
                <a:solidFill>
                  <a:srgbClr val="FFFFFF"/>
                </a:solidFill>
                <a:latin typeface="Carlito"/>
                <a:cs typeface="Carlito"/>
              </a:rPr>
              <a:t>include</a:t>
            </a:r>
            <a:r>
              <a:rPr lang="en-US" sz="1500" dirty="0" smtClean="0">
                <a:solidFill>
                  <a:srgbClr val="FFFFFF"/>
                </a:solidFill>
                <a:latin typeface="Carlito"/>
                <a:cs typeface="Carlito"/>
              </a:rPr>
              <a:t> </a:t>
            </a:r>
            <a:r>
              <a:rPr sz="1500" dirty="0" smtClean="0">
                <a:solidFill>
                  <a:srgbClr val="FFFFFF"/>
                </a:solidFill>
                <a:latin typeface="Carlito"/>
                <a:cs typeface="Carlito"/>
              </a:rPr>
              <a:t>Falcon</a:t>
            </a:r>
            <a:r>
              <a:rPr lang="en-US" sz="1500" dirty="0" smtClean="0">
                <a:solidFill>
                  <a:srgbClr val="FFFFFF"/>
                </a:solidFill>
                <a:latin typeface="Carlito"/>
                <a:cs typeface="Carlito"/>
              </a:rPr>
              <a:t> </a:t>
            </a:r>
            <a:r>
              <a:rPr sz="1500" dirty="0" smtClean="0">
                <a:solidFill>
                  <a:srgbClr val="FFFFFF"/>
                </a:solidFill>
                <a:latin typeface="Carlito"/>
                <a:cs typeface="Carlito"/>
              </a:rPr>
              <a:t>9</a:t>
            </a:r>
            <a:r>
              <a:rPr lang="en-US" sz="1500" dirty="0" smtClean="0">
                <a:solidFill>
                  <a:srgbClr val="FFFFFF"/>
                </a:solidFill>
                <a:latin typeface="Carlito"/>
                <a:cs typeface="Carlito"/>
              </a:rPr>
              <a:t> </a:t>
            </a:r>
            <a:r>
              <a:rPr sz="1500" dirty="0" smtClean="0">
                <a:solidFill>
                  <a:srgbClr val="FFFFFF"/>
                </a:solidFill>
                <a:latin typeface="Carlito"/>
                <a:cs typeface="Carlito"/>
              </a:rPr>
              <a:t>launches</a:t>
            </a:r>
            <a:endParaRPr sz="1500" dirty="0">
              <a:latin typeface="Carlito"/>
              <a:cs typeface="Carlito"/>
            </a:endParaRPr>
          </a:p>
        </p:txBody>
      </p:sp>
      <p:grpSp>
        <p:nvGrpSpPr>
          <p:cNvPr id="48" name="object 48"/>
          <p:cNvGrpSpPr/>
          <p:nvPr/>
        </p:nvGrpSpPr>
        <p:grpSpPr>
          <a:xfrm>
            <a:off x="9496043" y="1478280"/>
            <a:ext cx="1894839" cy="1143000"/>
            <a:chOff x="9496043" y="1478280"/>
            <a:chExt cx="1894839" cy="1143000"/>
          </a:xfrm>
        </p:grpSpPr>
        <p:sp>
          <p:nvSpPr>
            <p:cNvPr id="49" name="object 49"/>
            <p:cNvSpPr/>
            <p:nvPr/>
          </p:nvSpPr>
          <p:spPr>
            <a:xfrm>
              <a:off x="9496043" y="1478280"/>
              <a:ext cx="1851659" cy="1143000"/>
            </a:xfrm>
            <a:prstGeom prst="rect">
              <a:avLst/>
            </a:prstGeom>
            <a:blipFill>
              <a:blip r:embed="rId4" cstate="print"/>
              <a:stretch>
                <a:fillRect/>
              </a:stretch>
            </a:blipFill>
          </p:spPr>
          <p:txBody>
            <a:bodyPr wrap="square" lIns="0" tIns="0" rIns="0" bIns="0" rtlCol="0"/>
            <a:lstStyle/>
            <a:p>
              <a:endParaRPr dirty="0"/>
            </a:p>
          </p:txBody>
        </p:sp>
        <p:sp>
          <p:nvSpPr>
            <p:cNvPr id="50" name="object 50"/>
            <p:cNvSpPr/>
            <p:nvPr/>
          </p:nvSpPr>
          <p:spPr>
            <a:xfrm>
              <a:off x="9497567" y="1615440"/>
              <a:ext cx="1892807" cy="903731"/>
            </a:xfrm>
            <a:prstGeom prst="rect">
              <a:avLst/>
            </a:prstGeom>
            <a:blipFill>
              <a:blip r:embed="rId21" cstate="print"/>
              <a:stretch>
                <a:fillRect/>
              </a:stretch>
            </a:blipFill>
          </p:spPr>
          <p:txBody>
            <a:bodyPr wrap="square" lIns="0" tIns="0" rIns="0" bIns="0" rtlCol="0"/>
            <a:lstStyle/>
            <a:p>
              <a:endParaRPr dirty="0"/>
            </a:p>
          </p:txBody>
        </p:sp>
        <p:sp>
          <p:nvSpPr>
            <p:cNvPr id="51" name="object 51"/>
            <p:cNvSpPr/>
            <p:nvPr/>
          </p:nvSpPr>
          <p:spPr>
            <a:xfrm>
              <a:off x="9517379" y="1499616"/>
              <a:ext cx="1772412" cy="1063752"/>
            </a:xfrm>
            <a:prstGeom prst="rect">
              <a:avLst/>
            </a:prstGeom>
            <a:blipFill>
              <a:blip r:embed="rId22" cstate="print"/>
              <a:stretch>
                <a:fillRect/>
              </a:stretch>
            </a:blipFill>
          </p:spPr>
          <p:txBody>
            <a:bodyPr wrap="square" lIns="0" tIns="0" rIns="0" bIns="0" rtlCol="0"/>
            <a:lstStyle/>
            <a:p>
              <a:endParaRPr dirty="0"/>
            </a:p>
          </p:txBody>
        </p:sp>
      </p:grpSp>
      <p:sp>
        <p:nvSpPr>
          <p:cNvPr id="52" name="object 52"/>
          <p:cNvSpPr txBox="1"/>
          <p:nvPr/>
        </p:nvSpPr>
        <p:spPr>
          <a:xfrm>
            <a:off x="9640316" y="1660905"/>
            <a:ext cx="1539240" cy="663515"/>
          </a:xfrm>
          <a:prstGeom prst="rect">
            <a:avLst/>
          </a:prstGeom>
        </p:spPr>
        <p:txBody>
          <a:bodyPr vert="horz" wrap="square" lIns="0" tIns="33020" rIns="0" bIns="0" rtlCol="0">
            <a:spAutoFit/>
          </a:bodyPr>
          <a:lstStyle/>
          <a:p>
            <a:pPr marL="12700" marR="5080" indent="-1270" algn="ctr">
              <a:lnSpc>
                <a:spcPct val="91000"/>
              </a:lnSpc>
              <a:spcBef>
                <a:spcPts val="260"/>
              </a:spcBef>
            </a:pPr>
            <a:r>
              <a:rPr sz="1500" dirty="0">
                <a:solidFill>
                  <a:srgbClr val="FFFFFF"/>
                </a:solidFill>
                <a:latin typeface="Carlito"/>
                <a:cs typeface="Carlito"/>
              </a:rPr>
              <a:t>Imputate missing  </a:t>
            </a:r>
            <a:r>
              <a:rPr sz="1500" dirty="0" smtClean="0">
                <a:solidFill>
                  <a:srgbClr val="FFFFFF"/>
                </a:solidFill>
                <a:latin typeface="Carlito"/>
                <a:cs typeface="Carlito"/>
              </a:rPr>
              <a:t>Payload</a:t>
            </a:r>
            <a:r>
              <a:rPr lang="en-US" sz="1500" dirty="0" smtClean="0">
                <a:solidFill>
                  <a:srgbClr val="FFFFFF"/>
                </a:solidFill>
                <a:latin typeface="Carlito"/>
                <a:cs typeface="Carlito"/>
              </a:rPr>
              <a:t> </a:t>
            </a:r>
            <a:r>
              <a:rPr sz="1500" dirty="0" smtClean="0">
                <a:solidFill>
                  <a:srgbClr val="FFFFFF"/>
                </a:solidFill>
                <a:latin typeface="Carlito"/>
                <a:cs typeface="Carlito"/>
              </a:rPr>
              <a:t>Mass values</a:t>
            </a:r>
            <a:r>
              <a:rPr lang="en-US" sz="1500" dirty="0" smtClean="0">
                <a:solidFill>
                  <a:srgbClr val="FFFFFF"/>
                </a:solidFill>
                <a:latin typeface="Carlito"/>
                <a:cs typeface="Carlito"/>
              </a:rPr>
              <a:t> </a:t>
            </a:r>
            <a:r>
              <a:rPr sz="1500" dirty="0" smtClean="0">
                <a:solidFill>
                  <a:srgbClr val="FFFFFF"/>
                </a:solidFill>
                <a:latin typeface="Carlito"/>
                <a:cs typeface="Carlito"/>
              </a:rPr>
              <a:t>with </a:t>
            </a:r>
            <a:r>
              <a:rPr sz="1500" dirty="0">
                <a:solidFill>
                  <a:srgbClr val="FFFFFF"/>
                </a:solidFill>
                <a:latin typeface="Carlito"/>
                <a:cs typeface="Carlito"/>
              </a:rPr>
              <a:t>mean</a:t>
            </a:r>
            <a:endParaRPr sz="1500" dirty="0">
              <a:latin typeface="Carlito"/>
              <a:cs typeface="Carlito"/>
            </a:endParaRPr>
          </a:p>
        </p:txBody>
      </p:sp>
      <p:sp>
        <p:nvSpPr>
          <p:cNvPr id="53" name="object 53"/>
          <p:cNvSpPr txBox="1"/>
          <p:nvPr/>
        </p:nvSpPr>
        <p:spPr>
          <a:xfrm>
            <a:off x="535635" y="4830826"/>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sp>
        <p:nvSpPr>
          <p:cNvPr id="54" name="object 54"/>
          <p:cNvSpPr txBox="1"/>
          <p:nvPr/>
        </p:nvSpPr>
        <p:spPr>
          <a:xfrm>
            <a:off x="535635" y="5215508"/>
            <a:ext cx="2988945" cy="860235"/>
          </a:xfrm>
          <a:prstGeom prst="rect">
            <a:avLst/>
          </a:prstGeom>
        </p:spPr>
        <p:txBody>
          <a:bodyPr vert="horz" wrap="square" lIns="0" tIns="38100" rIns="0" bIns="0" rtlCol="0">
            <a:spAutoFit/>
          </a:bodyPr>
          <a:lstStyle/>
          <a:p>
            <a:pPr marL="12700" marR="5080">
              <a:lnSpc>
                <a:spcPct val="88900"/>
              </a:lnSpc>
              <a:spcBef>
                <a:spcPts val="300"/>
              </a:spcBef>
            </a:pPr>
            <a:r>
              <a:rPr lang="en-IN" sz="1500" u="sng" spc="-10" dirty="0">
                <a:solidFill>
                  <a:schemeClr val="bg1"/>
                </a:solidFill>
                <a:uFill>
                  <a:solidFill>
                    <a:srgbClr val="2996E1"/>
                  </a:solidFill>
                </a:uFill>
                <a:latin typeface="Carlito"/>
                <a:cs typeface="Carlito"/>
              </a:rPr>
              <a:t>https://</a:t>
            </a:r>
            <a:r>
              <a:rPr lang="en-IN" sz="1500" u="sng" spc="-10" dirty="0" smtClean="0">
                <a:solidFill>
                  <a:schemeClr val="bg1"/>
                </a:solidFill>
                <a:uFill>
                  <a:solidFill>
                    <a:srgbClr val="2996E1"/>
                  </a:solidFill>
                </a:uFill>
                <a:latin typeface="Carlito"/>
                <a:cs typeface="Carlito"/>
              </a:rPr>
              <a:t>github.com/Ravisomesh/Course10-Capstone-</a:t>
            </a:r>
            <a:r>
              <a:rPr lang="en-IN" sz="1500" u="sng" spc="-10" dirty="0">
                <a:solidFill>
                  <a:schemeClr val="bg1"/>
                </a:solidFill>
                <a:uFill>
                  <a:solidFill>
                    <a:srgbClr val="2996E1"/>
                  </a:solidFill>
                </a:uFill>
                <a:latin typeface="Carlito"/>
                <a:cs typeface="Carlito"/>
              </a:rPr>
              <a:t>/blob/main/Machine%20Learning%20Prediction.ipynb</a:t>
            </a:r>
            <a:endParaRPr lang="en-IN" sz="1500" dirty="0">
              <a:solidFill>
                <a:schemeClr val="bg1"/>
              </a:solidFill>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dirty="0"/>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dirty="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dirty="0">
              <a:latin typeface="Arial"/>
              <a:cs typeface="Arial"/>
            </a:endParaRPr>
          </a:p>
        </p:txBody>
      </p:sp>
      <p:grpSp>
        <p:nvGrpSpPr>
          <p:cNvPr id="6" name="object 6"/>
          <p:cNvGrpSpPr/>
          <p:nvPr/>
        </p:nvGrpSpPr>
        <p:grpSpPr>
          <a:xfrm>
            <a:off x="5072634" y="713231"/>
            <a:ext cx="2621280" cy="2318385"/>
            <a:chOff x="5111496" y="713231"/>
            <a:chExt cx="2621280" cy="2318385"/>
          </a:xfrm>
        </p:grpSpPr>
        <p:sp>
          <p:nvSpPr>
            <p:cNvPr id="7" name="object 7"/>
            <p:cNvSpPr/>
            <p:nvPr/>
          </p:nvSpPr>
          <p:spPr>
            <a:xfrm>
              <a:off x="5506212" y="1098804"/>
              <a:ext cx="304800" cy="1932432"/>
            </a:xfrm>
            <a:prstGeom prst="rect">
              <a:avLst/>
            </a:prstGeom>
            <a:blipFill>
              <a:blip r:embed="rId2" cstate="print"/>
              <a:stretch>
                <a:fillRect/>
              </a:stretch>
            </a:blipFill>
          </p:spPr>
          <p:txBody>
            <a:bodyPr wrap="square" lIns="0" tIns="0" rIns="0" bIns="0" rtlCol="0"/>
            <a:lstStyle/>
            <a:p>
              <a:endParaRPr dirty="0"/>
            </a:p>
          </p:txBody>
        </p:sp>
        <p:sp>
          <p:nvSpPr>
            <p:cNvPr id="8" name="object 8"/>
            <p:cNvSpPr/>
            <p:nvPr/>
          </p:nvSpPr>
          <p:spPr>
            <a:xfrm>
              <a:off x="5527548" y="1110995"/>
              <a:ext cx="225551" cy="1862327"/>
            </a:xfrm>
            <a:prstGeom prst="rect">
              <a:avLst/>
            </a:prstGeom>
            <a:blipFill>
              <a:blip r:embed="rId3" cstate="print"/>
              <a:stretch>
                <a:fillRect/>
              </a:stretch>
            </a:blipFill>
          </p:spPr>
          <p:txBody>
            <a:bodyPr wrap="square" lIns="0" tIns="0" rIns="0" bIns="0" rtlCol="0"/>
            <a:lstStyle/>
            <a:p>
              <a:endParaRPr dirty="0"/>
            </a:p>
          </p:txBody>
        </p:sp>
        <p:sp>
          <p:nvSpPr>
            <p:cNvPr id="9" name="object 9"/>
            <p:cNvSpPr/>
            <p:nvPr/>
          </p:nvSpPr>
          <p:spPr>
            <a:xfrm>
              <a:off x="5111496" y="713231"/>
              <a:ext cx="2580131" cy="1580388"/>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5134356" y="1037843"/>
              <a:ext cx="2598420" cy="981455"/>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5132832" y="734567"/>
              <a:ext cx="2500884" cy="1501139"/>
            </a:xfrm>
            <a:prstGeom prst="rect">
              <a:avLst/>
            </a:prstGeom>
            <a:blipFill>
              <a:blip r:embed="rId6" cstate="print"/>
              <a:stretch>
                <a:fillRect/>
              </a:stretch>
            </a:blipFill>
          </p:spPr>
          <p:txBody>
            <a:bodyPr wrap="square" lIns="0" tIns="0" rIns="0" bIns="0" rtlCol="0"/>
            <a:lstStyle/>
            <a:p>
              <a:endParaRPr dirty="0"/>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000" spc="-25" dirty="0">
                <a:solidFill>
                  <a:srgbClr val="FFFFFF"/>
                </a:solidFill>
                <a:latin typeface="Carlito"/>
                <a:cs typeface="Carlito"/>
              </a:rPr>
              <a:t>Request</a:t>
            </a:r>
            <a:r>
              <a:rPr sz="2000" spc="-114" dirty="0">
                <a:solidFill>
                  <a:srgbClr val="FFFFFF"/>
                </a:solidFill>
                <a:latin typeface="Carlito"/>
                <a:cs typeface="Carlito"/>
              </a:rPr>
              <a:t> </a:t>
            </a:r>
            <a:r>
              <a:rPr sz="2000" spc="-5" dirty="0">
                <a:solidFill>
                  <a:srgbClr val="FFFFFF"/>
                </a:solidFill>
                <a:latin typeface="Carlito"/>
                <a:cs typeface="Carlito"/>
              </a:rPr>
              <a:t>Wikipedia</a:t>
            </a:r>
            <a:endParaRPr sz="2000" dirty="0">
              <a:latin typeface="Carlito"/>
              <a:cs typeface="Carlito"/>
            </a:endParaRPr>
          </a:p>
          <a:p>
            <a:pPr marL="13335" algn="ctr">
              <a:lnSpc>
                <a:spcPts val="2520"/>
              </a:lnSpc>
            </a:pPr>
            <a:r>
              <a:rPr sz="2000" spc="-25" dirty="0">
                <a:solidFill>
                  <a:srgbClr val="FFFFFF"/>
                </a:solidFill>
                <a:latin typeface="Carlito"/>
                <a:cs typeface="Carlito"/>
              </a:rPr>
              <a:t>html</a:t>
            </a:r>
            <a:endParaRPr sz="2000" dirty="0">
              <a:latin typeface="Carlito"/>
              <a:cs typeface="Carlito"/>
            </a:endParaRPr>
          </a:p>
        </p:txBody>
      </p:sp>
      <p:grpSp>
        <p:nvGrpSpPr>
          <p:cNvPr id="13" name="object 13"/>
          <p:cNvGrpSpPr/>
          <p:nvPr/>
        </p:nvGrpSpPr>
        <p:grpSpPr>
          <a:xfrm>
            <a:off x="5111496" y="2589276"/>
            <a:ext cx="2580640" cy="2318385"/>
            <a:chOff x="5111496" y="2589276"/>
            <a:chExt cx="2580640" cy="2318385"/>
          </a:xfrm>
        </p:grpSpPr>
        <p:sp>
          <p:nvSpPr>
            <p:cNvPr id="14" name="object 14"/>
            <p:cNvSpPr/>
            <p:nvPr/>
          </p:nvSpPr>
          <p:spPr>
            <a:xfrm>
              <a:off x="5506212" y="2965704"/>
              <a:ext cx="304800" cy="1941576"/>
            </a:xfrm>
            <a:prstGeom prst="rect">
              <a:avLst/>
            </a:prstGeom>
            <a:blipFill>
              <a:blip r:embed="rId7" cstate="print"/>
              <a:stretch>
                <a:fillRect/>
              </a:stretch>
            </a:blipFill>
          </p:spPr>
          <p:txBody>
            <a:bodyPr wrap="square" lIns="0" tIns="0" rIns="0" bIns="0" rtlCol="0"/>
            <a:lstStyle/>
            <a:p>
              <a:endParaRPr dirty="0"/>
            </a:p>
          </p:txBody>
        </p:sp>
        <p:sp>
          <p:nvSpPr>
            <p:cNvPr id="15" name="object 15"/>
            <p:cNvSpPr/>
            <p:nvPr/>
          </p:nvSpPr>
          <p:spPr>
            <a:xfrm>
              <a:off x="5527548" y="2987040"/>
              <a:ext cx="225551" cy="1862327"/>
            </a:xfrm>
            <a:prstGeom prst="rect">
              <a:avLst/>
            </a:prstGeom>
            <a:blipFill>
              <a:blip r:embed="rId3" cstate="print"/>
              <a:stretch>
                <a:fillRect/>
              </a:stretch>
            </a:blipFill>
          </p:spPr>
          <p:txBody>
            <a:bodyPr wrap="square" lIns="0" tIns="0" rIns="0" bIns="0" rtlCol="0"/>
            <a:lstStyle/>
            <a:p>
              <a:endParaRPr dirty="0"/>
            </a:p>
          </p:txBody>
        </p:sp>
        <p:sp>
          <p:nvSpPr>
            <p:cNvPr id="16" name="object 16"/>
            <p:cNvSpPr/>
            <p:nvPr/>
          </p:nvSpPr>
          <p:spPr>
            <a:xfrm>
              <a:off x="5111496" y="2589276"/>
              <a:ext cx="2580131" cy="1580388"/>
            </a:xfrm>
            <a:prstGeom prst="rect">
              <a:avLst/>
            </a:prstGeom>
            <a:blipFill>
              <a:blip r:embed="rId4" cstate="print"/>
              <a:stretch>
                <a:fillRect/>
              </a:stretch>
            </a:blipFill>
          </p:spPr>
          <p:txBody>
            <a:bodyPr wrap="square" lIns="0" tIns="0" rIns="0" bIns="0" rtlCol="0"/>
            <a:lstStyle/>
            <a:p>
              <a:endParaRPr dirty="0"/>
            </a:p>
          </p:txBody>
        </p:sp>
        <p:sp>
          <p:nvSpPr>
            <p:cNvPr id="17" name="object 17"/>
            <p:cNvSpPr/>
            <p:nvPr/>
          </p:nvSpPr>
          <p:spPr>
            <a:xfrm>
              <a:off x="5334000" y="2913888"/>
              <a:ext cx="2135124" cy="981456"/>
            </a:xfrm>
            <a:prstGeom prst="rect">
              <a:avLst/>
            </a:prstGeom>
            <a:blipFill>
              <a:blip r:embed="rId8" cstate="print"/>
              <a:stretch>
                <a:fillRect/>
              </a:stretch>
            </a:blipFill>
          </p:spPr>
          <p:txBody>
            <a:bodyPr wrap="square" lIns="0" tIns="0" rIns="0" bIns="0" rtlCol="0"/>
            <a:lstStyle/>
            <a:p>
              <a:endParaRPr dirty="0"/>
            </a:p>
          </p:txBody>
        </p:sp>
        <p:sp>
          <p:nvSpPr>
            <p:cNvPr id="18" name="object 18"/>
            <p:cNvSpPr/>
            <p:nvPr/>
          </p:nvSpPr>
          <p:spPr>
            <a:xfrm>
              <a:off x="5132832" y="2610612"/>
              <a:ext cx="2500884" cy="1501139"/>
            </a:xfrm>
            <a:prstGeom prst="rect">
              <a:avLst/>
            </a:prstGeom>
            <a:blipFill>
              <a:blip r:embed="rId6" cstate="print"/>
              <a:stretch>
                <a:fillRect/>
              </a:stretch>
            </a:blipFill>
          </p:spPr>
          <p:txBody>
            <a:bodyPr wrap="square" lIns="0" tIns="0" rIns="0" bIns="0" rtlCol="0"/>
            <a:lstStyle/>
            <a:p>
              <a:endParaRPr dirty="0"/>
            </a:p>
          </p:txBody>
        </p:sp>
      </p:grpSp>
      <p:sp>
        <p:nvSpPr>
          <p:cNvPr id="19" name="object 19"/>
          <p:cNvSpPr txBox="1"/>
          <p:nvPr/>
        </p:nvSpPr>
        <p:spPr>
          <a:xfrm>
            <a:off x="5562726" y="2713888"/>
            <a:ext cx="1709420" cy="973985"/>
          </a:xfrm>
          <a:prstGeom prst="rect">
            <a:avLst/>
          </a:prstGeom>
        </p:spPr>
        <p:txBody>
          <a:bodyPr vert="horz" wrap="square" lIns="0" tIns="12065" rIns="0" bIns="0" rtlCol="0">
            <a:spAutoFit/>
          </a:bodyPr>
          <a:lstStyle/>
          <a:p>
            <a:pPr marL="73025">
              <a:lnSpc>
                <a:spcPts val="2520"/>
              </a:lnSpc>
              <a:spcBef>
                <a:spcPts val="95"/>
              </a:spcBef>
            </a:pPr>
            <a:r>
              <a:rPr sz="2000" spc="-15" dirty="0" smtClean="0">
                <a:solidFill>
                  <a:srgbClr val="FFFFFF"/>
                </a:solidFill>
                <a:latin typeface="Carlito"/>
                <a:cs typeface="Carlito"/>
              </a:rPr>
              <a:t>Beautiful</a:t>
            </a:r>
            <a:r>
              <a:rPr lang="en-US" sz="2000" spc="-15" dirty="0" smtClean="0">
                <a:solidFill>
                  <a:srgbClr val="FFFFFF"/>
                </a:solidFill>
                <a:latin typeface="Carlito"/>
                <a:cs typeface="Carlito"/>
              </a:rPr>
              <a:t> </a:t>
            </a:r>
            <a:r>
              <a:rPr sz="2000" spc="-15" dirty="0" smtClean="0">
                <a:solidFill>
                  <a:srgbClr val="FFFFFF"/>
                </a:solidFill>
                <a:latin typeface="Carlito"/>
                <a:cs typeface="Carlito"/>
              </a:rPr>
              <a:t>Soup</a:t>
            </a:r>
            <a:endParaRPr sz="2000" dirty="0">
              <a:latin typeface="Carlito"/>
              <a:cs typeface="Carlito"/>
            </a:endParaRPr>
          </a:p>
          <a:p>
            <a:pPr marL="12700">
              <a:lnSpc>
                <a:spcPts val="2520"/>
              </a:lnSpc>
            </a:pPr>
            <a:r>
              <a:rPr sz="20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dirty="0">
              <a:latin typeface="Carlito"/>
              <a:cs typeface="Carlito"/>
            </a:endParaRPr>
          </a:p>
        </p:txBody>
      </p:sp>
      <p:grpSp>
        <p:nvGrpSpPr>
          <p:cNvPr id="20" name="object 20"/>
          <p:cNvGrpSpPr/>
          <p:nvPr/>
        </p:nvGrpSpPr>
        <p:grpSpPr>
          <a:xfrm>
            <a:off x="5111496" y="4465320"/>
            <a:ext cx="3906520" cy="1580515"/>
            <a:chOff x="5111496" y="4465320"/>
            <a:chExt cx="3906520" cy="1580515"/>
          </a:xfrm>
        </p:grpSpPr>
        <p:sp>
          <p:nvSpPr>
            <p:cNvPr id="21" name="object 21"/>
            <p:cNvSpPr/>
            <p:nvPr/>
          </p:nvSpPr>
          <p:spPr>
            <a:xfrm>
              <a:off x="5625084" y="4721352"/>
              <a:ext cx="3392423" cy="304800"/>
            </a:xfrm>
            <a:prstGeom prst="rect">
              <a:avLst/>
            </a:prstGeom>
            <a:blipFill>
              <a:blip r:embed="rId9" cstate="print"/>
              <a:stretch>
                <a:fillRect/>
              </a:stretch>
            </a:blipFill>
          </p:spPr>
          <p:txBody>
            <a:bodyPr wrap="square" lIns="0" tIns="0" rIns="0" bIns="0" rtlCol="0"/>
            <a:lstStyle/>
            <a:p>
              <a:endParaRPr dirty="0"/>
            </a:p>
          </p:txBody>
        </p:sp>
        <p:sp>
          <p:nvSpPr>
            <p:cNvPr id="22" name="object 22"/>
            <p:cNvSpPr/>
            <p:nvPr/>
          </p:nvSpPr>
          <p:spPr>
            <a:xfrm>
              <a:off x="5646420" y="4742688"/>
              <a:ext cx="3313176" cy="225551"/>
            </a:xfrm>
            <a:prstGeom prst="rect">
              <a:avLst/>
            </a:prstGeom>
            <a:blipFill>
              <a:blip r:embed="rId10" cstate="print"/>
              <a:stretch>
                <a:fillRect/>
              </a:stretch>
            </a:blipFill>
          </p:spPr>
          <p:txBody>
            <a:bodyPr wrap="square" lIns="0" tIns="0" rIns="0" bIns="0" rtlCol="0"/>
            <a:lstStyle/>
            <a:p>
              <a:endParaRPr dirty="0"/>
            </a:p>
          </p:txBody>
        </p:sp>
        <p:sp>
          <p:nvSpPr>
            <p:cNvPr id="23" name="object 23"/>
            <p:cNvSpPr/>
            <p:nvPr/>
          </p:nvSpPr>
          <p:spPr>
            <a:xfrm>
              <a:off x="5111496" y="4465320"/>
              <a:ext cx="2580131" cy="1580388"/>
            </a:xfrm>
            <a:prstGeom prst="rect">
              <a:avLst/>
            </a:prstGeom>
            <a:blipFill>
              <a:blip r:embed="rId4" cstate="print"/>
              <a:stretch>
                <a:fillRect/>
              </a:stretch>
            </a:blipFill>
          </p:spPr>
          <p:txBody>
            <a:bodyPr wrap="square" lIns="0" tIns="0" rIns="0" bIns="0" rtlCol="0"/>
            <a:lstStyle/>
            <a:p>
              <a:endParaRPr dirty="0"/>
            </a:p>
          </p:txBody>
        </p:sp>
        <p:sp>
          <p:nvSpPr>
            <p:cNvPr id="24" name="object 24"/>
            <p:cNvSpPr/>
            <p:nvPr/>
          </p:nvSpPr>
          <p:spPr>
            <a:xfrm>
              <a:off x="5289804" y="4789932"/>
              <a:ext cx="2287524" cy="981456"/>
            </a:xfrm>
            <a:prstGeom prst="rect">
              <a:avLst/>
            </a:prstGeom>
            <a:blipFill>
              <a:blip r:embed="rId11" cstate="print"/>
              <a:stretch>
                <a:fillRect/>
              </a:stretch>
            </a:blipFill>
          </p:spPr>
          <p:txBody>
            <a:bodyPr wrap="square" lIns="0" tIns="0" rIns="0" bIns="0" rtlCol="0"/>
            <a:lstStyle/>
            <a:p>
              <a:endParaRPr dirty="0"/>
            </a:p>
          </p:txBody>
        </p:sp>
        <p:sp>
          <p:nvSpPr>
            <p:cNvPr id="25" name="object 25"/>
            <p:cNvSpPr/>
            <p:nvPr/>
          </p:nvSpPr>
          <p:spPr>
            <a:xfrm>
              <a:off x="5132832" y="4486656"/>
              <a:ext cx="2500884" cy="1501140"/>
            </a:xfrm>
            <a:prstGeom prst="rect">
              <a:avLst/>
            </a:prstGeom>
            <a:blipFill>
              <a:blip r:embed="rId6" cstate="print"/>
              <a:stretch>
                <a:fillRect/>
              </a:stretch>
            </a:blipFill>
          </p:spPr>
          <p:txBody>
            <a:bodyPr wrap="square" lIns="0" tIns="0" rIns="0" bIns="0" rtlCol="0"/>
            <a:lstStyle/>
            <a:p>
              <a:endParaRPr dirty="0"/>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000" spc="-15" dirty="0">
                <a:solidFill>
                  <a:srgbClr val="FFFFFF"/>
                </a:solidFill>
                <a:latin typeface="Carlito"/>
                <a:cs typeface="Carlito"/>
              </a:rPr>
              <a:t>Find </a:t>
            </a:r>
            <a:r>
              <a:rPr sz="2000" spc="-5" dirty="0">
                <a:solidFill>
                  <a:srgbClr val="FFFFFF"/>
                </a:solidFill>
                <a:latin typeface="Carlito"/>
                <a:cs typeface="Carlito"/>
              </a:rPr>
              <a:t>launch</a:t>
            </a:r>
            <a:r>
              <a:rPr sz="2000" spc="-145" dirty="0">
                <a:solidFill>
                  <a:srgbClr val="FFFFFF"/>
                </a:solidFill>
                <a:latin typeface="Carlito"/>
                <a:cs typeface="Carlito"/>
              </a:rPr>
              <a:t> </a:t>
            </a:r>
            <a:r>
              <a:rPr sz="2000" spc="-40" dirty="0">
                <a:solidFill>
                  <a:srgbClr val="FFFFFF"/>
                </a:solidFill>
                <a:latin typeface="Carlito"/>
                <a:cs typeface="Carlito"/>
              </a:rPr>
              <a:t>info  </a:t>
            </a:r>
            <a:r>
              <a:rPr sz="2000" spc="-25" dirty="0">
                <a:solidFill>
                  <a:srgbClr val="FFFFFF"/>
                </a:solidFill>
                <a:latin typeface="Carlito"/>
                <a:cs typeface="Carlito"/>
              </a:rPr>
              <a:t>html</a:t>
            </a:r>
            <a:r>
              <a:rPr sz="2000" spc="-70" dirty="0">
                <a:solidFill>
                  <a:srgbClr val="FFFFFF"/>
                </a:solidFill>
                <a:latin typeface="Carlito"/>
                <a:cs typeface="Carlito"/>
              </a:rPr>
              <a:t> </a:t>
            </a:r>
            <a:r>
              <a:rPr sz="2000" spc="-20" dirty="0">
                <a:solidFill>
                  <a:srgbClr val="FFFFFF"/>
                </a:solidFill>
                <a:latin typeface="Carlito"/>
                <a:cs typeface="Carlito"/>
              </a:rPr>
              <a:t>table</a:t>
            </a:r>
            <a:endParaRPr sz="2000" dirty="0">
              <a:latin typeface="Carlito"/>
              <a:cs typeface="Carlito"/>
            </a:endParaRPr>
          </a:p>
        </p:txBody>
      </p:sp>
      <p:grpSp>
        <p:nvGrpSpPr>
          <p:cNvPr id="27" name="object 27"/>
          <p:cNvGrpSpPr/>
          <p:nvPr/>
        </p:nvGrpSpPr>
        <p:grpSpPr>
          <a:xfrm>
            <a:off x="8384676" y="2932264"/>
            <a:ext cx="2580640" cy="3080385"/>
            <a:chOff x="8438388" y="2965704"/>
            <a:chExt cx="2580640" cy="3080385"/>
          </a:xfrm>
        </p:grpSpPr>
        <p:sp>
          <p:nvSpPr>
            <p:cNvPr id="28" name="object 28"/>
            <p:cNvSpPr/>
            <p:nvPr/>
          </p:nvSpPr>
          <p:spPr>
            <a:xfrm>
              <a:off x="8833104" y="2965704"/>
              <a:ext cx="304800" cy="1941576"/>
            </a:xfrm>
            <a:prstGeom prst="rect">
              <a:avLst/>
            </a:prstGeom>
            <a:blipFill>
              <a:blip r:embed="rId12" cstate="print"/>
              <a:stretch>
                <a:fillRect/>
              </a:stretch>
            </a:blipFill>
          </p:spPr>
          <p:txBody>
            <a:bodyPr wrap="square" lIns="0" tIns="0" rIns="0" bIns="0" rtlCol="0"/>
            <a:lstStyle/>
            <a:p>
              <a:endParaRPr dirty="0"/>
            </a:p>
          </p:txBody>
        </p:sp>
        <p:sp>
          <p:nvSpPr>
            <p:cNvPr id="29" name="object 29"/>
            <p:cNvSpPr/>
            <p:nvPr/>
          </p:nvSpPr>
          <p:spPr>
            <a:xfrm>
              <a:off x="8854440" y="2987040"/>
              <a:ext cx="225551" cy="1862327"/>
            </a:xfrm>
            <a:prstGeom prst="rect">
              <a:avLst/>
            </a:prstGeom>
            <a:blipFill>
              <a:blip r:embed="rId13" cstate="print"/>
              <a:stretch>
                <a:fillRect/>
              </a:stretch>
            </a:blipFill>
          </p:spPr>
          <p:txBody>
            <a:bodyPr wrap="square" lIns="0" tIns="0" rIns="0" bIns="0" rtlCol="0"/>
            <a:lstStyle/>
            <a:p>
              <a:endParaRPr dirty="0"/>
            </a:p>
          </p:txBody>
        </p:sp>
        <p:sp>
          <p:nvSpPr>
            <p:cNvPr id="30" name="object 30"/>
            <p:cNvSpPr/>
            <p:nvPr/>
          </p:nvSpPr>
          <p:spPr>
            <a:xfrm>
              <a:off x="8438388" y="4465320"/>
              <a:ext cx="2580131" cy="1580388"/>
            </a:xfrm>
            <a:prstGeom prst="rect">
              <a:avLst/>
            </a:prstGeom>
            <a:blipFill>
              <a:blip r:embed="rId4" cstate="print"/>
              <a:stretch>
                <a:fillRect/>
              </a:stretch>
            </a:blipFill>
          </p:spPr>
          <p:txBody>
            <a:bodyPr wrap="square" lIns="0" tIns="0" rIns="0" bIns="0" rtlCol="0"/>
            <a:lstStyle/>
            <a:p>
              <a:endParaRPr dirty="0"/>
            </a:p>
          </p:txBody>
        </p:sp>
        <p:sp>
          <p:nvSpPr>
            <p:cNvPr id="31" name="object 31"/>
            <p:cNvSpPr/>
            <p:nvPr/>
          </p:nvSpPr>
          <p:spPr>
            <a:xfrm>
              <a:off x="8546592" y="4943855"/>
              <a:ext cx="2363724" cy="673607"/>
            </a:xfrm>
            <a:prstGeom prst="rect">
              <a:avLst/>
            </a:prstGeom>
            <a:blipFill>
              <a:blip r:embed="rId14" cstate="print"/>
              <a:stretch>
                <a:fillRect/>
              </a:stretch>
            </a:blipFill>
          </p:spPr>
          <p:txBody>
            <a:bodyPr wrap="square" lIns="0" tIns="0" rIns="0" bIns="0" rtlCol="0"/>
            <a:lstStyle/>
            <a:p>
              <a:endParaRPr dirty="0"/>
            </a:p>
          </p:txBody>
        </p:sp>
        <p:sp>
          <p:nvSpPr>
            <p:cNvPr id="32" name="object 32"/>
            <p:cNvSpPr/>
            <p:nvPr/>
          </p:nvSpPr>
          <p:spPr>
            <a:xfrm>
              <a:off x="8459724" y="4486656"/>
              <a:ext cx="2500883" cy="1501140"/>
            </a:xfrm>
            <a:prstGeom prst="rect">
              <a:avLst/>
            </a:prstGeom>
            <a:blipFill>
              <a:blip r:embed="rId6" cstate="print"/>
              <a:stretch>
                <a:fillRect/>
              </a:stretch>
            </a:blipFill>
          </p:spPr>
          <p:txBody>
            <a:bodyPr wrap="square" lIns="0" tIns="0" rIns="0" bIns="0" rtlCol="0"/>
            <a:lstStyle/>
            <a:p>
              <a:endParaRPr dirty="0"/>
            </a:p>
          </p:txBody>
        </p:sp>
      </p:grpSp>
      <p:sp>
        <p:nvSpPr>
          <p:cNvPr id="33" name="object 33"/>
          <p:cNvSpPr txBox="1"/>
          <p:nvPr/>
        </p:nvSpPr>
        <p:spPr>
          <a:xfrm>
            <a:off x="8727440" y="5007990"/>
            <a:ext cx="1943735" cy="319959"/>
          </a:xfrm>
          <a:prstGeom prst="rect">
            <a:avLst/>
          </a:prstGeom>
        </p:spPr>
        <p:txBody>
          <a:bodyPr vert="horz" wrap="square" lIns="0" tIns="12065" rIns="0" bIns="0" rtlCol="0">
            <a:spAutoFit/>
          </a:bodyPr>
          <a:lstStyle/>
          <a:p>
            <a:pPr marL="12700">
              <a:lnSpc>
                <a:spcPct val="100000"/>
              </a:lnSpc>
              <a:spcBef>
                <a:spcPts val="95"/>
              </a:spcBef>
            </a:pPr>
            <a:r>
              <a:rPr sz="2000" spc="-40" dirty="0">
                <a:solidFill>
                  <a:srgbClr val="FFFFFF"/>
                </a:solidFill>
                <a:latin typeface="Carlito"/>
                <a:cs typeface="Carlito"/>
              </a:rPr>
              <a:t>Create</a:t>
            </a:r>
            <a:r>
              <a:rPr sz="2000" spc="-70" dirty="0">
                <a:solidFill>
                  <a:srgbClr val="FFFFFF"/>
                </a:solidFill>
                <a:latin typeface="Carlito"/>
                <a:cs typeface="Carlito"/>
              </a:rPr>
              <a:t> </a:t>
            </a:r>
            <a:r>
              <a:rPr sz="2000" spc="-10" dirty="0">
                <a:solidFill>
                  <a:srgbClr val="FFFFFF"/>
                </a:solidFill>
                <a:latin typeface="Carlito"/>
                <a:cs typeface="Carlito"/>
              </a:rPr>
              <a:t>dictionary</a:t>
            </a:r>
            <a:endParaRPr sz="2000" dirty="0">
              <a:latin typeface="Carlito"/>
              <a:cs typeface="Carlito"/>
            </a:endParaRPr>
          </a:p>
        </p:txBody>
      </p:sp>
      <p:grpSp>
        <p:nvGrpSpPr>
          <p:cNvPr id="34" name="object 34"/>
          <p:cNvGrpSpPr/>
          <p:nvPr/>
        </p:nvGrpSpPr>
        <p:grpSpPr>
          <a:xfrm>
            <a:off x="8438388" y="1089660"/>
            <a:ext cx="2580640" cy="3112135"/>
            <a:chOff x="8438388" y="1089660"/>
            <a:chExt cx="2580640" cy="3112135"/>
          </a:xfrm>
        </p:grpSpPr>
        <p:sp>
          <p:nvSpPr>
            <p:cNvPr id="35" name="object 35"/>
            <p:cNvSpPr/>
            <p:nvPr/>
          </p:nvSpPr>
          <p:spPr>
            <a:xfrm>
              <a:off x="8833104" y="1089660"/>
              <a:ext cx="304800" cy="1941576"/>
            </a:xfrm>
            <a:prstGeom prst="rect">
              <a:avLst/>
            </a:prstGeom>
            <a:blipFill>
              <a:blip r:embed="rId12" cstate="print"/>
              <a:stretch>
                <a:fillRect/>
              </a:stretch>
            </a:blipFill>
          </p:spPr>
          <p:txBody>
            <a:bodyPr wrap="square" lIns="0" tIns="0" rIns="0" bIns="0" rtlCol="0"/>
            <a:lstStyle/>
            <a:p>
              <a:endParaRPr dirty="0"/>
            </a:p>
          </p:txBody>
        </p:sp>
        <p:sp>
          <p:nvSpPr>
            <p:cNvPr id="36" name="object 36"/>
            <p:cNvSpPr/>
            <p:nvPr/>
          </p:nvSpPr>
          <p:spPr>
            <a:xfrm>
              <a:off x="8854440" y="1110996"/>
              <a:ext cx="225551" cy="1862327"/>
            </a:xfrm>
            <a:prstGeom prst="rect">
              <a:avLst/>
            </a:prstGeom>
            <a:blipFill>
              <a:blip r:embed="rId13" cstate="print"/>
              <a:stretch>
                <a:fillRect/>
              </a:stretch>
            </a:blipFill>
          </p:spPr>
          <p:txBody>
            <a:bodyPr wrap="square" lIns="0" tIns="0" rIns="0" bIns="0" rtlCol="0"/>
            <a:lstStyle/>
            <a:p>
              <a:endParaRPr dirty="0"/>
            </a:p>
          </p:txBody>
        </p:sp>
        <p:sp>
          <p:nvSpPr>
            <p:cNvPr id="37" name="object 37"/>
            <p:cNvSpPr/>
            <p:nvPr/>
          </p:nvSpPr>
          <p:spPr>
            <a:xfrm>
              <a:off x="8438388" y="2589276"/>
              <a:ext cx="2580131" cy="1580388"/>
            </a:xfrm>
            <a:prstGeom prst="rect">
              <a:avLst/>
            </a:prstGeom>
            <a:blipFill>
              <a:blip r:embed="rId4" cstate="print"/>
              <a:stretch>
                <a:fillRect/>
              </a:stretch>
            </a:blipFill>
          </p:spPr>
          <p:txBody>
            <a:bodyPr wrap="square" lIns="0" tIns="0" rIns="0" bIns="0" rtlCol="0"/>
            <a:lstStyle/>
            <a:p>
              <a:endParaRPr dirty="0"/>
            </a:p>
          </p:txBody>
        </p:sp>
        <p:sp>
          <p:nvSpPr>
            <p:cNvPr id="38" name="object 38"/>
            <p:cNvSpPr/>
            <p:nvPr/>
          </p:nvSpPr>
          <p:spPr>
            <a:xfrm>
              <a:off x="8659368" y="2606040"/>
              <a:ext cx="2203704" cy="1595628"/>
            </a:xfrm>
            <a:prstGeom prst="rect">
              <a:avLst/>
            </a:prstGeom>
            <a:blipFill>
              <a:blip r:embed="rId15" cstate="print"/>
              <a:stretch>
                <a:fillRect/>
              </a:stretch>
            </a:blipFill>
          </p:spPr>
          <p:txBody>
            <a:bodyPr wrap="square" lIns="0" tIns="0" rIns="0" bIns="0" rtlCol="0"/>
            <a:lstStyle/>
            <a:p>
              <a:endParaRPr dirty="0"/>
            </a:p>
          </p:txBody>
        </p:sp>
        <p:sp>
          <p:nvSpPr>
            <p:cNvPr id="39" name="object 39"/>
            <p:cNvSpPr/>
            <p:nvPr/>
          </p:nvSpPr>
          <p:spPr>
            <a:xfrm>
              <a:off x="8459724" y="2610612"/>
              <a:ext cx="2500883" cy="1501139"/>
            </a:xfrm>
            <a:prstGeom prst="rect">
              <a:avLst/>
            </a:prstGeom>
            <a:blipFill>
              <a:blip r:embed="rId6" cstate="print"/>
              <a:stretch>
                <a:fillRect/>
              </a:stretch>
            </a:blipFill>
          </p:spPr>
          <p:txBody>
            <a:bodyPr wrap="square" lIns="0" tIns="0" rIns="0" bIns="0" rtlCol="0"/>
            <a:lstStyle/>
            <a:p>
              <a:endParaRPr dirty="0"/>
            </a:p>
          </p:txBody>
        </p:sp>
      </p:grpSp>
      <p:sp>
        <p:nvSpPr>
          <p:cNvPr id="40" name="object 40"/>
          <p:cNvSpPr txBox="1"/>
          <p:nvPr/>
        </p:nvSpPr>
        <p:spPr>
          <a:xfrm>
            <a:off x="8840216" y="2670810"/>
            <a:ext cx="1708150" cy="1229696"/>
          </a:xfrm>
          <a:prstGeom prst="rect">
            <a:avLst/>
          </a:prstGeom>
        </p:spPr>
        <p:txBody>
          <a:bodyPr vert="horz" wrap="square" lIns="0" tIns="40005" rIns="0" bIns="0" rtlCol="0">
            <a:spAutoFit/>
          </a:bodyPr>
          <a:lstStyle/>
          <a:p>
            <a:pPr marL="12700" marR="5080" algn="ctr">
              <a:lnSpc>
                <a:spcPct val="91600"/>
              </a:lnSpc>
              <a:spcBef>
                <a:spcPts val="315"/>
              </a:spcBef>
            </a:pPr>
            <a:r>
              <a:rPr sz="2000" spc="-45" dirty="0">
                <a:solidFill>
                  <a:srgbClr val="FFFFFF"/>
                </a:solidFill>
                <a:latin typeface="Carlito"/>
                <a:cs typeface="Carlito"/>
              </a:rPr>
              <a:t>Iterate</a:t>
            </a:r>
            <a:r>
              <a:rPr sz="2000" spc="-135" dirty="0">
                <a:solidFill>
                  <a:srgbClr val="FFFFFF"/>
                </a:solidFill>
                <a:latin typeface="Carlito"/>
                <a:cs typeface="Carlito"/>
              </a:rPr>
              <a:t> </a:t>
            </a:r>
            <a:r>
              <a:rPr sz="2000" spc="-20" dirty="0">
                <a:solidFill>
                  <a:srgbClr val="FFFFFF"/>
                </a:solidFill>
                <a:latin typeface="Carlito"/>
                <a:cs typeface="Carlito"/>
              </a:rPr>
              <a:t>through  table </a:t>
            </a:r>
            <a:r>
              <a:rPr sz="2000" spc="-5" dirty="0">
                <a:solidFill>
                  <a:srgbClr val="FFFFFF"/>
                </a:solidFill>
                <a:latin typeface="Carlito"/>
                <a:cs typeface="Carlito"/>
              </a:rPr>
              <a:t>cells </a:t>
            </a:r>
            <a:r>
              <a:rPr sz="2000" spc="-30" dirty="0">
                <a:solidFill>
                  <a:srgbClr val="FFFFFF"/>
                </a:solidFill>
                <a:latin typeface="Carlito"/>
                <a:cs typeface="Carlito"/>
              </a:rPr>
              <a:t>to  extract </a:t>
            </a:r>
            <a:r>
              <a:rPr sz="2000" spc="-35" dirty="0">
                <a:solidFill>
                  <a:srgbClr val="FFFFFF"/>
                </a:solidFill>
                <a:latin typeface="Carlito"/>
                <a:cs typeface="Carlito"/>
              </a:rPr>
              <a:t>dat</a:t>
            </a:r>
            <a:r>
              <a:rPr sz="2200" spc="-35" dirty="0">
                <a:solidFill>
                  <a:srgbClr val="FFFFFF"/>
                </a:solidFill>
                <a:latin typeface="Carlito"/>
                <a:cs typeface="Carlito"/>
              </a:rPr>
              <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dirty="0">
              <a:latin typeface="Carlito"/>
              <a:cs typeface="Carlito"/>
            </a:endParaRPr>
          </a:p>
        </p:txBody>
      </p:sp>
      <p:grpSp>
        <p:nvGrpSpPr>
          <p:cNvPr id="41" name="object 41"/>
          <p:cNvGrpSpPr/>
          <p:nvPr/>
        </p:nvGrpSpPr>
        <p:grpSpPr>
          <a:xfrm>
            <a:off x="8438388" y="713231"/>
            <a:ext cx="2580640" cy="1580515"/>
            <a:chOff x="8438388" y="713231"/>
            <a:chExt cx="2580640" cy="1580515"/>
          </a:xfrm>
        </p:grpSpPr>
        <p:sp>
          <p:nvSpPr>
            <p:cNvPr id="42" name="object 42"/>
            <p:cNvSpPr/>
            <p:nvPr/>
          </p:nvSpPr>
          <p:spPr>
            <a:xfrm>
              <a:off x="8438388" y="713231"/>
              <a:ext cx="2580131" cy="1580388"/>
            </a:xfrm>
            <a:prstGeom prst="rect">
              <a:avLst/>
            </a:prstGeom>
            <a:blipFill>
              <a:blip r:embed="rId4" cstate="print"/>
              <a:stretch>
                <a:fillRect/>
              </a:stretch>
            </a:blipFill>
          </p:spPr>
          <p:txBody>
            <a:bodyPr wrap="square" lIns="0" tIns="0" rIns="0" bIns="0" rtlCol="0"/>
            <a:lstStyle/>
            <a:p>
              <a:endParaRPr dirty="0"/>
            </a:p>
          </p:txBody>
        </p:sp>
        <p:sp>
          <p:nvSpPr>
            <p:cNvPr id="43" name="object 43"/>
            <p:cNvSpPr/>
            <p:nvPr/>
          </p:nvSpPr>
          <p:spPr>
            <a:xfrm>
              <a:off x="8525256" y="1037843"/>
              <a:ext cx="2468879" cy="981455"/>
            </a:xfrm>
            <a:prstGeom prst="rect">
              <a:avLst/>
            </a:prstGeom>
            <a:blipFill>
              <a:blip r:embed="rId16" cstate="print"/>
              <a:stretch>
                <a:fillRect/>
              </a:stretch>
            </a:blipFill>
          </p:spPr>
          <p:txBody>
            <a:bodyPr wrap="square" lIns="0" tIns="0" rIns="0" bIns="0" rtlCol="0"/>
            <a:lstStyle/>
            <a:p>
              <a:endParaRPr dirty="0"/>
            </a:p>
          </p:txBody>
        </p:sp>
        <p:sp>
          <p:nvSpPr>
            <p:cNvPr id="44" name="object 44"/>
            <p:cNvSpPr/>
            <p:nvPr/>
          </p:nvSpPr>
          <p:spPr>
            <a:xfrm>
              <a:off x="8459724" y="734567"/>
              <a:ext cx="2500883" cy="1501139"/>
            </a:xfrm>
            <a:prstGeom prst="rect">
              <a:avLst/>
            </a:prstGeom>
            <a:blipFill>
              <a:blip r:embed="rId6" cstate="print"/>
              <a:stretch>
                <a:fillRect/>
              </a:stretch>
            </a:blipFill>
          </p:spPr>
          <p:txBody>
            <a:bodyPr wrap="square" lIns="0" tIns="0" rIns="0" bIns="0" rtlCol="0"/>
            <a:lstStyle/>
            <a:p>
              <a:endParaRPr dirty="0"/>
            </a:p>
          </p:txBody>
        </p:sp>
      </p:grpSp>
      <p:sp>
        <p:nvSpPr>
          <p:cNvPr id="45" name="object 45"/>
          <p:cNvSpPr txBox="1"/>
          <p:nvPr/>
        </p:nvSpPr>
        <p:spPr>
          <a:xfrm>
            <a:off x="8706104" y="1101090"/>
            <a:ext cx="1983105" cy="661719"/>
          </a:xfrm>
          <a:prstGeom prst="rect">
            <a:avLst/>
          </a:prstGeom>
        </p:spPr>
        <p:txBody>
          <a:bodyPr vert="horz" wrap="square" lIns="0" tIns="45719" rIns="0" bIns="0" rtlCol="0">
            <a:spAutoFit/>
          </a:bodyPr>
          <a:lstStyle/>
          <a:p>
            <a:pPr marL="384175" marR="5080" indent="-372110">
              <a:lnSpc>
                <a:spcPts val="2420"/>
              </a:lnSpc>
              <a:spcBef>
                <a:spcPts val="359"/>
              </a:spcBef>
            </a:pPr>
            <a:r>
              <a:rPr sz="2000" spc="-20" dirty="0" smtClean="0">
                <a:solidFill>
                  <a:srgbClr val="FFFFFF"/>
                </a:solidFill>
                <a:latin typeface="Carlito"/>
                <a:cs typeface="Carlito"/>
              </a:rPr>
              <a:t>Cast</a:t>
            </a:r>
            <a:r>
              <a:rPr lang="en-US" sz="2000" spc="-20" dirty="0" smtClean="0">
                <a:solidFill>
                  <a:srgbClr val="FFFFFF"/>
                </a:solidFill>
                <a:latin typeface="Carlito"/>
                <a:cs typeface="Carlito"/>
              </a:rPr>
              <a:t> </a:t>
            </a:r>
            <a:r>
              <a:rPr sz="2000" spc="-5" dirty="0" smtClean="0">
                <a:solidFill>
                  <a:srgbClr val="FFFFFF"/>
                </a:solidFill>
                <a:latin typeface="Carlito"/>
                <a:cs typeface="Carlito"/>
              </a:rPr>
              <a:t>dictionary</a:t>
            </a:r>
            <a:r>
              <a:rPr lang="en-US" sz="2000" spc="-5" dirty="0" smtClean="0">
                <a:solidFill>
                  <a:srgbClr val="FFFFFF"/>
                </a:solidFill>
                <a:latin typeface="Carlito"/>
                <a:cs typeface="Carlito"/>
              </a:rPr>
              <a:t> </a:t>
            </a:r>
            <a:r>
              <a:rPr sz="2000" spc="-60" dirty="0" smtClean="0">
                <a:solidFill>
                  <a:srgbClr val="FFFFFF"/>
                </a:solidFill>
                <a:latin typeface="Carlito"/>
                <a:cs typeface="Carlito"/>
              </a:rPr>
              <a:t>to </a:t>
            </a:r>
            <a:r>
              <a:rPr sz="2000" spc="-30" dirty="0" smtClean="0">
                <a:solidFill>
                  <a:srgbClr val="FFFFFF"/>
                </a:solidFill>
                <a:latin typeface="Carlito"/>
                <a:cs typeface="Carlito"/>
              </a:rPr>
              <a:t>Data</a:t>
            </a:r>
            <a:r>
              <a:rPr lang="en-US" sz="2000" spc="-30" dirty="0" smtClean="0">
                <a:solidFill>
                  <a:srgbClr val="FFFFFF"/>
                </a:solidFill>
                <a:latin typeface="Carlito"/>
                <a:cs typeface="Carlito"/>
              </a:rPr>
              <a:t> </a:t>
            </a:r>
            <a:r>
              <a:rPr sz="2000" spc="-30" dirty="0" smtClean="0">
                <a:solidFill>
                  <a:srgbClr val="FFFFFF"/>
                </a:solidFill>
                <a:latin typeface="Carlito"/>
                <a:cs typeface="Carlito"/>
              </a:rPr>
              <a:t>Frame</a:t>
            </a:r>
            <a:endParaRPr sz="2000" dirty="0">
              <a:latin typeface="Carlito"/>
              <a:cs typeface="Carlito"/>
            </a:endParaRPr>
          </a:p>
        </p:txBody>
      </p:sp>
      <p:sp>
        <p:nvSpPr>
          <p:cNvPr id="46" name="object 46"/>
          <p:cNvSpPr txBox="1"/>
          <p:nvPr/>
        </p:nvSpPr>
        <p:spPr>
          <a:xfrm>
            <a:off x="535635" y="4448302"/>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sp>
        <p:nvSpPr>
          <p:cNvPr id="47" name="object 47"/>
          <p:cNvSpPr txBox="1"/>
          <p:nvPr/>
        </p:nvSpPr>
        <p:spPr>
          <a:xfrm>
            <a:off x="535635" y="4830826"/>
            <a:ext cx="2988945" cy="1074653"/>
          </a:xfrm>
          <a:prstGeom prst="rect">
            <a:avLst/>
          </a:prstGeom>
        </p:spPr>
        <p:txBody>
          <a:bodyPr vert="horz" wrap="square" lIns="0" tIns="35560" rIns="0" bIns="0" rtlCol="0">
            <a:spAutoFit/>
          </a:bodyPr>
          <a:lstStyle/>
          <a:p>
            <a:pPr marL="12700" marR="5080">
              <a:lnSpc>
                <a:spcPct val="90000"/>
              </a:lnSpc>
              <a:spcBef>
                <a:spcPts val="280"/>
              </a:spcBef>
            </a:pPr>
            <a:r>
              <a:rPr lang="en-IN" sz="1500" u="sng" spc="-10" dirty="0">
                <a:solidFill>
                  <a:srgbClr val="2996E1"/>
                </a:solidFill>
                <a:uFill>
                  <a:solidFill>
                    <a:srgbClr val="2996E1"/>
                  </a:solidFill>
                </a:uFill>
                <a:latin typeface="Carlito"/>
                <a:cs typeface="Carlito"/>
              </a:rPr>
              <a:t>https://</a:t>
            </a:r>
            <a:r>
              <a:rPr lang="en-IN" sz="1500" u="sng" spc="-10" dirty="0" smtClean="0">
                <a:solidFill>
                  <a:srgbClr val="2996E1"/>
                </a:solidFill>
                <a:uFill>
                  <a:solidFill>
                    <a:srgbClr val="2996E1"/>
                  </a:solidFill>
                </a:uFill>
                <a:latin typeface="Carlito"/>
                <a:cs typeface="Carlito"/>
              </a:rPr>
              <a:t>github.com/Ravisomesh/Course10-Capstone-</a:t>
            </a:r>
            <a:r>
              <a:rPr lang="en-IN" sz="1500" u="sng" spc="-10" dirty="0">
                <a:solidFill>
                  <a:srgbClr val="2996E1"/>
                </a:solidFill>
                <a:uFill>
                  <a:solidFill>
                    <a:srgbClr val="2996E1"/>
                  </a:solidFill>
                </a:uFill>
                <a:latin typeface="Carlito"/>
                <a:cs typeface="Carlito"/>
              </a:rPr>
              <a:t>/blob/main/Interactive%20Visual%20Analytics%20with%20Folium-checkpoint.ipynb</a:t>
            </a:r>
            <a:endParaRPr lang="en-IN" sz="1500" dirty="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2592</Words>
  <Application>Microsoft Office PowerPoint</Application>
  <PresentationFormat>Custom</PresentationFormat>
  <Paragraphs>275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Outline </vt:lpstr>
      <vt:lpstr>Executive Summary </vt:lpstr>
      <vt:lpstr>Introduction</vt:lpstr>
      <vt:lpstr>Methodology </vt:lpstr>
      <vt:lpstr>PowerPoint Presentation</vt:lpstr>
      <vt:lpstr>Data Collection Overview</vt:lpstr>
      <vt:lpstr>Filter data to only include Falcon 9 launches</vt:lpstr>
      <vt:lpstr>PowerPoint Presentation</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PowerPoint Presentation</vt:lpstr>
      <vt:lpstr>Classification Accuracy</vt:lpstr>
      <vt:lpstr>Confusion Matrix</vt:lpstr>
      <vt:lpstr>CONCLUSION</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personal</cp:lastModifiedBy>
  <cp:revision>15</cp:revision>
  <dcterms:created xsi:type="dcterms:W3CDTF">2021-08-26T16:53:12Z</dcterms:created>
  <dcterms:modified xsi:type="dcterms:W3CDTF">2023-09-20T10:22:35Z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