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3" r:id="rId13"/>
    <p:sldId id="266" r:id="rId14"/>
    <p:sldId id="270" r:id="rId15"/>
    <p:sldId id="274" r:id="rId16"/>
    <p:sldId id="267" r:id="rId17"/>
    <p:sldId id="268" r:id="rId18"/>
    <p:sldId id="271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9"/>
    <p:restoredTop sz="96291"/>
  </p:normalViewPr>
  <p:slideViewPr>
    <p:cSldViewPr snapToGrid="0" snapToObjects="1">
      <p:cViewPr>
        <p:scale>
          <a:sx n="115" d="100"/>
          <a:sy n="115" d="100"/>
        </p:scale>
        <p:origin x="-360" y="-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3/12/22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3/12/22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A2D8F-4931-ED41-8F60-961F9B90A0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KH" dirty="0"/>
              <a:t>C</a:t>
            </a:r>
            <a:r>
              <a:rPr lang="en-US" dirty="0"/>
              <a:t>a</a:t>
            </a:r>
            <a:r>
              <a:rPr lang="en-KH" dirty="0"/>
              <a:t>che architecture</a:t>
            </a:r>
            <a:br>
              <a:rPr lang="en-KH" dirty="0"/>
            </a:br>
            <a:r>
              <a:rPr lang="en-KH" sz="2000" dirty="0">
                <a:solidFill>
                  <a:schemeClr val="bg1">
                    <a:lumMod val="50000"/>
                  </a:schemeClr>
                </a:solidFill>
              </a:rPr>
              <a:t>improve computer performance with cache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1B513-6A50-2A42-AFB1-94ABEEB40B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H" dirty="0"/>
              <a:t>I4GIC</a:t>
            </a:r>
          </a:p>
        </p:txBody>
      </p:sp>
    </p:spTree>
    <p:extLst>
      <p:ext uri="{BB962C8B-B14F-4D97-AF65-F5344CB8AC3E}">
        <p14:creationId xmlns:p14="http://schemas.microsoft.com/office/powerpoint/2010/main" val="711775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E534-8330-374E-B497-7626D6AFB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KH" dirty="0"/>
              <a:t>ow does cache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E0694-B551-0B47-8A3F-46C8049B3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2364059"/>
          </a:xfrm>
        </p:spPr>
        <p:txBody>
          <a:bodyPr/>
          <a:lstStyle/>
          <a:p>
            <a:pPr marL="363538" indent="-363538">
              <a:buFont typeface="Wingdings" pitchFamily="2" charset="2"/>
              <a:buChar char="q"/>
            </a:pPr>
            <a:r>
              <a:rPr lang="en-US" dirty="0"/>
              <a:t>Temporal Locality (Locality in Time): If an item is referenced, it will tend to be referenced again soon.</a:t>
            </a:r>
          </a:p>
          <a:p>
            <a:pPr marL="717550" lvl="1" indent="-365125">
              <a:buFont typeface="Courier New" panose="02070309020205020404" pitchFamily="49" charset="0"/>
              <a:buChar char="o"/>
            </a:pPr>
            <a:r>
              <a:rPr lang="en-US" dirty="0"/>
              <a:t>Keep more recently accessed data items closer to the processor </a:t>
            </a:r>
          </a:p>
          <a:p>
            <a:pPr marL="363538" indent="-363538">
              <a:buFont typeface="Wingdings" pitchFamily="2" charset="2"/>
              <a:buChar char="q"/>
            </a:pPr>
            <a:r>
              <a:rPr lang="en-US" dirty="0"/>
              <a:t>Spatial Locality (Locality in Space): If an item is referenced, items whose addresses are close by tend to be referenced soon. </a:t>
            </a:r>
          </a:p>
          <a:p>
            <a:pPr marL="717550" lvl="1" indent="-354013">
              <a:buFont typeface="Courier New" panose="02070309020205020404" pitchFamily="49" charset="0"/>
              <a:buChar char="o"/>
            </a:pPr>
            <a:r>
              <a:rPr lang="en-US" dirty="0"/>
              <a:t>Move blocks consists of contiguous words to the cache</a:t>
            </a:r>
            <a:endParaRPr lang="en-K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E6825-1A37-E744-9D07-49BD0198F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788" y="4650059"/>
            <a:ext cx="4690016" cy="195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12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E929-0324-3B49-9D86-45553BBC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KH" dirty="0"/>
              <a:t>he simplest cache: direct mapped cache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5B086D-F506-6043-9C2D-1AB9AD2F2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923" y="2084832"/>
            <a:ext cx="7339287" cy="465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54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E6E130-7C1D-8445-BF92-0553A32E299C}"/>
              </a:ext>
            </a:extLst>
          </p:cNvPr>
          <p:cNvSpPr txBox="1"/>
          <p:nvPr/>
        </p:nvSpPr>
        <p:spPr>
          <a:xfrm>
            <a:off x="654908" y="469557"/>
            <a:ext cx="222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H" dirty="0"/>
              <a:t>Direct Mapped Cache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9B8FD0-D6BA-254B-910B-BF7742B45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19" y="1077335"/>
            <a:ext cx="4812270" cy="54600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A8DDDE-867B-2742-93A6-09F19912B23F}"/>
              </a:ext>
            </a:extLst>
          </p:cNvPr>
          <p:cNvSpPr txBox="1"/>
          <p:nvPr/>
        </p:nvSpPr>
        <p:spPr>
          <a:xfrm>
            <a:off x="5684108" y="383058"/>
            <a:ext cx="58529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mapped cache assigns cache mappings using a modular approach. Because there are more main memory blocks than there are cache blocks, it should be clear that main memory blocks compete for cache locations. </a:t>
            </a:r>
          </a:p>
          <a:p>
            <a:endParaRPr lang="en-KH" dirty="0"/>
          </a:p>
          <a:p>
            <a:r>
              <a:rPr lang="en-KH" dirty="0"/>
              <a:t>In direct mapped cache, a block of main memory has a specific location in cache.</a:t>
            </a:r>
          </a:p>
          <a:p>
            <a:endParaRPr lang="en-KH" dirty="0"/>
          </a:p>
          <a:p>
            <a:r>
              <a:rPr lang="en-US" dirty="0"/>
              <a:t>For example, if cache contains 10 blocks, then main memory block 0 maps to cache block 0, main memory block 1 maps to cache block 1, . . . , main memory block 9 maps to cache block 9, and main memory block 10 maps to cache block 0 </a:t>
            </a:r>
          </a:p>
          <a:p>
            <a:endParaRPr lang="en-K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CF1B86-6536-304D-AFE0-2B2CBEC10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908" y="4076377"/>
            <a:ext cx="3949700" cy="1295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69C015-0DD4-A24B-AB52-94DC8E86F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650" y="5469109"/>
            <a:ext cx="4133850" cy="124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48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C8D6-8BD9-8B41-B7EF-84E6FBE2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KH" dirty="0"/>
              <a:t>ache tag and cache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BB36D-1B5A-164D-B381-CEC864D10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4996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Assume a 32-bit memory (byte ) address: </a:t>
            </a:r>
          </a:p>
          <a:p>
            <a:pPr marL="363538" indent="-363538">
              <a:buFont typeface="Wingdings" pitchFamily="2" charset="2"/>
              <a:buChar char="q"/>
            </a:pPr>
            <a:r>
              <a:rPr lang="en-US" dirty="0"/>
              <a:t>A 2</a:t>
            </a:r>
            <a:r>
              <a:rPr lang="en-US" baseline="30000" dirty="0"/>
              <a:t>N</a:t>
            </a:r>
            <a:r>
              <a:rPr lang="en-US" dirty="0"/>
              <a:t> bytes direct mapped cache: </a:t>
            </a:r>
          </a:p>
          <a:p>
            <a:pPr marL="0" indent="0">
              <a:buNone/>
            </a:pPr>
            <a:r>
              <a:rPr lang="en-US" dirty="0"/>
              <a:t>       - Cache Index: The lower N bits of the memory address </a:t>
            </a:r>
          </a:p>
          <a:p>
            <a:pPr marL="0" indent="0">
              <a:buNone/>
            </a:pPr>
            <a:r>
              <a:rPr lang="en-US" dirty="0"/>
              <a:t>       - Cache Tag: The upper (32 - N) bits of the memory address</a:t>
            </a:r>
            <a:endParaRPr lang="en-K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F7F330-AF04-0B41-92F6-83198CC14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3785616"/>
            <a:ext cx="5785160" cy="27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14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508FF4-9C51-8E4A-A2E3-CAF7A042B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828" y="0"/>
            <a:ext cx="96083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98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D692-6CFA-0C47-AEE7-392CD2080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H" dirty="0"/>
              <a:t>exercise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ECFFB-B416-C74F-936C-310D7EA94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987550"/>
            <a:ext cx="10422900" cy="1987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B7D7A8-8420-7247-92DF-E8B4FD978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350" y="4108450"/>
            <a:ext cx="10125428" cy="717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065AEC-801D-C549-891A-182406EBC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0" y="4826000"/>
            <a:ext cx="9452056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92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A3B5E-0949-5141-ABBB-61CBABBF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KH" dirty="0"/>
              <a:t>efinition of a cache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80F99-6692-6C4D-AD1E-4C0235E63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2575932"/>
          </a:xfrm>
        </p:spPr>
        <p:txBody>
          <a:bodyPr/>
          <a:lstStyle/>
          <a:p>
            <a:pPr marL="363538" indent="-363538">
              <a:buFont typeface="Wingdings" pitchFamily="2" charset="2"/>
              <a:buChar char="q"/>
            </a:pPr>
            <a:r>
              <a:rPr lang="en-US" dirty="0"/>
              <a:t>Cache Block: the cache data that has in its own cache tag</a:t>
            </a:r>
          </a:p>
          <a:p>
            <a:pPr marL="363538" indent="-363538">
              <a:buFont typeface="Wingdings" pitchFamily="2" charset="2"/>
              <a:buChar char="q"/>
            </a:pPr>
            <a:r>
              <a:rPr lang="en-US" dirty="0"/>
              <a:t>Our previous “extreme” example: </a:t>
            </a:r>
          </a:p>
          <a:p>
            <a:pPr marL="717550" lvl="1" indent="-365125">
              <a:buFont typeface="Courier New" panose="02070309020205020404" pitchFamily="49" charset="0"/>
              <a:buChar char="o"/>
            </a:pPr>
            <a:r>
              <a:rPr lang="en-US" dirty="0"/>
              <a:t>4-byte Direct Mapped cache: Block Size = 1 Byte </a:t>
            </a:r>
          </a:p>
          <a:p>
            <a:pPr marL="717550" lvl="1" indent="-365125">
              <a:buFont typeface="Courier New" panose="02070309020205020404" pitchFamily="49" charset="0"/>
              <a:buChar char="o"/>
            </a:pPr>
            <a:r>
              <a:rPr lang="en-US" dirty="0"/>
              <a:t>Take advantage of Temporal Locality: If a byte is referenced, it will tend to be referenced soon. </a:t>
            </a:r>
          </a:p>
          <a:p>
            <a:pPr marL="717550" lvl="1" indent="-365125">
              <a:buFont typeface="Courier New" panose="02070309020205020404" pitchFamily="49" charset="0"/>
              <a:buChar char="o"/>
            </a:pPr>
            <a:r>
              <a:rPr lang="en-US" dirty="0"/>
              <a:t>Did not take advantage of Spatial Locality: If a byte is referenced, its adjacent bytes will be referenced soon. </a:t>
            </a:r>
          </a:p>
          <a:p>
            <a:pPr marL="363538" indent="-363538">
              <a:buFont typeface="Wingdings" pitchFamily="2" charset="2"/>
              <a:buChar char="q"/>
            </a:pPr>
            <a:r>
              <a:rPr lang="en-US" dirty="0"/>
              <a:t>In order to take advantage of Spatial Locality: increase the block size</a:t>
            </a:r>
            <a:endParaRPr lang="en-K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41BF66-3912-0247-9E6C-4B70B1F1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327" y="5063100"/>
            <a:ext cx="6283868" cy="150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06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93EA-AE37-DD4A-B9E9-74149A8B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H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8E743-15D6-F647-AD8B-83823C5BD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4137" y="2246747"/>
            <a:ext cx="3395548" cy="3172746"/>
          </a:xfrm>
        </p:spPr>
        <p:txBody>
          <a:bodyPr>
            <a:normAutofit/>
          </a:bodyPr>
          <a:lstStyle/>
          <a:p>
            <a:r>
              <a:rPr lang="en-US" sz="1800" dirty="0"/>
              <a:t>1 KB Direct Mapped Cache with 32 B Blocks</a:t>
            </a:r>
          </a:p>
          <a:p>
            <a:r>
              <a:rPr lang="en-US" sz="1800" dirty="0"/>
              <a:t>For a 2</a:t>
            </a:r>
            <a:r>
              <a:rPr lang="en-US" sz="1800" baseline="30000" dirty="0"/>
              <a:t>N</a:t>
            </a:r>
            <a:r>
              <a:rPr lang="en-US" sz="1800" dirty="0"/>
              <a:t> byte cache: </a:t>
            </a:r>
          </a:p>
          <a:p>
            <a:pPr marL="363538" indent="-363538">
              <a:buFont typeface="Courier New" panose="02070309020205020404" pitchFamily="49" charset="0"/>
              <a:buChar char="o"/>
            </a:pPr>
            <a:r>
              <a:rPr lang="en-US" sz="1800" dirty="0"/>
              <a:t>The uppermost (32 - N) bits are always the Cache Tag </a:t>
            </a:r>
          </a:p>
          <a:p>
            <a:pPr marL="363538" indent="-363538">
              <a:buFont typeface="Courier New" panose="02070309020205020404" pitchFamily="49" charset="0"/>
              <a:buChar char="o"/>
            </a:pPr>
            <a:r>
              <a:rPr lang="en-US" sz="1800" dirty="0"/>
              <a:t>The lowest M bits are the Byte Select (Block Size = 2</a:t>
            </a:r>
            <a:r>
              <a:rPr lang="en-US" sz="1800" baseline="30000" dirty="0"/>
              <a:t>M</a:t>
            </a:r>
            <a:r>
              <a:rPr lang="en-US" sz="1800" dirty="0"/>
              <a:t>)</a:t>
            </a:r>
            <a:endParaRPr lang="en-KH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1C30B-C079-D54E-A010-E3419C2A7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084832"/>
            <a:ext cx="7128089" cy="36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27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6FEE-352C-E941-BE9A-6689A849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KH" dirty="0"/>
              <a:t>lock size tradeoff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FEB11-D67B-9B44-81E0-B24F1F8E0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2018371"/>
          </a:xfrm>
        </p:spPr>
        <p:txBody>
          <a:bodyPr/>
          <a:lstStyle/>
          <a:p>
            <a:pPr marL="363538" indent="-363538">
              <a:buFont typeface="Wingdings" pitchFamily="2" charset="2"/>
              <a:buChar char="§"/>
            </a:pPr>
            <a:r>
              <a:rPr lang="en-US" dirty="0"/>
              <a:t>In general, larger block size take advantage of spatial locality BUT: </a:t>
            </a:r>
          </a:p>
          <a:p>
            <a:pPr marL="717550" lvl="1" indent="-365125">
              <a:buFont typeface="Courier New" panose="02070309020205020404" pitchFamily="49" charset="0"/>
              <a:buChar char="o"/>
            </a:pPr>
            <a:r>
              <a:rPr lang="en-US" dirty="0"/>
              <a:t>Larger block size means larger miss penalty: </a:t>
            </a:r>
          </a:p>
          <a:p>
            <a:pPr marL="352425" lvl="1" indent="0">
              <a:buNone/>
            </a:pPr>
            <a:r>
              <a:rPr lang="en-US" dirty="0"/>
              <a:t>         - Takes longer time to fill up the block</a:t>
            </a:r>
          </a:p>
          <a:p>
            <a:pPr marL="717550" lvl="1" indent="-365125">
              <a:buFont typeface="Courier New" panose="02070309020205020404" pitchFamily="49" charset="0"/>
              <a:buChar char="o"/>
            </a:pPr>
            <a:r>
              <a:rPr lang="en-US" dirty="0"/>
              <a:t>If block size is too big relative to cache size, miss rate will go up </a:t>
            </a:r>
          </a:p>
          <a:p>
            <a:pPr marL="363538" indent="-363538">
              <a:buFont typeface="Wingdings" pitchFamily="2" charset="2"/>
              <a:buChar char="§"/>
            </a:pPr>
            <a:r>
              <a:rPr lang="en-US" dirty="0"/>
              <a:t>Average Access Time = Hit Time x (1 - Miss Rate) + Miss Penalty x Miss Rate</a:t>
            </a:r>
            <a:endParaRPr lang="en-K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89B28-41C7-A042-8188-448E3C056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754" y="4505539"/>
            <a:ext cx="7957480" cy="231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0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F3572B-B3F6-9D42-A349-99653971F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28" y="0"/>
            <a:ext cx="9690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2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BB581-2040-D045-8A69-B52EFA15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KH" dirty="0"/>
              <a:t>otivation for caches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5C74C-4E3F-0946-927A-E719D1AD2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490972" cy="4023360"/>
          </a:xfrm>
        </p:spPr>
        <p:txBody>
          <a:bodyPr/>
          <a:lstStyle/>
          <a:p>
            <a:pPr marL="355600" indent="-355600">
              <a:buFont typeface="Wingdings" pitchFamily="2" charset="2"/>
              <a:buChar char="q"/>
            </a:pPr>
            <a:r>
              <a:rPr lang="en-KH" dirty="0"/>
              <a:t>Motivation:</a:t>
            </a:r>
          </a:p>
          <a:p>
            <a:pPr marL="711200" lvl="1" indent="-355600">
              <a:buFont typeface="Courier New" panose="02070309020205020404" pitchFamily="49" charset="0"/>
              <a:buChar char="o"/>
            </a:pPr>
            <a:r>
              <a:rPr lang="en-KH" dirty="0"/>
              <a:t>Large memories (DRAM) are slow</a:t>
            </a:r>
          </a:p>
          <a:p>
            <a:pPr marL="711200" lvl="1" indent="-355600">
              <a:buFont typeface="Courier New" panose="02070309020205020404" pitchFamily="49" charset="0"/>
              <a:buChar char="o"/>
            </a:pPr>
            <a:r>
              <a:rPr lang="en-KH" dirty="0"/>
              <a:t>Small memories (SRAM) are fast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US" dirty="0"/>
              <a:t>Make the average access time small by:</a:t>
            </a:r>
          </a:p>
          <a:p>
            <a:pPr marL="711200" lvl="1" indent="-355600">
              <a:buFont typeface="Courier New" panose="02070309020205020404" pitchFamily="49" charset="0"/>
              <a:buChar char="o"/>
            </a:pPr>
            <a:r>
              <a:rPr lang="en-US" dirty="0"/>
              <a:t>Servicing most accesses from a small, fast memory.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US" dirty="0"/>
              <a:t>Reduce the bandwidth required of the large memory</a:t>
            </a:r>
            <a:endParaRPr lang="en-K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9AC1F-FFB0-6A42-89D8-EAC7EA36A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566" y="2286000"/>
            <a:ext cx="5161533" cy="267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88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B9A14A-131B-ED45-8753-AD3161BCC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327" y="0"/>
            <a:ext cx="9265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9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795F-1E34-DD4E-8804-17CB30E2A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KH" dirty="0"/>
              <a:t>n expanded view of the memory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C481C-1B8F-134C-8DCF-1FF7FA508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253" y="2150130"/>
            <a:ext cx="6602605" cy="412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1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CB32-98DF-8C43-B90F-C5174932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KH" dirty="0"/>
              <a:t>evels of the memory hierarchy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D2C36C-9645-7D41-9ACC-06DC5521E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27" y="1874364"/>
            <a:ext cx="6391832" cy="439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C6A08-E176-764E-87EA-AFC35E9A9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H" dirty="0"/>
              <a:t>The principle of locality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B7A63-F164-1F4E-9E3E-EED71AB9E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5709424"/>
            <a:ext cx="9720073" cy="599936"/>
          </a:xfrm>
        </p:spPr>
        <p:txBody>
          <a:bodyPr/>
          <a:lstStyle/>
          <a:p>
            <a:r>
              <a:rPr lang="en-KH" dirty="0"/>
              <a:t>What are the principles of Locality?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D157AA-F090-C647-BE46-F8CC7E526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190131"/>
            <a:ext cx="67691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5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3A6E5-7137-C148-8214-6F4794C48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KH" dirty="0"/>
              <a:t>he principle of locality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B45D9-87C9-DB4E-99B7-D12683921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3657600"/>
            <a:ext cx="9720073" cy="2651760"/>
          </a:xfrm>
        </p:spPr>
        <p:txBody>
          <a:bodyPr/>
          <a:lstStyle/>
          <a:p>
            <a:pPr marL="363538" indent="-363538">
              <a:buFont typeface="Wingdings" pitchFamily="2" charset="2"/>
              <a:buChar char="q"/>
            </a:pPr>
            <a:r>
              <a:rPr lang="en-US" dirty="0"/>
              <a:t>The Principle of Locality: </a:t>
            </a:r>
          </a:p>
          <a:p>
            <a:pPr marL="717550" lvl="1" indent="-365125">
              <a:buFont typeface="Courier New" panose="02070309020205020404" pitchFamily="49" charset="0"/>
              <a:buChar char="o"/>
            </a:pPr>
            <a:r>
              <a:rPr lang="en-US" dirty="0"/>
              <a:t>Program access a relatively small portion of the address space at any instant of time.</a:t>
            </a:r>
          </a:p>
          <a:p>
            <a:pPr marL="717550" lvl="1" indent="-365125">
              <a:buFont typeface="Courier New" panose="02070309020205020404" pitchFamily="49" charset="0"/>
              <a:buChar char="o"/>
            </a:pPr>
            <a:r>
              <a:rPr lang="en-US" dirty="0"/>
              <a:t>Example: 90% of time in 10% of the code</a:t>
            </a:r>
          </a:p>
          <a:p>
            <a:pPr marL="363538" indent="-363538">
              <a:buFont typeface="Wingdings" pitchFamily="2" charset="2"/>
              <a:buChar char="q"/>
            </a:pPr>
            <a:r>
              <a:rPr lang="en-US" dirty="0"/>
              <a:t>Two Different Types of Locality: </a:t>
            </a:r>
          </a:p>
          <a:p>
            <a:pPr marL="717550" lvl="1" indent="-365125">
              <a:buFont typeface="Courier New" panose="02070309020205020404" pitchFamily="49" charset="0"/>
              <a:buChar char="o"/>
            </a:pPr>
            <a:r>
              <a:rPr lang="en-US" dirty="0"/>
              <a:t>Temporal Locality (Locality in Time): If an item is referenced, it will tend to be referenced again soon. </a:t>
            </a:r>
          </a:p>
          <a:p>
            <a:pPr marL="717550" lvl="1" indent="-365125">
              <a:buFont typeface="Courier New" panose="02070309020205020404" pitchFamily="49" charset="0"/>
              <a:buChar char="o"/>
            </a:pPr>
            <a:r>
              <a:rPr lang="en-US" dirty="0"/>
              <a:t>Spatial Locality (Locality in Space): If an item is referenced, items whose addresses are close by tend to be referenced soon.</a:t>
            </a:r>
            <a:endParaRPr lang="en-K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C9D7C-B35A-7341-AA9A-5399A6EA1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742214"/>
            <a:ext cx="4264257" cy="168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0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9D6C-C065-C143-BF4C-8326E014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KH" dirty="0"/>
              <a:t>emory hierarchy: principle of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08485-7DAF-F642-B851-7AF447811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2620537"/>
          </a:xfrm>
        </p:spPr>
        <p:txBody>
          <a:bodyPr>
            <a:normAutofit lnSpcReduction="10000"/>
          </a:bodyPr>
          <a:lstStyle/>
          <a:p>
            <a:pPr marL="363538" indent="-363538">
              <a:buFont typeface="Wingdings" pitchFamily="2" charset="2"/>
              <a:buChar char="q"/>
            </a:pPr>
            <a:r>
              <a:rPr lang="en-US" dirty="0"/>
              <a:t>At any given time, data is copied between only 2 adjacent levels: </a:t>
            </a:r>
          </a:p>
          <a:p>
            <a:pPr marL="717550" lvl="1" indent="-331788">
              <a:buFont typeface="Courier New" panose="02070309020205020404" pitchFamily="49" charset="0"/>
              <a:buChar char="o"/>
            </a:pPr>
            <a:r>
              <a:rPr lang="en-US" dirty="0"/>
              <a:t>Upper Level (Cache) : the one closer to the processor </a:t>
            </a:r>
          </a:p>
          <a:p>
            <a:pPr marL="385762" lvl="1" indent="0">
              <a:buNone/>
            </a:pPr>
            <a:r>
              <a:rPr lang="en-US" dirty="0"/>
              <a:t>            - Smaller, faster, and uses more expensive technology </a:t>
            </a:r>
          </a:p>
          <a:p>
            <a:pPr marL="717550" lvl="1" indent="-331788">
              <a:buFont typeface="Courier New" panose="02070309020205020404" pitchFamily="49" charset="0"/>
              <a:buChar char="o"/>
            </a:pPr>
            <a:r>
              <a:rPr lang="en-US" dirty="0"/>
              <a:t>Lower Level (Memory): the one further away from the processor </a:t>
            </a:r>
          </a:p>
          <a:p>
            <a:pPr marL="385762" lvl="1" indent="0">
              <a:buNone/>
            </a:pPr>
            <a:r>
              <a:rPr lang="en-US" dirty="0"/>
              <a:t>            - Bigger, slower, and uses less expensive technology</a:t>
            </a:r>
          </a:p>
          <a:p>
            <a:pPr marL="363538" indent="-363538">
              <a:buFont typeface="Wingdings" pitchFamily="2" charset="2"/>
              <a:buChar char="q"/>
            </a:pPr>
            <a:r>
              <a:rPr lang="en-US" dirty="0"/>
              <a:t>Block: </a:t>
            </a:r>
          </a:p>
          <a:p>
            <a:pPr marL="717550" lvl="1" indent="-365125">
              <a:buFont typeface="Courier New" panose="02070309020205020404" pitchFamily="49" charset="0"/>
              <a:buChar char="o"/>
            </a:pPr>
            <a:r>
              <a:rPr lang="en-US" dirty="0"/>
              <a:t>The minimum unit of information that can either be present or not present in the two level hierarchy</a:t>
            </a:r>
            <a:endParaRPr lang="en-K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3DAC8-259D-9B4F-9AD1-A796065DD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550" y="4779737"/>
            <a:ext cx="4648201" cy="171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21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D0E4-DE79-164E-80A5-EF59C0725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KH" dirty="0"/>
              <a:t>emory hierarchy: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C557D-76EE-3E46-847C-04DCD33A4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1"/>
            <a:ext cx="9720073" cy="2888166"/>
          </a:xfrm>
        </p:spPr>
        <p:txBody>
          <a:bodyPr>
            <a:normAutofit lnSpcReduction="10000"/>
          </a:bodyPr>
          <a:lstStyle/>
          <a:p>
            <a:pPr marL="363538" indent="-363538">
              <a:buFont typeface="Wingdings" pitchFamily="2" charset="2"/>
              <a:buChar char="q"/>
            </a:pPr>
            <a:r>
              <a:rPr lang="en-US" dirty="0"/>
              <a:t>Hit: data appears in some block in the upper level (example: Block X)</a:t>
            </a:r>
          </a:p>
          <a:p>
            <a:pPr marL="717550" lvl="1" indent="-365125">
              <a:buFont typeface="Courier New" panose="02070309020205020404" pitchFamily="49" charset="0"/>
              <a:buChar char="o"/>
            </a:pPr>
            <a:r>
              <a:rPr lang="en-US" dirty="0"/>
              <a:t>Hit Rate: the fraction of memory access found in the upper level</a:t>
            </a:r>
          </a:p>
          <a:p>
            <a:pPr marL="717550" lvl="1" indent="-365125">
              <a:buFont typeface="Courier New" panose="02070309020205020404" pitchFamily="49" charset="0"/>
              <a:buChar char="o"/>
            </a:pPr>
            <a:r>
              <a:rPr lang="en-US" dirty="0"/>
              <a:t>Hit Time: Time to access the upper level which consists of RAM access time + Time to determine hit/miss </a:t>
            </a:r>
          </a:p>
          <a:p>
            <a:pPr marL="363538" indent="-363538">
              <a:buFont typeface="Wingdings" pitchFamily="2" charset="2"/>
              <a:buChar char="q"/>
            </a:pPr>
            <a:r>
              <a:rPr lang="en-US" dirty="0"/>
              <a:t>Miss: data needs to be retrieve from a block in the lower level (Block Y) </a:t>
            </a:r>
          </a:p>
          <a:p>
            <a:pPr marL="717550" lvl="1" indent="-365125">
              <a:buFont typeface="Courier New" panose="02070309020205020404" pitchFamily="49" charset="0"/>
              <a:buChar char="o"/>
            </a:pPr>
            <a:r>
              <a:rPr lang="en-US" dirty="0"/>
              <a:t>Miss Rate = 1 - (Hit Rate) </a:t>
            </a:r>
          </a:p>
          <a:p>
            <a:pPr marL="717550" lvl="1" indent="-365125">
              <a:buFont typeface="Courier New" panose="02070309020205020404" pitchFamily="49" charset="0"/>
              <a:buChar char="o"/>
            </a:pPr>
            <a:r>
              <a:rPr lang="en-US" dirty="0"/>
              <a:t>Miss Penalty = Time to replace a block in the upper level + Time to deliver the block the processor </a:t>
            </a:r>
          </a:p>
          <a:p>
            <a:pPr marL="363538" indent="-363538">
              <a:buFont typeface="Wingdings" pitchFamily="2" charset="2"/>
              <a:buChar char="q"/>
            </a:pPr>
            <a:r>
              <a:rPr lang="en-US" dirty="0"/>
              <a:t>Hit Time &lt;&lt; Miss Penalty</a:t>
            </a:r>
            <a:endParaRPr lang="en-K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61631C-A1B6-F842-B8BB-58E1557BE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995" y="4803854"/>
            <a:ext cx="4536069" cy="170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3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FA47E-FAD2-4947-BE5A-5414DA33D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KH" dirty="0"/>
              <a:t>asic terminology: typical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A5835E-494B-164D-9F4B-A19761E09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368249"/>
            <a:ext cx="7622440" cy="330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62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D26FB52C7203469C46EE9BFAF55965" ma:contentTypeVersion="0" ma:contentTypeDescription="Create a new document." ma:contentTypeScope="" ma:versionID="a23c24df8c950879a45d735fd57f320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1F8D2C-3897-4022-A89A-8E804D994CA5}"/>
</file>

<file path=customXml/itemProps2.xml><?xml version="1.0" encoding="utf-8"?>
<ds:datastoreItem xmlns:ds="http://schemas.openxmlformats.org/officeDocument/2006/customXml" ds:itemID="{B8CE39CA-37C6-4B77-B34F-AB06A41DDB66}"/>
</file>

<file path=customXml/itemProps3.xml><?xml version="1.0" encoding="utf-8"?>
<ds:datastoreItem xmlns:ds="http://schemas.openxmlformats.org/officeDocument/2006/customXml" ds:itemID="{9C1554B5-BD1E-466F-B5B6-2A95CBF00738}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55</TotalTime>
  <Words>823</Words>
  <Application>Microsoft Macintosh PowerPoint</Application>
  <PresentationFormat>Widescreen</PresentationFormat>
  <Paragraphs>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Courier New</vt:lpstr>
      <vt:lpstr>Tw Cen MT</vt:lpstr>
      <vt:lpstr>Tw Cen MT Condensed</vt:lpstr>
      <vt:lpstr>Wingdings</vt:lpstr>
      <vt:lpstr>Wingdings 3</vt:lpstr>
      <vt:lpstr>Integral</vt:lpstr>
      <vt:lpstr>Cache architecture improve computer performance with cache</vt:lpstr>
      <vt:lpstr>Motivation for caches</vt:lpstr>
      <vt:lpstr>An expanded view of the memory system</vt:lpstr>
      <vt:lpstr>Levels of the memory hierarchy</vt:lpstr>
      <vt:lpstr>The principle of locality</vt:lpstr>
      <vt:lpstr>The principle of locality</vt:lpstr>
      <vt:lpstr>Memory hierarchy: principle of operation</vt:lpstr>
      <vt:lpstr>Memory hierarchy: terminology</vt:lpstr>
      <vt:lpstr>Basic terminology: typical values</vt:lpstr>
      <vt:lpstr>How does cache work?</vt:lpstr>
      <vt:lpstr>The simplest cache: direct mapped cache</vt:lpstr>
      <vt:lpstr>PowerPoint Presentation</vt:lpstr>
      <vt:lpstr>Cache tag and cache index</vt:lpstr>
      <vt:lpstr>PowerPoint Presentation</vt:lpstr>
      <vt:lpstr>exercise</vt:lpstr>
      <vt:lpstr>Definition of a cache block</vt:lpstr>
      <vt:lpstr>Example</vt:lpstr>
      <vt:lpstr>Block size tradeoff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thavorac chun</dc:creator>
  <cp:lastModifiedBy>thavorac chun</cp:lastModifiedBy>
  <cp:revision>2</cp:revision>
  <dcterms:created xsi:type="dcterms:W3CDTF">2022-03-12T05:08:21Z</dcterms:created>
  <dcterms:modified xsi:type="dcterms:W3CDTF">2022-03-12T06:03:32Z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0x01010026D26FB52C7203469C46EE9BFAF55965</vt:lpwstr>
  </property>
</Properties>
</file>