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5"/>
    <p:restoredTop sz="95701"/>
  </p:normalViewPr>
  <p:slideViewPr>
    <p:cSldViewPr snapToGrid="0" snapToObjects="1">
      <p:cViewPr varScale="1">
        <p:scale>
          <a:sx n="104" d="100"/>
          <a:sy n="104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is RAM memory and how does it affect your computer?">
            <a:extLst>
              <a:ext uri="{FF2B5EF4-FFF2-40B4-BE49-F238E27FC236}">
                <a16:creationId xmlns:a16="http://schemas.microsoft.com/office/drawing/2014/main" id="{ED382C46-DCFC-4B48-8557-6564FEA3C9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5" b="15921"/>
          <a:stretch/>
        </p:blipFill>
        <p:spPr bwMode="auto">
          <a:xfrm>
            <a:off x="-1" y="0"/>
            <a:ext cx="12190540" cy="472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0C5E-7D26-7343-B178-62F360CB9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H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F9BC-7FE3-194F-89F3-825829FF8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H"/>
              <a:t>I4GIC</a:t>
            </a: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82828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6A61-4F28-6646-8B73-EBDAECCD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H" dirty="0"/>
              <a:t>age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DCC1-3DAD-7C48-A85C-C2758E7F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there is a reference to a page, first reference to that page will trap to operating system: </a:t>
            </a:r>
            <a:r>
              <a:rPr lang="en-US" b="1" dirty="0">
                <a:solidFill>
                  <a:srgbClr val="C00000"/>
                </a:solidFill>
              </a:rPr>
              <a:t>page fault 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Operating system looks at another table to decide: </a:t>
            </a:r>
            <a:endParaRPr lang="en-US" sz="2000" dirty="0"/>
          </a:p>
          <a:p>
            <a:pPr marL="977900" lvl="1" indent="-354013">
              <a:buFont typeface="Wingdings" pitchFamily="2" charset="2"/>
              <a:buChar char="§"/>
            </a:pPr>
            <a:r>
              <a:rPr lang="en-US" dirty="0"/>
              <a:t>Invalid reference ⇒ abort </a:t>
            </a:r>
            <a:endParaRPr lang="en-US" sz="1600" dirty="0"/>
          </a:p>
          <a:p>
            <a:pPr marL="977900" lvl="1" indent="-354013">
              <a:buFont typeface="Wingdings" pitchFamily="2" charset="2"/>
              <a:buChar char="§"/>
            </a:pPr>
            <a:r>
              <a:rPr lang="en-US" dirty="0"/>
              <a:t>Just not in memory 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free frame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Swap page into frame via scheduled disk operation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Reset tables to indicate page now in memory Set validation bit =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Restart the instruction that caused the page fault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89959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F3C81-0C8C-E94B-9DBC-8BF7601A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97" y="0"/>
            <a:ext cx="7595865" cy="591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2B63E7-459C-1345-BA6B-A8F5C00DEDFA}"/>
              </a:ext>
            </a:extLst>
          </p:cNvPr>
          <p:cNvSpPr txBox="1"/>
          <p:nvPr/>
        </p:nvSpPr>
        <p:spPr>
          <a:xfrm>
            <a:off x="5160579" y="6148551"/>
            <a:ext cx="278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Steps in handling page fault</a:t>
            </a:r>
          </a:p>
        </p:txBody>
      </p:sp>
    </p:spTree>
    <p:extLst>
      <p:ext uri="{BB962C8B-B14F-4D97-AF65-F5344CB8AC3E}">
        <p14:creationId xmlns:p14="http://schemas.microsoft.com/office/powerpoint/2010/main" val="99158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314D-68F1-E54A-84C3-5A693855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Aspects of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740B-04FE-9C46-BD4B-0C1B4FFC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Extreme case – start process with </a:t>
            </a:r>
            <a:r>
              <a:rPr lang="en-US" i="1" dirty="0"/>
              <a:t>no </a:t>
            </a:r>
            <a:r>
              <a:rPr lang="en-US" dirty="0"/>
              <a:t>pages in memory</a:t>
            </a:r>
          </a:p>
          <a:p>
            <a:pPr marL="676275" lvl="1" indent="-323850">
              <a:buFont typeface="Courier New" panose="02070309020205020404" pitchFamily="49" charset="0"/>
              <a:buChar char="o"/>
            </a:pPr>
            <a:r>
              <a:rPr lang="en-US" dirty="0"/>
              <a:t>OS sets instruction pointer to first instruction of process, non-memory-resident =&gt; page fault </a:t>
            </a:r>
          </a:p>
          <a:p>
            <a:pPr marL="676275" lvl="1" indent="-323850">
              <a:buFont typeface="Courier New" panose="02070309020205020404" pitchFamily="49" charset="0"/>
              <a:buChar char="o"/>
            </a:pPr>
            <a:r>
              <a:rPr lang="en-US" dirty="0"/>
              <a:t>And for every other process pages on first access </a:t>
            </a:r>
          </a:p>
          <a:p>
            <a:pPr marL="676275" lvl="1" indent="-323850">
              <a:buFont typeface="Courier New" panose="02070309020205020404" pitchFamily="49" charset="0"/>
              <a:buChar char="o"/>
            </a:pPr>
            <a:r>
              <a:rPr lang="en-US" b="1" dirty="0"/>
              <a:t>Pure demand paging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Actually, a given instruction could access multiple pages =&gt; multiple page faults</a:t>
            </a:r>
          </a:p>
          <a:p>
            <a:pPr marL="695325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Consider fetch and decode of instruction which adds 2 numbers from memory and stores result back to memory </a:t>
            </a:r>
            <a:endParaRPr lang="en-US" dirty="0"/>
          </a:p>
          <a:p>
            <a:pPr marL="695325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Pain decreased because of </a:t>
            </a:r>
            <a:r>
              <a:rPr lang="en-US" sz="2000" b="1" dirty="0"/>
              <a:t>locality of reference </a:t>
            </a: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Hardware support needed for demand paging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Page table with valid / invalid bit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Secondary memory (swap device with </a:t>
            </a:r>
            <a:r>
              <a:rPr lang="en-US" b="1" dirty="0"/>
              <a:t>swap space</a:t>
            </a:r>
            <a:r>
              <a:rPr lang="en-US" dirty="0"/>
              <a:t>)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Instruction restart </a:t>
            </a:r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344654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EDA2-57D6-B74A-B755-94312171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H" dirty="0"/>
              <a:t>erformance of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D40-3A75-4745-AEF1-A473F74D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3902"/>
            <a:ext cx="5155955" cy="4508939"/>
          </a:xfrm>
        </p:spPr>
        <p:txBody>
          <a:bodyPr>
            <a:normAutofit/>
          </a:bodyPr>
          <a:lstStyle/>
          <a:p>
            <a:r>
              <a:rPr lang="en-KH" dirty="0"/>
              <a:t>Stages in demand paging (worse case)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Trap to the operating system 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Save the user registers and process state 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Determine that the </a:t>
            </a:r>
            <a:r>
              <a:rPr lang="en-US" sz="2000" dirty="0">
                <a:solidFill>
                  <a:srgbClr val="C00000"/>
                </a:solidFill>
              </a:rPr>
              <a:t>interrupt</a:t>
            </a:r>
            <a:r>
              <a:rPr lang="en-US" sz="2000" dirty="0"/>
              <a:t> was a page fault 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Check that the page reference was legal and determine the location of the page on the disk 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Issue a read from the disk to a free frame:</a:t>
            </a:r>
          </a:p>
          <a:p>
            <a:pPr marL="630238" lvl="1" indent="-266700">
              <a:buFont typeface="+mj-lt"/>
              <a:buAutoNum type="alphaLcPeriod"/>
            </a:pPr>
            <a:r>
              <a:rPr lang="en-US" dirty="0"/>
              <a:t>Wait in a queue for this device until the read request is serviced</a:t>
            </a:r>
          </a:p>
          <a:p>
            <a:pPr marL="630238" lvl="1" indent="-266700">
              <a:buFont typeface="+mj-lt"/>
              <a:buAutoNum type="alphaLcPeriod"/>
            </a:pPr>
            <a:r>
              <a:rPr lang="en-US" dirty="0"/>
              <a:t>Wait for the device seek and/or latency time </a:t>
            </a:r>
          </a:p>
          <a:p>
            <a:pPr marL="630238" lvl="1" indent="-266700">
              <a:buFont typeface="+mj-lt"/>
              <a:buAutoNum type="alphaLcPeriod"/>
            </a:pPr>
            <a:r>
              <a:rPr lang="en-US" dirty="0"/>
              <a:t>Begin the transfer of the page to a free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45EBB-0017-7D44-8FF3-568C4E8AA4D1}"/>
              </a:ext>
            </a:extLst>
          </p:cNvPr>
          <p:cNvSpPr txBox="1">
            <a:spLocks/>
          </p:cNvSpPr>
          <p:nvPr/>
        </p:nvSpPr>
        <p:spPr>
          <a:xfrm>
            <a:off x="6652417" y="1933903"/>
            <a:ext cx="5155955" cy="4677104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While waiting, allocate the CPU to some other user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Receive an interrupt from the disk I/O subsystem (I/O completed)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Save the registers and process state for the other user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Determine that the interrupt was from the disk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Correct the page table and other tables to show page is now in memory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Wait for the CPU to be allocated to this process again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Restore the user registers, process state, and new page table, and then resume the interrupted instruction 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32238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8CA6-C6F3-6744-89B0-93DE4AC4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Performance of demand paging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2421-CAB4-8B4D-82A1-B21F7396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10537251" cy="4377559"/>
          </a:xfrm>
        </p:spPr>
        <p:txBody>
          <a:bodyPr>
            <a:normAutofit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Three major activities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Service the interrupt – careful coding means just several hundred instructions needed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Read the page – lots of time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Restart the process – again just a small amount of time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Page Fault Rate 0 ≤ </a:t>
            </a:r>
            <a:r>
              <a:rPr lang="en-US" i="1" dirty="0"/>
              <a:t>p </a:t>
            </a:r>
            <a:r>
              <a:rPr lang="en-US" dirty="0"/>
              <a:t>≤ 1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i="1" dirty="0"/>
              <a:t>p </a:t>
            </a:r>
            <a:r>
              <a:rPr lang="en-US" dirty="0"/>
              <a:t>= 0 no page faults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i="1" dirty="0"/>
              <a:t>p </a:t>
            </a:r>
            <a:r>
              <a:rPr lang="en-US" dirty="0"/>
              <a:t>= 1, every reference is a fault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Effective Access Time (EAT)</a:t>
            </a:r>
          </a:p>
          <a:p>
            <a:pPr marL="0" indent="0">
              <a:buNone/>
            </a:pPr>
            <a:r>
              <a:rPr lang="en-US" sz="2000" dirty="0"/>
              <a:t>     EAT = (1 – </a:t>
            </a:r>
            <a:r>
              <a:rPr lang="en-US" sz="2000" i="1" dirty="0"/>
              <a:t>p</a:t>
            </a:r>
            <a:r>
              <a:rPr lang="en-US" sz="2000" dirty="0"/>
              <a:t>) x memory access + </a:t>
            </a:r>
            <a:r>
              <a:rPr lang="en-US" sz="2000" i="1" dirty="0"/>
              <a:t>p </a:t>
            </a:r>
            <a:r>
              <a:rPr lang="en-US" sz="2000" dirty="0"/>
              <a:t>(page fault overhead + swap page out + swap page in)</a:t>
            </a:r>
          </a:p>
          <a:p>
            <a:pPr marL="0" indent="0">
              <a:buNone/>
            </a:pPr>
            <a:endParaRPr lang="en-US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66116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B429-EB11-4F43-9B82-272509C1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514F-F94F-314B-A6FF-03B650D3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Memory access time = 200 nanoseconds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Average page-fault service time = 8 milliseconds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EAT = (1 – p) x 200 + p (8 milliseconds)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If one access out of 1,000 causes a page fault, then EAT = 8.2 microseconds. </a:t>
            </a:r>
          </a:p>
          <a:p>
            <a:pPr marL="0" indent="0">
              <a:buNone/>
            </a:pPr>
            <a:r>
              <a:rPr lang="en-US" dirty="0"/>
              <a:t>     This is a slowdown by a factor of 40!!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If want performance degradation &lt; 10 percent, we can have at most 1 page fault in every 400 000 memory accesses.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3088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9F5-339C-1D43-87D8-7FC8C100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there is no free frame?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38C9-E08E-BD4C-BEF7-951FA072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Used up by process pages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Also in demand from the kernel, I/O buffers,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How much to allocate to each?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Page replacement – find some page in memory, but not really in use, page it out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Algorithm – terminate? swap out? replace the page?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Performance – want an algorithm which will result in minimum number of page faults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Same page may be brought into memory several times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322574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E074-BC0F-0546-91A9-1211FD22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2CA8-C910-8242-B032-DBD411A4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Prevent </a:t>
            </a:r>
            <a:r>
              <a:rPr lang="en-US" b="1" dirty="0">
                <a:solidFill>
                  <a:srgbClr val="C00000"/>
                </a:solidFill>
              </a:rPr>
              <a:t>over-allocation</a:t>
            </a:r>
            <a:r>
              <a:rPr lang="en-US" b="1" dirty="0"/>
              <a:t> </a:t>
            </a:r>
            <a:r>
              <a:rPr lang="en-US" dirty="0"/>
              <a:t>of memory by modifying page-fault service routine to include page replacement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modify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dirty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b="1" dirty="0">
                <a:solidFill>
                  <a:srgbClr val="C00000"/>
                </a:solidFill>
              </a:rPr>
              <a:t>bit </a:t>
            </a:r>
            <a:r>
              <a:rPr lang="en-US" dirty="0"/>
              <a:t>to reduce overhead of page transfers – only modified pages are written to disk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Page replacement completes separation between logical memory and physical memory – large virtual memory can be provided on a smaller physical memory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03128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DF2F-A83D-9E41-87AE-6316BB21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H" dirty="0"/>
              <a:t>asic 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97E9-A183-2B45-BA70-6B8C9B6C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Find the location of the desired page on disk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Find a free frame: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If there is a free frame, use it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If there is no free frame, use a page replacement algorithm to select a </a:t>
            </a:r>
            <a:r>
              <a:rPr lang="en-US" b="1" dirty="0">
                <a:solidFill>
                  <a:srgbClr val="C00000"/>
                </a:solidFill>
              </a:rPr>
              <a:t>victim frame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Write victim frame to disk if dirty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Bring the desired page into the (newly) free frame; update the page and frame tables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Continue the process by restarting the instruction that caused the trap </a:t>
            </a:r>
          </a:p>
          <a:p>
            <a:pPr marL="0" indent="0">
              <a:buNone/>
            </a:pPr>
            <a:r>
              <a:rPr lang="en-US" dirty="0"/>
              <a:t>Note now potentially 2 page transfers for page fault – increasing EAT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72651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31500E-F9B5-F046-9213-6C395547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82" y="0"/>
            <a:ext cx="9425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A1D4-217F-A645-B1AC-B01E2F79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H" dirty="0"/>
              <a:t>hat is virtual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BCDF-5086-C140-BE3E-694310E9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Virtual memory</a:t>
            </a:r>
            <a:r>
              <a:rPr lang="en-US" b="1" dirty="0"/>
              <a:t> </a:t>
            </a:r>
            <a:r>
              <a:rPr lang="en-US" dirty="0"/>
              <a:t>– separation of user logical memory from physical memory </a:t>
            </a:r>
          </a:p>
          <a:p>
            <a:pPr marL="365125" indent="-365125"/>
            <a:r>
              <a:rPr lang="en-US" dirty="0"/>
              <a:t>●  Only part of the program needs to be in memory for execution </a:t>
            </a:r>
          </a:p>
          <a:p>
            <a:pPr marL="365125" indent="-365125"/>
            <a:r>
              <a:rPr lang="en-US" dirty="0"/>
              <a:t>●  Logical address space can therefore be much larger than physical address space </a:t>
            </a:r>
          </a:p>
          <a:p>
            <a:pPr marL="365125" indent="-365125"/>
            <a:r>
              <a:rPr lang="en-US" dirty="0"/>
              <a:t>●  Allows address spaces to be shared by several processes </a:t>
            </a:r>
          </a:p>
          <a:p>
            <a:pPr marL="365125" indent="-365125"/>
            <a:r>
              <a:rPr lang="en-US" dirty="0"/>
              <a:t>●  Allows for more efficient process creation </a:t>
            </a:r>
          </a:p>
          <a:p>
            <a:pPr marL="365125" indent="-365125"/>
            <a:r>
              <a:rPr lang="en-US" dirty="0"/>
              <a:t>●  More programs running concurrently </a:t>
            </a:r>
          </a:p>
          <a:p>
            <a:pPr marL="365125" indent="-365125"/>
            <a:r>
              <a:rPr lang="en-US" dirty="0"/>
              <a:t>●  Less I/O needed to load or swap processes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39164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5D78-0B1E-D141-BAF1-97E4B5D7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H" dirty="0"/>
              <a:t>age and frame replacement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A30-DE66-CD4E-AD16-A3D88D8A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0374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b="1" dirty="0"/>
              <a:t>Frame-allocation algorithm </a:t>
            </a:r>
            <a:r>
              <a:rPr lang="en-US" dirty="0"/>
              <a:t>determines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How many frames to give each process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Which frames to replace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b="1" dirty="0"/>
              <a:t>Page-replacement algorithm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Want lowest page-fault rate on both first access and re-access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Evaluate algorithm by running it on a particular string of memory references (reference string) and computing the number of page faults on that string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String is just page numbers, not full addresses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Repeated access to the same page does not cause a page fault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Results depend on number of frames available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In all our examples, the </a:t>
            </a:r>
            <a:r>
              <a:rPr lang="en-US" b="1" dirty="0"/>
              <a:t>reference string </a:t>
            </a:r>
            <a:r>
              <a:rPr lang="en-US" dirty="0"/>
              <a:t>of referenced page numbers is</a:t>
            </a:r>
          </a:p>
          <a:p>
            <a:pPr marL="0" indent="0">
              <a:buNone/>
            </a:pPr>
            <a:r>
              <a:rPr lang="en-KH" b="1" dirty="0"/>
              <a:t>                       </a:t>
            </a:r>
            <a:r>
              <a:rPr lang="en-KH" b="1" dirty="0">
                <a:solidFill>
                  <a:srgbClr val="C00000"/>
                </a:solidFill>
              </a:rPr>
              <a:t>7,0,1,2,0,3,0,4,2,3,0,3,0,3,2,1,2,0,1,7,0,1 </a:t>
            </a:r>
            <a:r>
              <a:rPr lang="en-US" dirty="0"/>
              <a:t> </a:t>
            </a:r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14153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6045-0F10-4649-BD41-DDBCF76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H" sz="4000" dirty="0"/>
              <a:t>Graph of page faults versus the number of frames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907E5-2A53-3A4B-AAD4-5648E19A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39" y="2098548"/>
            <a:ext cx="8039100" cy="4601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81E8E-8199-544C-AAA9-CE641FBAD25B}"/>
              </a:ext>
            </a:extLst>
          </p:cNvPr>
          <p:cNvSpPr txBox="1"/>
          <p:nvPr/>
        </p:nvSpPr>
        <p:spPr>
          <a:xfrm>
            <a:off x="9522374" y="3552497"/>
            <a:ext cx="1954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The more frame you have, the less page faults occurs</a:t>
            </a:r>
          </a:p>
        </p:txBody>
      </p:sp>
      <p:pic>
        <p:nvPicPr>
          <p:cNvPr id="1025" name="Picture 1" descr="page33image25125312">
            <a:extLst>
              <a:ext uri="{FF2B5EF4-FFF2-40B4-BE49-F238E27FC236}">
                <a16:creationId xmlns:a16="http://schemas.microsoft.com/office/drawing/2014/main" id="{9203104C-3095-4A4B-BBD2-0281CF56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391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8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B11A-4B91-114B-B63F-096B76AD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KH" dirty="0"/>
              <a:t>irst-in-first-out (FIFO)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99BD-F06E-DD44-9005-78A54B4D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3"/>
            <a:ext cx="9720073" cy="4589236"/>
          </a:xfrm>
        </p:spPr>
        <p:txBody>
          <a:bodyPr>
            <a:normAutofit/>
          </a:bodyPr>
          <a:lstStyle/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Reference string: </a:t>
            </a:r>
            <a:r>
              <a:rPr lang="en-US" b="1" dirty="0">
                <a:solidFill>
                  <a:srgbClr val="C00000"/>
                </a:solidFill>
              </a:rPr>
              <a:t>7,0,1,2,0,3,0,4,2,3,0,3,0,3,2,1,2,0,1,7,0,1</a:t>
            </a:r>
            <a:r>
              <a:rPr lang="en-US" b="1" dirty="0"/>
              <a:t> </a:t>
            </a: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3 frames (3 pages can be in memory at a time per process) </a:t>
            </a:r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15 page faults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Can vary by reference string: consider 1,2,3,4,1,2,5,1,2,3,4,5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Adding more frames can cause more page faults! (</a:t>
            </a:r>
            <a:r>
              <a:rPr lang="en-US" dirty="0" err="1">
                <a:solidFill>
                  <a:srgbClr val="C00000"/>
                </a:solidFill>
              </a:rPr>
              <a:t>Belady’s</a:t>
            </a:r>
            <a:r>
              <a:rPr lang="en-US" dirty="0">
                <a:solidFill>
                  <a:srgbClr val="C00000"/>
                </a:solidFill>
              </a:rPr>
              <a:t> Anomaly)</a:t>
            </a: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endParaRPr lang="en-KH" dirty="0"/>
          </a:p>
        </p:txBody>
      </p:sp>
      <p:pic>
        <p:nvPicPr>
          <p:cNvPr id="2049" name="Picture 1" descr="page34image9513584">
            <a:extLst>
              <a:ext uri="{FF2B5EF4-FFF2-40B4-BE49-F238E27FC236}">
                <a16:creationId xmlns:a16="http://schemas.microsoft.com/office/drawing/2014/main" id="{C6970F71-30B4-9E4E-A445-A015A1B3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48" y="3216165"/>
            <a:ext cx="53213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2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EE31-3880-3045-8657-1A6505BF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FIFO illustrating belady’s anomaly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52F4A-5736-8648-BD9E-1BFBB9DE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91" y="1964069"/>
            <a:ext cx="6952209" cy="48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F79-49FA-6F4A-BA5C-3A758D0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H" dirty="0"/>
              <a:t>ptimal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A04-129E-0D45-9E58-ABCEF1D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Replace page that will not be used for longest period of time </a:t>
            </a:r>
          </a:p>
          <a:p>
            <a:pPr marL="676275" lvl="1" indent="-323850">
              <a:buFont typeface="Courier New" panose="02070309020205020404" pitchFamily="49" charset="0"/>
              <a:buChar char="o"/>
            </a:pPr>
            <a:r>
              <a:rPr lang="en-US" dirty="0"/>
              <a:t>9 is optimal for the example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How do you know this?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Can’t read the future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Used for measuring how well your algorithm performs </a:t>
            </a:r>
          </a:p>
          <a:p>
            <a:endParaRPr lang="en-KH" dirty="0"/>
          </a:p>
        </p:txBody>
      </p:sp>
      <p:pic>
        <p:nvPicPr>
          <p:cNvPr id="3073" name="Picture 1" descr="page36image9684176">
            <a:extLst>
              <a:ext uri="{FF2B5EF4-FFF2-40B4-BE49-F238E27FC236}">
                <a16:creationId xmlns:a16="http://schemas.microsoft.com/office/drawing/2014/main" id="{F6414198-4149-354F-A380-55F1362A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4" y="4297680"/>
            <a:ext cx="62611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7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F79-49FA-6F4A-BA5C-3A758D0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algorithm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A04-129E-0D45-9E58-ABCEF1DE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56538"/>
          </a:xfrm>
        </p:spPr>
        <p:txBody>
          <a:bodyPr>
            <a:normAutofit fontScale="92500"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Use past knowledge rather than future </a:t>
            </a:r>
            <a:endParaRPr lang="en-KH" dirty="0"/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Replace page that has not been used in the most amount of time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Associate time of last use with each page </a:t>
            </a:r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12 faults – better than FIFO but worse than OPT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Generally good algorithm and frequently used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But how to implement? </a:t>
            </a:r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2049" name="Picture 1" descr="page37image53797968">
            <a:extLst>
              <a:ext uri="{FF2B5EF4-FFF2-40B4-BE49-F238E27FC236}">
                <a16:creationId xmlns:a16="http://schemas.microsoft.com/office/drawing/2014/main" id="{E1D3F5DA-3DAA-3845-95E3-F5FEB1D1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7" y="3534104"/>
            <a:ext cx="5749158" cy="15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82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F79-49FA-6F4A-BA5C-3A758D0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algorithm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A04-129E-0D45-9E58-ABCEF1DE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56538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Counter implementation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Every page entry has a counter; every time page is referenced through this entry, copy the clock into the counter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When a page needs to be changed, look at the counters to find smallest value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US" sz="1600" dirty="0"/>
              <a:t>Search through table needed </a:t>
            </a: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Stack implementation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Keep a stack of page numbers in a double link form: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Page referenced: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US" sz="1600" dirty="0"/>
              <a:t>Move it to the top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US" sz="1600" dirty="0"/>
              <a:t>Requires 6 pointers to be changed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But each update more expensive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No search for replacement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LRU and OPT are cases of </a:t>
            </a:r>
            <a:r>
              <a:rPr lang="en-US" dirty="0">
                <a:solidFill>
                  <a:srgbClr val="C00000"/>
                </a:solidFill>
              </a:rPr>
              <a:t>stack algorithms </a:t>
            </a:r>
            <a:r>
              <a:rPr lang="en-US" dirty="0"/>
              <a:t>that don’t have </a:t>
            </a:r>
            <a:r>
              <a:rPr lang="en-US" dirty="0" err="1"/>
              <a:t>Belady’s</a:t>
            </a:r>
            <a:r>
              <a:rPr lang="en-US" dirty="0"/>
              <a:t> Anomaly</a:t>
            </a:r>
          </a:p>
        </p:txBody>
      </p:sp>
    </p:spTree>
    <p:extLst>
      <p:ext uri="{BB962C8B-B14F-4D97-AF65-F5344CB8AC3E}">
        <p14:creationId xmlns:p14="http://schemas.microsoft.com/office/powerpoint/2010/main" val="2902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9CBA-384B-B14D-B5A9-798D36BC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</a:t>
            </a:r>
            <a:r>
              <a:rPr lang="en-KH" sz="4000" dirty="0"/>
              <a:t>se of a stack to record most recent page references</a:t>
            </a:r>
          </a:p>
        </p:txBody>
      </p:sp>
      <p:pic>
        <p:nvPicPr>
          <p:cNvPr id="4097" name="Picture 1" descr="page39image54048320">
            <a:extLst>
              <a:ext uri="{FF2B5EF4-FFF2-40B4-BE49-F238E27FC236}">
                <a16:creationId xmlns:a16="http://schemas.microsoft.com/office/drawing/2014/main" id="{D1FBA066-367E-984A-8B13-9D2938ED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0" y="2602484"/>
            <a:ext cx="4699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0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0C3C-0DC9-E640-AF31-A781863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LRU Approximation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5604-D4BE-7745-92E6-A380C631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KH" dirty="0"/>
              <a:t>LRU needs special hardware and still slow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KH" dirty="0"/>
              <a:t>Reference bit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With each page associate a bit, initially = 0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When page is referenced bit set to 1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Replace any with reference bit = 0 (if one exists)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KH" sz="1600" dirty="0"/>
              <a:t>We do not know the order, however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KH" dirty="0"/>
              <a:t>Second chance algorithm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Generally FIFO, plus hardware-provided reference bit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Clock replacement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If page to be replaced has: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KH" sz="1600" dirty="0"/>
              <a:t>Reference bit = 0 =&gt; replace it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US" sz="1600" dirty="0"/>
              <a:t>R</a:t>
            </a:r>
            <a:r>
              <a:rPr lang="en-KH" sz="1600" dirty="0"/>
              <a:t>eference bit = 1 then:</a:t>
            </a:r>
          </a:p>
          <a:p>
            <a:pPr marL="1466850" lvl="3" indent="-363538">
              <a:buFont typeface="Wingdings" pitchFamily="2" charset="2"/>
              <a:buChar char="ü"/>
            </a:pPr>
            <a:r>
              <a:rPr lang="en-US" dirty="0"/>
              <a:t>S</a:t>
            </a:r>
            <a:r>
              <a:rPr lang="en-KH" dirty="0"/>
              <a:t>et reference bit 0, leave page in memory</a:t>
            </a:r>
          </a:p>
          <a:p>
            <a:pPr marL="1466850" lvl="3" indent="-363538">
              <a:buFont typeface="Wingdings" pitchFamily="2" charset="2"/>
              <a:buChar char="ü"/>
            </a:pPr>
            <a:r>
              <a:rPr lang="en-US" dirty="0"/>
              <a:t>R</a:t>
            </a:r>
            <a:r>
              <a:rPr lang="en-KH" dirty="0"/>
              <a:t>eplce next page, subject to same rules</a:t>
            </a:r>
          </a:p>
        </p:txBody>
      </p:sp>
    </p:spTree>
    <p:extLst>
      <p:ext uri="{BB962C8B-B14F-4D97-AF65-F5344CB8AC3E}">
        <p14:creationId xmlns:p14="http://schemas.microsoft.com/office/powerpoint/2010/main" val="201759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A566-AA80-2543-9F94-8CB40B69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KH" dirty="0"/>
              <a:t>econd chance page replacement algorithm</a:t>
            </a:r>
          </a:p>
        </p:txBody>
      </p:sp>
      <p:pic>
        <p:nvPicPr>
          <p:cNvPr id="5121" name="Picture 1" descr="page41image53678240">
            <a:extLst>
              <a:ext uri="{FF2B5EF4-FFF2-40B4-BE49-F238E27FC236}">
                <a16:creationId xmlns:a16="http://schemas.microsoft.com/office/drawing/2014/main" id="{86DDCFBE-87F4-C540-9286-326CB414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20" y="2084832"/>
            <a:ext cx="44069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D0DE-D80F-AE4D-901A-5CC03F2A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H" dirty="0"/>
              <a:t>hat is virtual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031D-CAEA-7549-9AF8-68B0A5CB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C00000"/>
                </a:solidFill>
              </a:rPr>
              <a:t>Virtual address space </a:t>
            </a:r>
            <a:r>
              <a:rPr lang="en-US" dirty="0"/>
              <a:t>– logical view of how process is stored in memory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Usually start at address 0, contiguous addresses until end of space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Meanwhile, physical memory organized in page frames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MMU must map logical to physical </a:t>
            </a:r>
          </a:p>
          <a:p>
            <a:pPr>
              <a:lnSpc>
                <a:spcPct val="110000"/>
              </a:lnSpc>
            </a:pPr>
            <a:r>
              <a:rPr lang="en-US" dirty="0"/>
              <a:t>Virtual memory can be implemented via: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Demand paging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Demand segmentation </a:t>
            </a:r>
          </a:p>
          <a:p>
            <a:endParaRPr lang="en-KH" dirty="0"/>
          </a:p>
        </p:txBody>
      </p:sp>
      <p:pic>
        <p:nvPicPr>
          <p:cNvPr id="2049" name="Picture 1" descr="page7image51016448">
            <a:extLst>
              <a:ext uri="{FF2B5EF4-FFF2-40B4-BE49-F238E27FC236}">
                <a16:creationId xmlns:a16="http://schemas.microsoft.com/office/drawing/2014/main" id="{1A9776F3-2F74-B248-BC2D-2E527DFA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326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51DE-96E5-E44C-BB23-7A23166F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Virtual memory that is larger that physical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7D560-13E0-C847-A1FE-013384AF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60" y="2190112"/>
            <a:ext cx="6003668" cy="44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5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CD52-C10B-B24B-95CC-E954223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KH" dirty="0"/>
              <a:t>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EEA6-C309-C944-AA59-346C661A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52368"/>
            <a:ext cx="6420984" cy="4356992"/>
          </a:xfrm>
        </p:spPr>
        <p:txBody>
          <a:bodyPr>
            <a:normAutofit fontScale="92500"/>
          </a:bodyPr>
          <a:lstStyle/>
          <a:p>
            <a:pPr marL="401638" indent="-401638">
              <a:buFont typeface="Wingdings" pitchFamily="2" charset="2"/>
              <a:buChar char="Ø"/>
            </a:pPr>
            <a:r>
              <a:rPr lang="en-US" dirty="0"/>
              <a:t>Could bring entire process into memory at load time</a:t>
            </a:r>
          </a:p>
          <a:p>
            <a:pPr marL="401638" indent="-401638">
              <a:buFont typeface="Wingdings" pitchFamily="2" charset="2"/>
              <a:buChar char="Ø"/>
            </a:pPr>
            <a:r>
              <a:rPr lang="en-US" dirty="0"/>
              <a:t>Or bring a page into memory only when it is needed 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Less I/O needed, no unnecessary I/O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Less memory needed 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Faster response </a:t>
            </a:r>
          </a:p>
          <a:p>
            <a:pPr marL="401638" indent="-401638">
              <a:buFont typeface="Wingdings" pitchFamily="2" charset="2"/>
              <a:buChar char="Ø"/>
            </a:pPr>
            <a:r>
              <a:rPr lang="en-US" dirty="0"/>
              <a:t>Similar to paging system with swapping (diagram on right) </a:t>
            </a:r>
          </a:p>
          <a:p>
            <a:pPr marL="401638" indent="-401638">
              <a:buFont typeface="Wingdings" pitchFamily="2" charset="2"/>
              <a:buChar char="Ø"/>
            </a:pPr>
            <a:r>
              <a:rPr lang="en-US" dirty="0"/>
              <a:t>Page is needed ⇒ reference to it 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invalid reference ⇒ abort 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not-in-memory ⇒ bring to memory </a:t>
            </a:r>
          </a:p>
          <a:p>
            <a:pPr marL="401638" indent="-401638">
              <a:buFont typeface="Wingdings" pitchFamily="2" charset="2"/>
              <a:buChar char="Ø"/>
            </a:pPr>
            <a:r>
              <a:rPr lang="en-US" b="1" dirty="0"/>
              <a:t>Lazy swapper </a:t>
            </a:r>
            <a:r>
              <a:rPr lang="en-US" dirty="0"/>
              <a:t>– never swaps a page into memory unless page will be needed </a:t>
            </a:r>
          </a:p>
          <a:p>
            <a:pPr marL="622300" lvl="1" indent="-220663">
              <a:buFont typeface="Arial" panose="020B0604020202020204" pitchFamily="34" charset="0"/>
              <a:buChar char="•"/>
            </a:pPr>
            <a:r>
              <a:rPr lang="en-US" dirty="0"/>
              <a:t> Swapper that deals with pages is a </a:t>
            </a:r>
            <a:r>
              <a:rPr lang="en-US" b="1" dirty="0"/>
              <a:t>pager</a:t>
            </a:r>
            <a:r>
              <a:rPr lang="en-US" dirty="0"/>
              <a:t> </a:t>
            </a:r>
          </a:p>
          <a:p>
            <a:pPr marL="401638" indent="-401638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DB8BD-B81B-3142-B07C-BFD833C8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13" y="1915792"/>
            <a:ext cx="4587965" cy="4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4390-C90A-9444-89AE-BCD3A02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7EAE-882C-BB40-B686-BCC456A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605481"/>
          </a:xfrm>
        </p:spPr>
        <p:txBody>
          <a:bodyPr/>
          <a:lstStyle/>
          <a:p>
            <a:r>
              <a:rPr lang="en-KH" dirty="0"/>
              <a:t>The virtual and physical memory are broken up into pages.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5E5851-1EC2-7A4E-980C-8C2D4E30B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989" y="3795584"/>
            <a:ext cx="3124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KH" sz="1800" dirty="0"/>
              <a:t>Virtual address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A50FEA7-6C23-224E-8836-B409F3EE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714" y="2993897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KH" sz="1800"/>
              <a:t>8KB page size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3EE92785-E7A0-E240-9386-30ED8156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789" y="425278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1E774650-C1EB-2441-A80F-322D3CA039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189" y="425278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931DA568-B808-4F47-B0F9-37F8A581E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989" y="4252784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9DF1DAE6-2236-334C-89B0-CDCC06EBC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4589" y="425278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8257A19F-A11D-B64B-A225-6263E6109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389" y="4481384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KH" sz="1800"/>
              <a:t>page offset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735CFF53-1610-274A-A785-DDF83BEC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389" y="4481384"/>
            <a:ext cx="136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KH" sz="1800"/>
              <a:t>virtual page</a:t>
            </a:r>
          </a:p>
          <a:p>
            <a:pPr algn="ctr"/>
            <a:r>
              <a:rPr lang="en-US" altLang="en-KH" sz="1800"/>
              <a:t>number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21ABDE4B-9287-8E4F-9F52-097CC6B0E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189" y="509098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E31C1148-B3D5-0944-BDB9-1F3F6DB54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189" y="5548184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68FA9EB6-8D4D-6E42-8588-D09F00C82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789" y="5243384"/>
            <a:ext cx="240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KH" sz="1800"/>
              <a:t>Translated to physical</a:t>
            </a:r>
          </a:p>
          <a:p>
            <a:pPr algn="ctr"/>
            <a:r>
              <a:rPr lang="en-US" altLang="en-KH" sz="1800"/>
              <a:t>page number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4E3E1DF4-CDDF-684E-B6E9-DCECD673A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789" y="5548184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E42007E7-D646-5C4F-B687-BE64ED09D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989" y="4633784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A945AF1B-E933-E644-A22D-0CCB7FF2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189" y="3719384"/>
            <a:ext cx="533400" cy="228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KH" altLang="en-KH" sz="1800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675895F7-6BA0-EC44-A1B7-E3A04F48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389" y="6005384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KH" sz="1800"/>
              <a:t>Physical address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2F8D1216-3DDD-574C-A143-D45120CEA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389" y="425278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KH" sz="18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3917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417DAB-AB22-824D-BD86-DC7F48201B60}"/>
              </a:ext>
            </a:extLst>
          </p:cNvPr>
          <p:cNvSpPr txBox="1">
            <a:spLocks/>
          </p:cNvSpPr>
          <p:nvPr/>
        </p:nvSpPr>
        <p:spPr>
          <a:xfrm>
            <a:off x="999415" y="370702"/>
            <a:ext cx="10245233" cy="6252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access data at a given virtual address, the system performs the following steps: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Extract the page number from the virtual address.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Extract the offset from the virtual address.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Translate the page number into a physical page frame number by accessing the page table.</a:t>
            </a:r>
            <a:r>
              <a:rPr lang="en-US" sz="2000" b="1" dirty="0"/>
              <a:t> </a:t>
            </a:r>
          </a:p>
          <a:p>
            <a:pPr marL="755650" lvl="1" indent="-304800">
              <a:buFont typeface="+mj-lt"/>
              <a:buAutoNum type="alphaLcParenR"/>
            </a:pPr>
            <a:r>
              <a:rPr lang="en-US" dirty="0"/>
              <a:t>Look up the page number in the page table (using the virtual page number as an index). </a:t>
            </a:r>
          </a:p>
          <a:p>
            <a:pPr marL="755650" lvl="1" indent="-304800">
              <a:buFont typeface="+mj-lt"/>
              <a:buAutoNum type="alphaLcParenR"/>
            </a:pPr>
            <a:r>
              <a:rPr lang="en-US" dirty="0"/>
              <a:t>Check the valid bit for that page. </a:t>
            </a:r>
          </a:p>
          <a:p>
            <a:pPr marL="1033463" lvl="2" indent="-277813">
              <a:buFont typeface="+mj-lt"/>
              <a:buAutoNum type="romanLcPeriod"/>
            </a:pPr>
            <a:r>
              <a:rPr lang="en-US" sz="1800" dirty="0"/>
              <a:t>If the valid bit = 0, the system generates a </a:t>
            </a:r>
            <a:r>
              <a:rPr lang="en-US" sz="1800" b="1" dirty="0">
                <a:solidFill>
                  <a:srgbClr val="C00000"/>
                </a:solidFill>
              </a:rPr>
              <a:t>page fault </a:t>
            </a:r>
            <a:r>
              <a:rPr lang="en-US" sz="1800" dirty="0"/>
              <a:t>and the operating system must intervene to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Locate the desired page on disk.</a:t>
            </a:r>
            <a:r>
              <a:rPr lang="en-US" b="1" dirty="0"/>
              <a:t> 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Find a free page frame (this may necessitate removing a “victim” page from memory and copying it back to disk if memory is full). 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Copy the desired page into the free page frame in main memory. 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Update the page table. (The virtual page just brought in must have its frame number and valid bit in the page table modified. If there was a “victim” page, its valid bit must be set to zero.) 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Resume execution of the process causing the page fault, continuing to Step </a:t>
            </a:r>
            <a:r>
              <a:rPr lang="en-US" sz="1800" b="1" dirty="0" err="1"/>
              <a:t>bii</a:t>
            </a:r>
            <a:r>
              <a:rPr lang="en-US" sz="1800" dirty="0"/>
              <a:t> </a:t>
            </a:r>
          </a:p>
          <a:p>
            <a:pPr marL="901954" lvl="3" indent="0">
              <a:buNone/>
            </a:pPr>
            <a:endParaRPr lang="en-US" sz="1800" dirty="0"/>
          </a:p>
          <a:p>
            <a:pPr marL="1033463" lvl="2" indent="-277813">
              <a:buFont typeface="+mj-lt"/>
              <a:buAutoNum type="romanLcPeriod"/>
            </a:pPr>
            <a:r>
              <a:rPr lang="en-US" sz="1800" dirty="0"/>
              <a:t>If the valid bit = 1, the page is in memory</a:t>
            </a:r>
          </a:p>
          <a:p>
            <a:pPr marL="1187704" lvl="3" indent="-285750">
              <a:buFont typeface="Wingdings" pitchFamily="2" charset="2"/>
              <a:buChar char="Ø"/>
            </a:pPr>
            <a:r>
              <a:rPr lang="en-US" sz="1800" dirty="0"/>
              <a:t>Replace the virtual page number with the actual frame number</a:t>
            </a:r>
          </a:p>
          <a:p>
            <a:pPr marL="1187704" lvl="3" indent="-285750">
              <a:buFont typeface="Wingdings" pitchFamily="2" charset="2"/>
              <a:buChar char="Ø"/>
            </a:pPr>
            <a:r>
              <a:rPr lang="en-US" sz="1800" dirty="0"/>
              <a:t>Access data at offset in physical page frame by adding the offset to the frame number for the given virtual page</a:t>
            </a:r>
          </a:p>
        </p:txBody>
      </p:sp>
    </p:spTree>
    <p:extLst>
      <p:ext uri="{BB962C8B-B14F-4D97-AF65-F5344CB8AC3E}">
        <p14:creationId xmlns:p14="http://schemas.microsoft.com/office/powerpoint/2010/main" val="407211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5A82-14D1-3F42-896F-061F0BA3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4FD8-6A6C-FA4B-BB37-5458453D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4724"/>
            <a:ext cx="9720073" cy="2236573"/>
          </a:xfrm>
        </p:spPr>
        <p:txBody>
          <a:bodyPr/>
          <a:lstStyle/>
          <a:p>
            <a:r>
              <a:rPr lang="en-US" dirty="0"/>
              <a:t>Suppose that we have a virtual address space of 2</a:t>
            </a:r>
            <a:r>
              <a:rPr lang="en-US" baseline="30000" dirty="0"/>
              <a:t>8</a:t>
            </a:r>
            <a:r>
              <a:rPr lang="en-US" dirty="0"/>
              <a:t> words for a given process (this means the program generates addresses in the range 0 to 255</a:t>
            </a:r>
            <a:r>
              <a:rPr lang="en-US" baseline="-25000" dirty="0"/>
              <a:t>10</a:t>
            </a:r>
            <a:r>
              <a:rPr lang="en-US" dirty="0"/>
              <a:t> which is 00 to FF</a:t>
            </a:r>
            <a:r>
              <a:rPr lang="en-US" baseline="-25000" dirty="0"/>
              <a:t>16</a:t>
            </a:r>
            <a:r>
              <a:rPr lang="en-US" dirty="0"/>
              <a:t>), and physical memory of 4 page frames (no cache). Assume also that pages are 32 words in length. Virtual addresses contain 8 bits, and physical addresses contain 7 bits (4 frames of 32 words each is 128 words, or 27). Suppose, also, that some pages from the process have been brought into main memory. </a:t>
            </a:r>
            <a:br>
              <a:rPr lang="en-US" dirty="0"/>
            </a:br>
            <a:endParaRPr lang="en-US" dirty="0"/>
          </a:p>
          <a:p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9D769-733F-2144-9ACD-F1F74F35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49" y="4201297"/>
            <a:ext cx="4338938" cy="253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6B70C-6067-CF48-94CE-BCE358BC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15" y="4614167"/>
            <a:ext cx="2769286" cy="9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D416E-FA54-EB4A-B309-F3B69CA6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97" y="476250"/>
            <a:ext cx="5664200" cy="590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AEAA04-5EC9-8342-BE1F-2972B0EA35D4}"/>
              </a:ext>
            </a:extLst>
          </p:cNvPr>
          <p:cNvSpPr txBox="1"/>
          <p:nvPr/>
        </p:nvSpPr>
        <p:spPr>
          <a:xfrm>
            <a:off x="8427308" y="129745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Include TLB</a:t>
            </a:r>
          </a:p>
        </p:txBody>
      </p:sp>
    </p:spTree>
    <p:extLst>
      <p:ext uri="{BB962C8B-B14F-4D97-AF65-F5344CB8AC3E}">
        <p14:creationId xmlns:p14="http://schemas.microsoft.com/office/powerpoint/2010/main" val="296461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26FB52C7203469C46EE9BFAF55965" ma:contentTypeVersion="2" ma:contentTypeDescription="Crée un document." ma:contentTypeScope="" ma:versionID="896f425bcf57535e4c6a159626822512">
  <xsd:schema xmlns:xsd="http://www.w3.org/2001/XMLSchema" xmlns:xs="http://www.w3.org/2001/XMLSchema" xmlns:p="http://schemas.microsoft.com/office/2006/metadata/properties" xmlns:ns2="43f0a929-8229-4c57-8609-7ffe92c79a39" targetNamespace="http://schemas.microsoft.com/office/2006/metadata/properties" ma:root="true" ma:fieldsID="aa4e557c0b4fdb73abc06232804262dc" ns2:_="">
    <xsd:import namespace="43f0a929-8229-4c57-8609-7ffe92c79a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0a929-8229-4c57-8609-7ffe92c79a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EA1F53-CEBF-4883-A56F-3F4182F96F49}"/>
</file>

<file path=customXml/itemProps2.xml><?xml version="1.0" encoding="utf-8"?>
<ds:datastoreItem xmlns:ds="http://schemas.openxmlformats.org/officeDocument/2006/customXml" ds:itemID="{6CDFF5EC-B651-4889-99F1-8C801D89F2E2}"/>
</file>

<file path=customXml/itemProps3.xml><?xml version="1.0" encoding="utf-8"?>
<ds:datastoreItem xmlns:ds="http://schemas.openxmlformats.org/officeDocument/2006/customXml" ds:itemID="{F16B29EA-ED03-4215-A90F-62E22AB47E77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551</TotalTime>
  <Words>1879</Words>
  <Application>Microsoft Macintosh PowerPoint</Application>
  <PresentationFormat>Widescreen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Tw Cen MT</vt:lpstr>
      <vt:lpstr>Tw Cen MT Condensed</vt:lpstr>
      <vt:lpstr>Wingdings</vt:lpstr>
      <vt:lpstr>Wingdings 3</vt:lpstr>
      <vt:lpstr>Integral</vt:lpstr>
      <vt:lpstr>Virtual memory</vt:lpstr>
      <vt:lpstr>What is virtual memory?</vt:lpstr>
      <vt:lpstr>What is virtual memory?</vt:lpstr>
      <vt:lpstr>Virtual memory that is larger that physical memory</vt:lpstr>
      <vt:lpstr>Demand paging</vt:lpstr>
      <vt:lpstr>Demand paging</vt:lpstr>
      <vt:lpstr>PowerPoint Presentation</vt:lpstr>
      <vt:lpstr>Example</vt:lpstr>
      <vt:lpstr>PowerPoint Presentation</vt:lpstr>
      <vt:lpstr>Page fault</vt:lpstr>
      <vt:lpstr>PowerPoint Presentation</vt:lpstr>
      <vt:lpstr>Aspects of demand paging</vt:lpstr>
      <vt:lpstr>Performance of demand paging</vt:lpstr>
      <vt:lpstr>Performance of demand paging (Cont.)</vt:lpstr>
      <vt:lpstr>Example</vt:lpstr>
      <vt:lpstr>What happens if there is no free frame?</vt:lpstr>
      <vt:lpstr>Page replacement</vt:lpstr>
      <vt:lpstr>Basic page replacement</vt:lpstr>
      <vt:lpstr>PowerPoint Presentation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Least Recently used (LRU) algorithm</vt:lpstr>
      <vt:lpstr>Use of a stack to record most recent page references</vt:lpstr>
      <vt:lpstr>LRU Approximation algorithms</vt:lpstr>
      <vt:lpstr>Second chance page replacement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thavorac chun</dc:creator>
  <cp:lastModifiedBy>thavorac chun</cp:lastModifiedBy>
  <cp:revision>5</cp:revision>
  <dcterms:created xsi:type="dcterms:W3CDTF">2022-02-04T01:16:48Z</dcterms:created>
  <dcterms:modified xsi:type="dcterms:W3CDTF">2022-03-26T06:09:00Z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0x01010026D26FB52C7203469C46EE9BFAF55965</vt:lpwstr>
  </property>
</Properties>
</file>