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entation.xml" ContentType="application/vnd.openxmlformats-officedocument.presentationml.presentation.main+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66" r:id="rId4"/>
    <p:sldId id="260" r:id="rId5"/>
    <p:sldId id="261" r:id="rId6"/>
    <p:sldId id="269" r:id="rId7"/>
    <p:sldId id="270" r:id="rId8"/>
    <p:sldId id="267" r:id="rId9"/>
    <p:sldId id="268" r:id="rId10"/>
    <p:sldId id="271" r:id="rId11"/>
    <p:sldId id="272" r:id="rId12"/>
    <p:sldId id="273" r:id="rId13"/>
    <p:sldId id="274" r:id="rId14"/>
    <p:sldId id="275" r:id="rId15"/>
    <p:sldId id="276" r:id="rId16"/>
    <p:sldId id="257" r:id="rId17"/>
    <p:sldId id="258" r:id="rId18"/>
    <p:sldId id="25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84"/>
    <p:restoredTop sz="93960"/>
  </p:normalViewPr>
  <p:slideViewPr>
    <p:cSldViewPr snapToGrid="0" snapToObjects="1">
      <p:cViewPr varScale="1">
        <p:scale>
          <a:sx n="91" d="100"/>
          <a:sy n="91" d="100"/>
        </p:scale>
        <p:origin x="108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3.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4/27/22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9AFDB752-4799-7046-ADF6-2690EA43D3A0}"/>
              </a:ext>
            </a:extLst>
          </p:cNvPr>
          <p:cNvPicPr>
            <a:picLocks noChangeAspect="1"/>
          </p:cNvPicPr>
          <p:nvPr userDrawn="1"/>
        </p:nvPicPr>
        <p:blipFill rotWithShape="1">
          <a:blip r:embed="rId2"/>
          <a:srcRect t="8078" b="17158"/>
          <a:stretch/>
        </p:blipFill>
        <p:spPr>
          <a:xfrm>
            <a:off x="-1" y="-38379"/>
            <a:ext cx="12192000" cy="4852417"/>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4/27/22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4/27/22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4/27/22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4/27/22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4/27/22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4/27/22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4/27/22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4/27/22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4/27/22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4/27/22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4/27/22</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tiff"/></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F9AF1-B790-F649-A581-BA1DE8248A61}"/>
              </a:ext>
            </a:extLst>
          </p:cNvPr>
          <p:cNvSpPr>
            <a:spLocks noGrp="1"/>
          </p:cNvSpPr>
          <p:nvPr>
            <p:ph type="ctrTitle"/>
          </p:nvPr>
        </p:nvSpPr>
        <p:spPr/>
        <p:txBody>
          <a:bodyPr/>
          <a:lstStyle/>
          <a:p>
            <a:r>
              <a:rPr lang="en-KH" dirty="0"/>
              <a:t>Backend development with expressjs</a:t>
            </a:r>
          </a:p>
        </p:txBody>
      </p:sp>
      <p:sp>
        <p:nvSpPr>
          <p:cNvPr id="3" name="Subtitle 2">
            <a:extLst>
              <a:ext uri="{FF2B5EF4-FFF2-40B4-BE49-F238E27FC236}">
                <a16:creationId xmlns:a16="http://schemas.microsoft.com/office/drawing/2014/main" id="{74413B0A-264C-F641-9F08-EE1361FFFD60}"/>
              </a:ext>
            </a:extLst>
          </p:cNvPr>
          <p:cNvSpPr>
            <a:spLocks noGrp="1"/>
          </p:cNvSpPr>
          <p:nvPr>
            <p:ph type="subTitle" idx="1"/>
          </p:nvPr>
        </p:nvSpPr>
        <p:spPr/>
        <p:txBody>
          <a:bodyPr/>
          <a:lstStyle/>
          <a:p>
            <a:r>
              <a:rPr lang="en-KH" dirty="0"/>
              <a:t>i4GIC</a:t>
            </a:r>
          </a:p>
        </p:txBody>
      </p:sp>
    </p:spTree>
    <p:extLst>
      <p:ext uri="{BB962C8B-B14F-4D97-AF65-F5344CB8AC3E}">
        <p14:creationId xmlns:p14="http://schemas.microsoft.com/office/powerpoint/2010/main" val="2353214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903F0-651C-7949-9D85-22D947218541}"/>
              </a:ext>
            </a:extLst>
          </p:cNvPr>
          <p:cNvSpPr>
            <a:spLocks noGrp="1"/>
          </p:cNvSpPr>
          <p:nvPr>
            <p:ph type="title"/>
          </p:nvPr>
        </p:nvSpPr>
        <p:spPr/>
        <p:txBody>
          <a:bodyPr/>
          <a:lstStyle/>
          <a:p>
            <a:r>
              <a:rPr lang="en-US" dirty="0"/>
              <a:t>A</a:t>
            </a:r>
            <a:r>
              <a:rPr lang="en-KH" dirty="0"/>
              <a:t>nother example</a:t>
            </a:r>
          </a:p>
        </p:txBody>
      </p:sp>
      <p:sp>
        <p:nvSpPr>
          <p:cNvPr id="3" name="Content Placeholder 2">
            <a:extLst>
              <a:ext uri="{FF2B5EF4-FFF2-40B4-BE49-F238E27FC236}">
                <a16:creationId xmlns:a16="http://schemas.microsoft.com/office/drawing/2014/main" id="{7AE435B6-9A59-A849-B71A-316B47D5E2D5}"/>
              </a:ext>
            </a:extLst>
          </p:cNvPr>
          <p:cNvSpPr>
            <a:spLocks noGrp="1"/>
          </p:cNvSpPr>
          <p:nvPr>
            <p:ph idx="1"/>
          </p:nvPr>
        </p:nvSpPr>
        <p:spPr>
          <a:xfrm>
            <a:off x="6991643" y="2286000"/>
            <a:ext cx="3752558" cy="4023360"/>
          </a:xfrm>
        </p:spPr>
        <p:txBody>
          <a:bodyPr/>
          <a:lstStyle/>
          <a:p>
            <a:r>
              <a:rPr lang="en-US" dirty="0"/>
              <a:t>When this code runs, first foo() is called. Inside foo() we first call </a:t>
            </a:r>
            <a:r>
              <a:rPr lang="en-US" dirty="0" err="1"/>
              <a:t>setTimeout</a:t>
            </a:r>
            <a:r>
              <a:rPr lang="en-US" dirty="0"/>
              <a:t>, passing bar as an argument, and we instruct it to run immediately as fast as it can, passing 0 as the timer. Then we call </a:t>
            </a:r>
            <a:r>
              <a:rPr lang="en-US" dirty="0" err="1"/>
              <a:t>baz</a:t>
            </a:r>
            <a:r>
              <a:rPr lang="en-US" dirty="0"/>
              <a:t>().</a:t>
            </a:r>
            <a:endParaRPr lang="en-KH" dirty="0"/>
          </a:p>
        </p:txBody>
      </p:sp>
      <p:pic>
        <p:nvPicPr>
          <p:cNvPr id="4" name="Picture 3">
            <a:extLst>
              <a:ext uri="{FF2B5EF4-FFF2-40B4-BE49-F238E27FC236}">
                <a16:creationId xmlns:a16="http://schemas.microsoft.com/office/drawing/2014/main" id="{104FD14D-BE2D-2A43-8891-C8B469D89913}"/>
              </a:ext>
            </a:extLst>
          </p:cNvPr>
          <p:cNvPicPr>
            <a:picLocks noChangeAspect="1"/>
          </p:cNvPicPr>
          <p:nvPr/>
        </p:nvPicPr>
        <p:blipFill>
          <a:blip r:embed="rId2"/>
          <a:stretch>
            <a:fillRect/>
          </a:stretch>
        </p:blipFill>
        <p:spPr>
          <a:xfrm>
            <a:off x="1110957" y="2285999"/>
            <a:ext cx="5656879" cy="3706837"/>
          </a:xfrm>
          <a:prstGeom prst="rect">
            <a:avLst/>
          </a:prstGeom>
        </p:spPr>
      </p:pic>
    </p:spTree>
    <p:extLst>
      <p:ext uri="{BB962C8B-B14F-4D97-AF65-F5344CB8AC3E}">
        <p14:creationId xmlns:p14="http://schemas.microsoft.com/office/powerpoint/2010/main" val="3577008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F6C88A1-6347-8C4C-BF5C-271AB763177D}"/>
              </a:ext>
            </a:extLst>
          </p:cNvPr>
          <p:cNvPicPr>
            <a:picLocks noChangeAspect="1"/>
          </p:cNvPicPr>
          <p:nvPr/>
        </p:nvPicPr>
        <p:blipFill>
          <a:blip r:embed="rId2"/>
          <a:stretch>
            <a:fillRect/>
          </a:stretch>
        </p:blipFill>
        <p:spPr>
          <a:xfrm>
            <a:off x="0" y="0"/>
            <a:ext cx="7193280" cy="6858000"/>
          </a:xfrm>
          <a:prstGeom prst="rect">
            <a:avLst/>
          </a:prstGeom>
        </p:spPr>
      </p:pic>
      <p:pic>
        <p:nvPicPr>
          <p:cNvPr id="3" name="Picture 2">
            <a:extLst>
              <a:ext uri="{FF2B5EF4-FFF2-40B4-BE49-F238E27FC236}">
                <a16:creationId xmlns:a16="http://schemas.microsoft.com/office/drawing/2014/main" id="{388ABA08-6B9C-1A41-9500-01011E954A19}"/>
              </a:ext>
            </a:extLst>
          </p:cNvPr>
          <p:cNvPicPr>
            <a:picLocks noChangeAspect="1"/>
          </p:cNvPicPr>
          <p:nvPr/>
        </p:nvPicPr>
        <p:blipFill>
          <a:blip r:embed="rId3"/>
          <a:stretch>
            <a:fillRect/>
          </a:stretch>
        </p:blipFill>
        <p:spPr>
          <a:xfrm>
            <a:off x="8404385" y="0"/>
            <a:ext cx="3787615" cy="6858000"/>
          </a:xfrm>
          <a:prstGeom prst="rect">
            <a:avLst/>
          </a:prstGeom>
        </p:spPr>
      </p:pic>
    </p:spTree>
    <p:extLst>
      <p:ext uri="{BB962C8B-B14F-4D97-AF65-F5344CB8AC3E}">
        <p14:creationId xmlns:p14="http://schemas.microsoft.com/office/powerpoint/2010/main" val="1312796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432DD-D060-1B4A-A7A0-6BABC25F3E1C}"/>
              </a:ext>
            </a:extLst>
          </p:cNvPr>
          <p:cNvSpPr>
            <a:spLocks noGrp="1"/>
          </p:cNvSpPr>
          <p:nvPr>
            <p:ph type="title"/>
          </p:nvPr>
        </p:nvSpPr>
        <p:spPr/>
        <p:txBody>
          <a:bodyPr/>
          <a:lstStyle/>
          <a:p>
            <a:r>
              <a:rPr lang="en-US" dirty="0"/>
              <a:t>T</a:t>
            </a:r>
            <a:r>
              <a:rPr lang="en-KH" dirty="0"/>
              <a:t>he message queue</a:t>
            </a:r>
          </a:p>
        </p:txBody>
      </p:sp>
      <p:sp>
        <p:nvSpPr>
          <p:cNvPr id="3" name="Content Placeholder 2">
            <a:extLst>
              <a:ext uri="{FF2B5EF4-FFF2-40B4-BE49-F238E27FC236}">
                <a16:creationId xmlns:a16="http://schemas.microsoft.com/office/drawing/2014/main" id="{FC45E8E4-89B3-054C-9672-0CDA908654C7}"/>
              </a:ext>
            </a:extLst>
          </p:cNvPr>
          <p:cNvSpPr>
            <a:spLocks noGrp="1"/>
          </p:cNvSpPr>
          <p:nvPr>
            <p:ph idx="1"/>
          </p:nvPr>
        </p:nvSpPr>
        <p:spPr>
          <a:xfrm>
            <a:off x="1024128" y="2285999"/>
            <a:ext cx="9720073" cy="4353951"/>
          </a:xfrm>
        </p:spPr>
        <p:txBody>
          <a:bodyPr>
            <a:normAutofit/>
          </a:bodyPr>
          <a:lstStyle/>
          <a:p>
            <a:r>
              <a:rPr lang="en-US" dirty="0"/>
              <a:t>When </a:t>
            </a:r>
            <a:r>
              <a:rPr lang="en-US" dirty="0" err="1"/>
              <a:t>setTimeout</a:t>
            </a:r>
            <a:r>
              <a:rPr lang="en-US" dirty="0"/>
              <a:t>() is called, the Browser or Node.js starts the timer. Once the timer expires, in this case immediately as we put 0 as the timeout, the callback function is put in the </a:t>
            </a:r>
            <a:r>
              <a:rPr lang="en-US" b="1" dirty="0">
                <a:solidFill>
                  <a:srgbClr val="C00000"/>
                </a:solidFill>
              </a:rPr>
              <a:t>Message Queue</a:t>
            </a:r>
            <a:r>
              <a:rPr lang="en-US" dirty="0"/>
              <a:t>.</a:t>
            </a:r>
          </a:p>
          <a:p>
            <a:r>
              <a:rPr lang="en-US" dirty="0"/>
              <a:t>The Message Queue is also where user-initiated events like </a:t>
            </a:r>
            <a:r>
              <a:rPr lang="en-US" dirty="0">
                <a:solidFill>
                  <a:srgbClr val="C00000"/>
                </a:solidFill>
              </a:rPr>
              <a:t>click</a:t>
            </a:r>
            <a:r>
              <a:rPr lang="en-US" dirty="0"/>
              <a:t> or </a:t>
            </a:r>
            <a:r>
              <a:rPr lang="en-US" dirty="0">
                <a:solidFill>
                  <a:srgbClr val="C00000"/>
                </a:solidFill>
              </a:rPr>
              <a:t>keyboard events</a:t>
            </a:r>
            <a:r>
              <a:rPr lang="en-US" dirty="0"/>
              <a:t>, or </a:t>
            </a:r>
            <a:r>
              <a:rPr lang="en-US" dirty="0">
                <a:solidFill>
                  <a:srgbClr val="C00000"/>
                </a:solidFill>
              </a:rPr>
              <a:t>fetch</a:t>
            </a:r>
            <a:r>
              <a:rPr lang="en-US" dirty="0"/>
              <a:t> responses are queued before your code has the opportunity to react to them. Or also DOM events like onload</a:t>
            </a:r>
          </a:p>
          <a:p>
            <a:r>
              <a:rPr lang="en-US" b="1" dirty="0"/>
              <a:t>The loop gives priority to the call stack, and it first processes everything it finds in the call stack, and once there's nothing in there, it goes to pick up things in the message queue.</a:t>
            </a:r>
          </a:p>
          <a:p>
            <a:r>
              <a:rPr lang="en-US" dirty="0"/>
              <a:t>We don't have to wait for functions like </a:t>
            </a:r>
            <a:r>
              <a:rPr lang="en-US" dirty="0" err="1"/>
              <a:t>setTimeout</a:t>
            </a:r>
            <a:r>
              <a:rPr lang="en-US" dirty="0"/>
              <a:t>, fetch or other things to do their own work, because they are provided by the browser, and they live on their </a:t>
            </a:r>
            <a:r>
              <a:rPr lang="en-US" dirty="0">
                <a:solidFill>
                  <a:srgbClr val="C00000"/>
                </a:solidFill>
              </a:rPr>
              <a:t>own threads</a:t>
            </a:r>
            <a:r>
              <a:rPr lang="en-US" dirty="0"/>
              <a:t>.</a:t>
            </a:r>
            <a:endParaRPr lang="en-KH" dirty="0"/>
          </a:p>
        </p:txBody>
      </p:sp>
    </p:spTree>
    <p:extLst>
      <p:ext uri="{BB962C8B-B14F-4D97-AF65-F5344CB8AC3E}">
        <p14:creationId xmlns:p14="http://schemas.microsoft.com/office/powerpoint/2010/main" val="1398628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F57F4-C1D4-7B46-942E-53D7DBF2A289}"/>
              </a:ext>
            </a:extLst>
          </p:cNvPr>
          <p:cNvSpPr>
            <a:spLocks noGrp="1"/>
          </p:cNvSpPr>
          <p:nvPr>
            <p:ph type="title"/>
          </p:nvPr>
        </p:nvSpPr>
        <p:spPr/>
        <p:txBody>
          <a:bodyPr/>
          <a:lstStyle/>
          <a:p>
            <a:r>
              <a:rPr lang="en-US" dirty="0"/>
              <a:t>ES6 Job Queue</a:t>
            </a:r>
            <a:endParaRPr lang="en-KH" dirty="0"/>
          </a:p>
        </p:txBody>
      </p:sp>
      <p:sp>
        <p:nvSpPr>
          <p:cNvPr id="3" name="Content Placeholder 2">
            <a:extLst>
              <a:ext uri="{FF2B5EF4-FFF2-40B4-BE49-F238E27FC236}">
                <a16:creationId xmlns:a16="http://schemas.microsoft.com/office/drawing/2014/main" id="{55F1D0D2-0A53-2240-B6B4-A4BEA53AB5C1}"/>
              </a:ext>
            </a:extLst>
          </p:cNvPr>
          <p:cNvSpPr>
            <a:spLocks noGrp="1"/>
          </p:cNvSpPr>
          <p:nvPr>
            <p:ph idx="1"/>
          </p:nvPr>
        </p:nvSpPr>
        <p:spPr/>
        <p:txBody>
          <a:bodyPr/>
          <a:lstStyle/>
          <a:p>
            <a:r>
              <a:rPr lang="en-US" dirty="0"/>
              <a:t>ECMAScript 2015 introduced the concept of the </a:t>
            </a:r>
            <a:r>
              <a:rPr lang="en-US" b="1" dirty="0">
                <a:solidFill>
                  <a:srgbClr val="C00000"/>
                </a:solidFill>
              </a:rPr>
              <a:t>Job Queue</a:t>
            </a:r>
            <a:r>
              <a:rPr lang="en-US" dirty="0"/>
              <a:t>, which is used by </a:t>
            </a:r>
            <a:r>
              <a:rPr lang="en-US" dirty="0">
                <a:solidFill>
                  <a:srgbClr val="C00000"/>
                </a:solidFill>
              </a:rPr>
              <a:t>Promises</a:t>
            </a:r>
            <a:r>
              <a:rPr lang="en-US" dirty="0"/>
              <a:t> (also introduced in ES6/ES2015). It's a way to execute the result of an async function as soon as possible, rather than being put at the end of the call stack.</a:t>
            </a:r>
          </a:p>
          <a:p>
            <a:endParaRPr lang="en-US" dirty="0"/>
          </a:p>
          <a:p>
            <a:r>
              <a:rPr lang="en-US" dirty="0"/>
              <a:t>Similar to a rollercoaster ride at an amusement park: the message queue puts you at the back of the queue, behind all the other people, where you will have to wait for your turn, while the job queue is the </a:t>
            </a:r>
            <a:r>
              <a:rPr lang="en-US" dirty="0" err="1"/>
              <a:t>fastpass</a:t>
            </a:r>
            <a:r>
              <a:rPr lang="en-US" dirty="0"/>
              <a:t> ticket that lets you take another ride right after you finished the previous one.</a:t>
            </a:r>
            <a:endParaRPr lang="en-KH" dirty="0"/>
          </a:p>
        </p:txBody>
      </p:sp>
    </p:spTree>
    <p:extLst>
      <p:ext uri="{BB962C8B-B14F-4D97-AF65-F5344CB8AC3E}">
        <p14:creationId xmlns:p14="http://schemas.microsoft.com/office/powerpoint/2010/main" val="275384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1B40CE0-B994-6040-AF4C-8338E0BA4338}"/>
              </a:ext>
            </a:extLst>
          </p:cNvPr>
          <p:cNvPicPr>
            <a:picLocks noChangeAspect="1"/>
          </p:cNvPicPr>
          <p:nvPr/>
        </p:nvPicPr>
        <p:blipFill>
          <a:blip r:embed="rId2"/>
          <a:stretch>
            <a:fillRect/>
          </a:stretch>
        </p:blipFill>
        <p:spPr>
          <a:xfrm>
            <a:off x="1166933" y="939263"/>
            <a:ext cx="8614679" cy="4979474"/>
          </a:xfrm>
          <a:prstGeom prst="rect">
            <a:avLst/>
          </a:prstGeom>
        </p:spPr>
      </p:pic>
    </p:spTree>
    <p:extLst>
      <p:ext uri="{BB962C8B-B14F-4D97-AF65-F5344CB8AC3E}">
        <p14:creationId xmlns:p14="http://schemas.microsoft.com/office/powerpoint/2010/main" val="27753524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8E1D21B-BACF-CB48-A52F-2C72ECF1B78E}"/>
              </a:ext>
            </a:extLst>
          </p:cNvPr>
          <p:cNvPicPr>
            <a:picLocks noChangeAspect="1"/>
          </p:cNvPicPr>
          <p:nvPr/>
        </p:nvPicPr>
        <p:blipFill>
          <a:blip r:embed="rId2"/>
          <a:stretch>
            <a:fillRect/>
          </a:stretch>
        </p:blipFill>
        <p:spPr>
          <a:xfrm>
            <a:off x="3334043" y="0"/>
            <a:ext cx="4604954" cy="6858000"/>
          </a:xfrm>
          <a:prstGeom prst="rect">
            <a:avLst/>
          </a:prstGeom>
        </p:spPr>
      </p:pic>
    </p:spTree>
    <p:extLst>
      <p:ext uri="{BB962C8B-B14F-4D97-AF65-F5344CB8AC3E}">
        <p14:creationId xmlns:p14="http://schemas.microsoft.com/office/powerpoint/2010/main" val="3728103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F7D1C-D2E6-9F4F-873C-2BAD0A861892}"/>
              </a:ext>
            </a:extLst>
          </p:cNvPr>
          <p:cNvSpPr>
            <a:spLocks noGrp="1"/>
          </p:cNvSpPr>
          <p:nvPr>
            <p:ph type="title"/>
          </p:nvPr>
        </p:nvSpPr>
        <p:spPr/>
        <p:txBody>
          <a:bodyPr/>
          <a:lstStyle/>
          <a:p>
            <a:r>
              <a:rPr lang="en-KH" dirty="0"/>
              <a:t>preparation</a:t>
            </a:r>
          </a:p>
        </p:txBody>
      </p:sp>
      <p:sp>
        <p:nvSpPr>
          <p:cNvPr id="3" name="Content Placeholder 2">
            <a:extLst>
              <a:ext uri="{FF2B5EF4-FFF2-40B4-BE49-F238E27FC236}">
                <a16:creationId xmlns:a16="http://schemas.microsoft.com/office/drawing/2014/main" id="{0A04C561-EC64-C544-B7C0-B0E7B96D80DF}"/>
              </a:ext>
            </a:extLst>
          </p:cNvPr>
          <p:cNvSpPr>
            <a:spLocks noGrp="1"/>
          </p:cNvSpPr>
          <p:nvPr>
            <p:ph idx="1"/>
          </p:nvPr>
        </p:nvSpPr>
        <p:spPr/>
        <p:txBody>
          <a:bodyPr/>
          <a:lstStyle/>
          <a:p>
            <a:r>
              <a:rPr lang="en-KH" dirty="0"/>
              <a:t>Make sure you have the following ready:</a:t>
            </a:r>
          </a:p>
          <a:p>
            <a:pPr marL="536575" indent="-354013">
              <a:buFont typeface="Wingdings" pitchFamily="2" charset="2"/>
              <a:buChar char="Ø"/>
            </a:pPr>
            <a:r>
              <a:rPr lang="en-KH" dirty="0"/>
              <a:t>NodeJs     : Runtime environment for javascript</a:t>
            </a:r>
          </a:p>
          <a:p>
            <a:pPr marL="536575" indent="-354013">
              <a:buFont typeface="Wingdings" pitchFamily="2" charset="2"/>
              <a:buChar char="Ø"/>
            </a:pPr>
            <a:r>
              <a:rPr lang="en-KH" dirty="0"/>
              <a:t>NPM         : Node Packaage Manager to install dependencies</a:t>
            </a:r>
          </a:p>
          <a:p>
            <a:pPr marL="536575" indent="-354013">
              <a:buFont typeface="Wingdings" pitchFamily="2" charset="2"/>
              <a:buChar char="Ø"/>
            </a:pPr>
            <a:r>
              <a:rPr lang="en-KH" dirty="0"/>
              <a:t>Nodemon  : Live server, hot reload.</a:t>
            </a:r>
          </a:p>
          <a:p>
            <a:pPr marL="365125" indent="-365125">
              <a:buFont typeface="Wingdings" pitchFamily="2" charset="2"/>
              <a:buChar char="Ø"/>
            </a:pPr>
            <a:endParaRPr lang="en-KH" dirty="0"/>
          </a:p>
          <a:p>
            <a:pPr marL="0" indent="0">
              <a:buNone/>
            </a:pPr>
            <a:r>
              <a:rPr lang="en-KH" dirty="0"/>
              <a:t> You may set up the nodejs project</a:t>
            </a:r>
          </a:p>
          <a:p>
            <a:pPr marL="622300" indent="-439738">
              <a:buFont typeface="+mj-lt"/>
              <a:buAutoNum type="arabicPeriod"/>
            </a:pPr>
            <a:r>
              <a:rPr lang="en-US" b="1" dirty="0">
                <a:solidFill>
                  <a:srgbClr val="C00000"/>
                </a:solidFill>
              </a:rPr>
              <a:t>n</a:t>
            </a:r>
            <a:r>
              <a:rPr lang="en-KH" b="1" dirty="0">
                <a:solidFill>
                  <a:srgbClr val="C00000"/>
                </a:solidFill>
              </a:rPr>
              <a:t>pm init</a:t>
            </a:r>
            <a:r>
              <a:rPr lang="en-KH" dirty="0"/>
              <a:t>    : create empty nodejs project</a:t>
            </a:r>
          </a:p>
          <a:p>
            <a:pPr marL="622300" indent="-439738">
              <a:buFont typeface="+mj-lt"/>
              <a:buAutoNum type="arabicPeriod"/>
            </a:pPr>
            <a:r>
              <a:rPr lang="en-US" b="1" dirty="0" err="1">
                <a:solidFill>
                  <a:srgbClr val="C00000"/>
                </a:solidFill>
              </a:rPr>
              <a:t>npm</a:t>
            </a:r>
            <a:r>
              <a:rPr lang="en-US" b="1" dirty="0">
                <a:solidFill>
                  <a:srgbClr val="C00000"/>
                </a:solidFill>
              </a:rPr>
              <a:t> install --save express</a:t>
            </a:r>
            <a:r>
              <a:rPr lang="en-US" dirty="0"/>
              <a:t>      : Install </a:t>
            </a:r>
            <a:r>
              <a:rPr lang="en-US" dirty="0" err="1"/>
              <a:t>expressjs</a:t>
            </a:r>
            <a:r>
              <a:rPr lang="en-US" dirty="0"/>
              <a:t> as dependency</a:t>
            </a:r>
            <a:endParaRPr lang="en-KH" dirty="0"/>
          </a:p>
        </p:txBody>
      </p:sp>
    </p:spTree>
    <p:extLst>
      <p:ext uri="{BB962C8B-B14F-4D97-AF65-F5344CB8AC3E}">
        <p14:creationId xmlns:p14="http://schemas.microsoft.com/office/powerpoint/2010/main" val="9498842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5EE94-3374-C446-B0C6-8FBE74FC14C4}"/>
              </a:ext>
            </a:extLst>
          </p:cNvPr>
          <p:cNvSpPr>
            <a:spLocks noGrp="1"/>
          </p:cNvSpPr>
          <p:nvPr>
            <p:ph type="title"/>
          </p:nvPr>
        </p:nvSpPr>
        <p:spPr/>
        <p:txBody>
          <a:bodyPr/>
          <a:lstStyle/>
          <a:p>
            <a:r>
              <a:rPr lang="en-KH" dirty="0"/>
              <a:t>Example</a:t>
            </a:r>
          </a:p>
        </p:txBody>
      </p:sp>
      <p:pic>
        <p:nvPicPr>
          <p:cNvPr id="4" name="Picture 3">
            <a:extLst>
              <a:ext uri="{FF2B5EF4-FFF2-40B4-BE49-F238E27FC236}">
                <a16:creationId xmlns:a16="http://schemas.microsoft.com/office/drawing/2014/main" id="{C2A3AFE9-ED34-554D-9AD6-BBFA5EE72220}"/>
              </a:ext>
            </a:extLst>
          </p:cNvPr>
          <p:cNvPicPr>
            <a:picLocks noChangeAspect="1"/>
          </p:cNvPicPr>
          <p:nvPr/>
        </p:nvPicPr>
        <p:blipFill rotWithShape="1">
          <a:blip r:embed="rId2"/>
          <a:srcRect r="38011"/>
          <a:stretch/>
        </p:blipFill>
        <p:spPr>
          <a:xfrm>
            <a:off x="1123435" y="2084832"/>
            <a:ext cx="4770738" cy="2273300"/>
          </a:xfrm>
          <a:prstGeom prst="rect">
            <a:avLst/>
          </a:prstGeom>
        </p:spPr>
      </p:pic>
      <p:pic>
        <p:nvPicPr>
          <p:cNvPr id="5" name="Picture 4">
            <a:extLst>
              <a:ext uri="{FF2B5EF4-FFF2-40B4-BE49-F238E27FC236}">
                <a16:creationId xmlns:a16="http://schemas.microsoft.com/office/drawing/2014/main" id="{42B55435-A295-AE48-AAE1-B780F0E5697D}"/>
              </a:ext>
            </a:extLst>
          </p:cNvPr>
          <p:cNvPicPr>
            <a:picLocks noChangeAspect="1"/>
          </p:cNvPicPr>
          <p:nvPr/>
        </p:nvPicPr>
        <p:blipFill rotWithShape="1">
          <a:blip r:embed="rId3"/>
          <a:srcRect r="38011"/>
          <a:stretch/>
        </p:blipFill>
        <p:spPr>
          <a:xfrm>
            <a:off x="1123435" y="4637731"/>
            <a:ext cx="4770738" cy="625396"/>
          </a:xfrm>
          <a:prstGeom prst="rect">
            <a:avLst/>
          </a:prstGeom>
        </p:spPr>
      </p:pic>
      <p:pic>
        <p:nvPicPr>
          <p:cNvPr id="6" name="Picture 5">
            <a:extLst>
              <a:ext uri="{FF2B5EF4-FFF2-40B4-BE49-F238E27FC236}">
                <a16:creationId xmlns:a16="http://schemas.microsoft.com/office/drawing/2014/main" id="{F7D0626E-66F6-A14D-BF87-2AC98ABE9424}"/>
              </a:ext>
            </a:extLst>
          </p:cNvPr>
          <p:cNvPicPr>
            <a:picLocks noChangeAspect="1"/>
          </p:cNvPicPr>
          <p:nvPr/>
        </p:nvPicPr>
        <p:blipFill rotWithShape="1">
          <a:blip r:embed="rId4"/>
          <a:srcRect t="4484" b="5590"/>
          <a:stretch/>
        </p:blipFill>
        <p:spPr>
          <a:xfrm>
            <a:off x="6297829" y="2084832"/>
            <a:ext cx="5346803" cy="2820800"/>
          </a:xfrm>
          <a:prstGeom prst="rect">
            <a:avLst/>
          </a:prstGeom>
        </p:spPr>
      </p:pic>
    </p:spTree>
    <p:extLst>
      <p:ext uri="{BB962C8B-B14F-4D97-AF65-F5344CB8AC3E}">
        <p14:creationId xmlns:p14="http://schemas.microsoft.com/office/powerpoint/2010/main" val="11516720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A04D265-23C3-B04E-8B8A-30ACDAD48B56}"/>
              </a:ext>
            </a:extLst>
          </p:cNvPr>
          <p:cNvPicPr>
            <a:picLocks noChangeAspect="1"/>
          </p:cNvPicPr>
          <p:nvPr/>
        </p:nvPicPr>
        <p:blipFill>
          <a:blip r:embed="rId2"/>
          <a:stretch>
            <a:fillRect/>
          </a:stretch>
        </p:blipFill>
        <p:spPr>
          <a:xfrm>
            <a:off x="430496" y="1128304"/>
            <a:ext cx="11331007" cy="4880610"/>
          </a:xfrm>
          <a:prstGeom prst="rect">
            <a:avLst/>
          </a:prstGeom>
        </p:spPr>
      </p:pic>
    </p:spTree>
    <p:extLst>
      <p:ext uri="{BB962C8B-B14F-4D97-AF65-F5344CB8AC3E}">
        <p14:creationId xmlns:p14="http://schemas.microsoft.com/office/powerpoint/2010/main" val="1508092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D78F8-3588-704B-9B85-27C40BFE89C9}"/>
              </a:ext>
            </a:extLst>
          </p:cNvPr>
          <p:cNvSpPr>
            <a:spLocks noGrp="1"/>
          </p:cNvSpPr>
          <p:nvPr>
            <p:ph type="title"/>
          </p:nvPr>
        </p:nvSpPr>
        <p:spPr/>
        <p:txBody>
          <a:bodyPr/>
          <a:lstStyle/>
          <a:p>
            <a:r>
              <a:rPr lang="en-KH" dirty="0"/>
              <a:t>What is expressjs ?</a:t>
            </a:r>
          </a:p>
        </p:txBody>
      </p:sp>
      <p:sp>
        <p:nvSpPr>
          <p:cNvPr id="3" name="Content Placeholder 2">
            <a:extLst>
              <a:ext uri="{FF2B5EF4-FFF2-40B4-BE49-F238E27FC236}">
                <a16:creationId xmlns:a16="http://schemas.microsoft.com/office/drawing/2014/main" id="{A5D99BAB-3E04-5B4D-9F39-F5A31412D1B2}"/>
              </a:ext>
            </a:extLst>
          </p:cNvPr>
          <p:cNvSpPr>
            <a:spLocks noGrp="1"/>
          </p:cNvSpPr>
          <p:nvPr>
            <p:ph idx="1"/>
          </p:nvPr>
        </p:nvSpPr>
        <p:spPr>
          <a:xfrm>
            <a:off x="1024128" y="2286000"/>
            <a:ext cx="9720073" cy="1711234"/>
          </a:xfrm>
        </p:spPr>
        <p:txBody>
          <a:bodyPr/>
          <a:lstStyle/>
          <a:p>
            <a:r>
              <a:rPr lang="en-US" b="1" dirty="0">
                <a:solidFill>
                  <a:srgbClr val="C00000"/>
                </a:solidFill>
              </a:rPr>
              <a:t>Express</a:t>
            </a:r>
            <a:r>
              <a:rPr lang="en-US" dirty="0"/>
              <a:t> is a minimal and flexible Node.js web application </a:t>
            </a:r>
            <a:r>
              <a:rPr lang="en-US" b="1" dirty="0">
                <a:solidFill>
                  <a:srgbClr val="C00000"/>
                </a:solidFill>
              </a:rPr>
              <a:t>framework</a:t>
            </a:r>
            <a:r>
              <a:rPr lang="en-US" dirty="0"/>
              <a:t> that provides a robust set of features for web and mobile applications.</a:t>
            </a:r>
          </a:p>
          <a:p>
            <a:endParaRPr lang="en-US" dirty="0"/>
          </a:p>
          <a:p>
            <a:r>
              <a:rPr lang="en-US" dirty="0"/>
              <a:t>Alternative to </a:t>
            </a:r>
            <a:r>
              <a:rPr lang="en-US" dirty="0" err="1"/>
              <a:t>ExpressJs</a:t>
            </a:r>
            <a:r>
              <a:rPr lang="en-US" dirty="0"/>
              <a:t>, there are plenty more of </a:t>
            </a:r>
            <a:r>
              <a:rPr lang="en-US" dirty="0" err="1"/>
              <a:t>nodejs</a:t>
            </a:r>
            <a:r>
              <a:rPr lang="en-US" dirty="0"/>
              <a:t> framework:</a:t>
            </a:r>
          </a:p>
          <a:p>
            <a:endParaRPr lang="en-KH" dirty="0"/>
          </a:p>
        </p:txBody>
      </p:sp>
      <p:sp>
        <p:nvSpPr>
          <p:cNvPr id="4" name="Content Placeholder 2">
            <a:extLst>
              <a:ext uri="{FF2B5EF4-FFF2-40B4-BE49-F238E27FC236}">
                <a16:creationId xmlns:a16="http://schemas.microsoft.com/office/drawing/2014/main" id="{42600F36-E9A5-5C48-9D5E-383D0B8703AA}"/>
              </a:ext>
            </a:extLst>
          </p:cNvPr>
          <p:cNvSpPr txBox="1">
            <a:spLocks/>
          </p:cNvSpPr>
          <p:nvPr/>
        </p:nvSpPr>
        <p:spPr>
          <a:xfrm>
            <a:off x="1024128" y="4198402"/>
            <a:ext cx="2502843" cy="2176272"/>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457200" indent="-457200">
              <a:buFont typeface="+mj-lt"/>
              <a:buAutoNum type="arabicPeriod"/>
            </a:pPr>
            <a:r>
              <a:rPr lang="en-KH" dirty="0"/>
              <a:t>Koa.js</a:t>
            </a:r>
          </a:p>
          <a:p>
            <a:pPr marL="457200" indent="-457200">
              <a:buFont typeface="+mj-lt"/>
              <a:buAutoNum type="arabicPeriod"/>
            </a:pPr>
            <a:r>
              <a:rPr lang="en-KH" dirty="0"/>
              <a:t>Meteor</a:t>
            </a:r>
          </a:p>
          <a:p>
            <a:pPr marL="457200" indent="-457200">
              <a:buFont typeface="+mj-lt"/>
              <a:buAutoNum type="arabicPeriod"/>
            </a:pPr>
            <a:r>
              <a:rPr lang="en-KH" dirty="0"/>
              <a:t>Sokcket.io</a:t>
            </a:r>
          </a:p>
          <a:p>
            <a:pPr marL="457200" indent="-457200">
              <a:buFont typeface="+mj-lt"/>
              <a:buAutoNum type="arabicPeriod"/>
            </a:pPr>
            <a:r>
              <a:rPr lang="en-KH" dirty="0"/>
              <a:t>Nest.js</a:t>
            </a:r>
          </a:p>
        </p:txBody>
      </p:sp>
      <p:sp>
        <p:nvSpPr>
          <p:cNvPr id="5" name="Content Placeholder 2">
            <a:extLst>
              <a:ext uri="{FF2B5EF4-FFF2-40B4-BE49-F238E27FC236}">
                <a16:creationId xmlns:a16="http://schemas.microsoft.com/office/drawing/2014/main" id="{A048C581-3307-E04D-996A-82F5B64851CB}"/>
              </a:ext>
            </a:extLst>
          </p:cNvPr>
          <p:cNvSpPr txBox="1">
            <a:spLocks/>
          </p:cNvSpPr>
          <p:nvPr/>
        </p:nvSpPr>
        <p:spPr>
          <a:xfrm>
            <a:off x="3893602" y="4198402"/>
            <a:ext cx="2502843" cy="2176272"/>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457200" indent="-457200">
              <a:buFont typeface="+mj-lt"/>
              <a:buAutoNum type="arabicPeriod" startAt="5"/>
            </a:pPr>
            <a:r>
              <a:rPr lang="en-KH" dirty="0"/>
              <a:t>Sails.js</a:t>
            </a:r>
          </a:p>
          <a:p>
            <a:pPr marL="457200" indent="-457200">
              <a:buFont typeface="+mj-lt"/>
              <a:buAutoNum type="arabicPeriod" startAt="5"/>
            </a:pPr>
            <a:r>
              <a:rPr lang="en-KH" dirty="0"/>
              <a:t>Total.js</a:t>
            </a:r>
          </a:p>
          <a:p>
            <a:pPr marL="457200" indent="-457200">
              <a:buFont typeface="+mj-lt"/>
              <a:buAutoNum type="arabicPeriod" startAt="5"/>
            </a:pPr>
            <a:r>
              <a:rPr lang="en-KH" dirty="0"/>
              <a:t>Hapi.js</a:t>
            </a:r>
          </a:p>
          <a:p>
            <a:pPr marL="457200" indent="-457200">
              <a:buFont typeface="+mj-lt"/>
              <a:buAutoNum type="arabicPeriod" startAt="5"/>
            </a:pPr>
            <a:r>
              <a:rPr lang="en-KH" dirty="0"/>
              <a:t>Feather.js</a:t>
            </a:r>
          </a:p>
        </p:txBody>
      </p:sp>
      <p:sp>
        <p:nvSpPr>
          <p:cNvPr id="6" name="Content Placeholder 2">
            <a:extLst>
              <a:ext uri="{FF2B5EF4-FFF2-40B4-BE49-F238E27FC236}">
                <a16:creationId xmlns:a16="http://schemas.microsoft.com/office/drawing/2014/main" id="{AA32B00F-2962-7245-9AFC-72D78CA138E4}"/>
              </a:ext>
            </a:extLst>
          </p:cNvPr>
          <p:cNvSpPr txBox="1">
            <a:spLocks/>
          </p:cNvSpPr>
          <p:nvPr/>
        </p:nvSpPr>
        <p:spPr>
          <a:xfrm>
            <a:off x="6763076" y="4198402"/>
            <a:ext cx="2502843" cy="2176272"/>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457200" indent="-457200">
              <a:buFont typeface="+mj-lt"/>
              <a:buAutoNum type="arabicPeriod" startAt="9"/>
            </a:pPr>
            <a:r>
              <a:rPr lang="en-KH" dirty="0"/>
              <a:t>Loopback.js</a:t>
            </a:r>
          </a:p>
          <a:p>
            <a:pPr marL="457200" indent="-457200">
              <a:buFont typeface="+mj-lt"/>
              <a:buAutoNum type="arabicPeriod" startAt="9"/>
            </a:pPr>
            <a:r>
              <a:rPr lang="en-KH" dirty="0"/>
              <a:t>Adonis.js</a:t>
            </a:r>
          </a:p>
          <a:p>
            <a:pPr marL="457200" indent="-457200">
              <a:buFont typeface="+mj-lt"/>
              <a:buAutoNum type="arabicPeriod" startAt="9"/>
            </a:pPr>
            <a:r>
              <a:rPr lang="en-KH" dirty="0"/>
              <a:t>Derby.js</a:t>
            </a:r>
          </a:p>
          <a:p>
            <a:pPr marL="457200" indent="-457200">
              <a:buFont typeface="+mj-lt"/>
              <a:buAutoNum type="arabicPeriod" startAt="9"/>
            </a:pPr>
            <a:r>
              <a:rPr lang="en-KH" dirty="0"/>
              <a:t>……</a:t>
            </a:r>
          </a:p>
        </p:txBody>
      </p:sp>
    </p:spTree>
    <p:extLst>
      <p:ext uri="{BB962C8B-B14F-4D97-AF65-F5344CB8AC3E}">
        <p14:creationId xmlns:p14="http://schemas.microsoft.com/office/powerpoint/2010/main" val="1149129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EAD01-6544-9143-8E32-3484DABFE501}"/>
              </a:ext>
            </a:extLst>
          </p:cNvPr>
          <p:cNvSpPr>
            <a:spLocks noGrp="1"/>
          </p:cNvSpPr>
          <p:nvPr>
            <p:ph type="title"/>
          </p:nvPr>
        </p:nvSpPr>
        <p:spPr/>
        <p:txBody>
          <a:bodyPr/>
          <a:lstStyle/>
          <a:p>
            <a:r>
              <a:rPr lang="en-KH" dirty="0"/>
              <a:t>What is nodejs?</a:t>
            </a:r>
          </a:p>
        </p:txBody>
      </p:sp>
      <p:sp>
        <p:nvSpPr>
          <p:cNvPr id="3" name="Content Placeholder 2">
            <a:extLst>
              <a:ext uri="{FF2B5EF4-FFF2-40B4-BE49-F238E27FC236}">
                <a16:creationId xmlns:a16="http://schemas.microsoft.com/office/drawing/2014/main" id="{7BEFB9ED-03EE-EF4E-942F-310C677DECFC}"/>
              </a:ext>
            </a:extLst>
          </p:cNvPr>
          <p:cNvSpPr>
            <a:spLocks noGrp="1"/>
          </p:cNvSpPr>
          <p:nvPr>
            <p:ph idx="1"/>
          </p:nvPr>
        </p:nvSpPr>
        <p:spPr>
          <a:xfrm>
            <a:off x="1024128" y="1854925"/>
            <a:ext cx="9720073" cy="4859383"/>
          </a:xfrm>
        </p:spPr>
        <p:txBody>
          <a:bodyPr>
            <a:normAutofit/>
          </a:bodyPr>
          <a:lstStyle/>
          <a:p>
            <a:r>
              <a:rPr lang="en-US" dirty="0"/>
              <a:t>Node.js is a cross-platform runtime environment, built on V8, high-performance open-source JavaScript engine. To ensure outstanding performance, Node.js applies </a:t>
            </a:r>
            <a:r>
              <a:rPr lang="en-US" b="1" dirty="0">
                <a:solidFill>
                  <a:srgbClr val="C00000"/>
                </a:solidFill>
              </a:rPr>
              <a:t>event-driven</a:t>
            </a:r>
            <a:r>
              <a:rPr lang="en-US" dirty="0"/>
              <a:t>, </a:t>
            </a:r>
            <a:r>
              <a:rPr lang="en-US" b="1" dirty="0">
                <a:solidFill>
                  <a:srgbClr val="C00000"/>
                </a:solidFill>
              </a:rPr>
              <a:t>non-blocking I/O paradigm</a:t>
            </a:r>
            <a:r>
              <a:rPr lang="en-US" dirty="0"/>
              <a:t>.</a:t>
            </a:r>
          </a:p>
          <a:p>
            <a:r>
              <a:rPr lang="en-US" dirty="0"/>
              <a:t>Node.js is best suitable for:</a:t>
            </a:r>
          </a:p>
          <a:p>
            <a:pPr marL="401638" indent="-401638">
              <a:buFont typeface="Courier New" panose="02070309020205020404" pitchFamily="49" charset="0"/>
              <a:buChar char="o"/>
            </a:pPr>
            <a:r>
              <a:rPr lang="en-US" dirty="0"/>
              <a:t>Real-time web applications</a:t>
            </a:r>
          </a:p>
          <a:p>
            <a:pPr marL="401638" indent="-401638">
              <a:buFont typeface="Courier New" panose="02070309020205020404" pitchFamily="49" charset="0"/>
              <a:buChar char="o"/>
            </a:pPr>
            <a:r>
              <a:rPr lang="en-US" dirty="0"/>
              <a:t>Streaming applications</a:t>
            </a:r>
          </a:p>
          <a:p>
            <a:pPr marL="401638" indent="-401638">
              <a:buFont typeface="Courier New" panose="02070309020205020404" pitchFamily="49" charset="0"/>
              <a:buChar char="o"/>
            </a:pPr>
            <a:r>
              <a:rPr lang="en-US" dirty="0"/>
              <a:t>Messaging apps</a:t>
            </a:r>
          </a:p>
          <a:p>
            <a:pPr marL="401638" indent="-401638">
              <a:buFont typeface="Courier New" panose="02070309020205020404" pitchFamily="49" charset="0"/>
              <a:buChar char="o"/>
            </a:pPr>
            <a:r>
              <a:rPr lang="en-US" dirty="0"/>
              <a:t>Social media apps</a:t>
            </a:r>
          </a:p>
          <a:p>
            <a:pPr marL="401638" indent="-401638">
              <a:buFont typeface="Courier New" panose="02070309020205020404" pitchFamily="49" charset="0"/>
              <a:buChar char="o"/>
            </a:pPr>
            <a:r>
              <a:rPr lang="en-US" dirty="0"/>
              <a:t>Multiplayer games</a:t>
            </a:r>
          </a:p>
          <a:p>
            <a:pPr marL="401638" indent="-401638">
              <a:buFont typeface="Courier New" panose="02070309020205020404" pitchFamily="49" charset="0"/>
              <a:buChar char="o"/>
            </a:pPr>
            <a:r>
              <a:rPr lang="en-US" dirty="0"/>
              <a:t>API</a:t>
            </a:r>
          </a:p>
          <a:p>
            <a:pPr marL="401638" indent="-401638">
              <a:buFont typeface="Courier New" panose="02070309020205020404" pitchFamily="49" charset="0"/>
              <a:buChar char="o"/>
            </a:pPr>
            <a:r>
              <a:rPr lang="en-US" dirty="0"/>
              <a:t>Collaboration tools</a:t>
            </a:r>
            <a:endParaRPr lang="en-KH" dirty="0"/>
          </a:p>
        </p:txBody>
      </p:sp>
      <p:pic>
        <p:nvPicPr>
          <p:cNvPr id="1026" name="Picture 2" descr="Node.js is most Widely Used Non-Operating System, Non-Language, Non-Database Tool Among Professional Developers 2020 survey by Stack Overflow">
            <a:extLst>
              <a:ext uri="{FF2B5EF4-FFF2-40B4-BE49-F238E27FC236}">
                <a16:creationId xmlns:a16="http://schemas.microsoft.com/office/drawing/2014/main" id="{87C265B6-ED82-2F43-A674-80E7CB48172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83" t="9673" r="1815" b="4420"/>
          <a:stretch/>
        </p:blipFill>
        <p:spPr bwMode="auto">
          <a:xfrm>
            <a:off x="4706916" y="2991395"/>
            <a:ext cx="7350102" cy="3526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0027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2F697A7-589D-D64D-8757-3AB799A69AFD}"/>
              </a:ext>
            </a:extLst>
          </p:cNvPr>
          <p:cNvPicPr>
            <a:picLocks noChangeAspect="1"/>
          </p:cNvPicPr>
          <p:nvPr/>
        </p:nvPicPr>
        <p:blipFill>
          <a:blip r:embed="rId2"/>
          <a:stretch>
            <a:fillRect/>
          </a:stretch>
        </p:blipFill>
        <p:spPr>
          <a:xfrm>
            <a:off x="850573" y="901338"/>
            <a:ext cx="10490853" cy="3918857"/>
          </a:xfrm>
          <a:prstGeom prst="rect">
            <a:avLst/>
          </a:prstGeom>
        </p:spPr>
      </p:pic>
      <p:sp>
        <p:nvSpPr>
          <p:cNvPr id="3" name="TextBox 2">
            <a:extLst>
              <a:ext uri="{FF2B5EF4-FFF2-40B4-BE49-F238E27FC236}">
                <a16:creationId xmlns:a16="http://schemas.microsoft.com/office/drawing/2014/main" id="{8E293EA1-6527-C64D-8420-C46AED29EC0B}"/>
              </a:ext>
            </a:extLst>
          </p:cNvPr>
          <p:cNvSpPr txBox="1"/>
          <p:nvPr/>
        </p:nvSpPr>
        <p:spPr>
          <a:xfrm>
            <a:off x="5099091" y="5225143"/>
            <a:ext cx="1993816" cy="369332"/>
          </a:xfrm>
          <a:prstGeom prst="rect">
            <a:avLst/>
          </a:prstGeom>
          <a:noFill/>
        </p:spPr>
        <p:txBody>
          <a:bodyPr wrap="none" rtlCol="0">
            <a:spAutoFit/>
          </a:bodyPr>
          <a:lstStyle/>
          <a:p>
            <a:r>
              <a:rPr lang="en-KH" dirty="0"/>
              <a:t>Node.js components</a:t>
            </a:r>
          </a:p>
        </p:txBody>
      </p:sp>
      <p:sp>
        <p:nvSpPr>
          <p:cNvPr id="4" name="TextBox 3">
            <a:extLst>
              <a:ext uri="{FF2B5EF4-FFF2-40B4-BE49-F238E27FC236}">
                <a16:creationId xmlns:a16="http://schemas.microsoft.com/office/drawing/2014/main" id="{3EF7F2A4-2B10-864F-9351-D5EDD2ED7DFD}"/>
              </a:ext>
            </a:extLst>
          </p:cNvPr>
          <p:cNvSpPr txBox="1"/>
          <p:nvPr/>
        </p:nvSpPr>
        <p:spPr>
          <a:xfrm>
            <a:off x="1097280" y="6488668"/>
            <a:ext cx="8141652" cy="369332"/>
          </a:xfrm>
          <a:prstGeom prst="rect">
            <a:avLst/>
          </a:prstGeom>
          <a:noFill/>
        </p:spPr>
        <p:txBody>
          <a:bodyPr wrap="none" rtlCol="0">
            <a:spAutoFit/>
          </a:bodyPr>
          <a:lstStyle/>
          <a:p>
            <a:r>
              <a:rPr lang="en-US" dirty="0"/>
              <a:t>Source: https://</a:t>
            </a:r>
            <a:r>
              <a:rPr lang="en-US" dirty="0" err="1"/>
              <a:t>itnext.io</a:t>
            </a:r>
            <a:r>
              <a:rPr lang="en-US" dirty="0"/>
              <a:t>/an-intro-to-node-js-that-you-may-have-missed-b175ef4277f7</a:t>
            </a:r>
            <a:endParaRPr lang="en-KH" dirty="0"/>
          </a:p>
        </p:txBody>
      </p:sp>
    </p:spTree>
    <p:extLst>
      <p:ext uri="{BB962C8B-B14F-4D97-AF65-F5344CB8AC3E}">
        <p14:creationId xmlns:p14="http://schemas.microsoft.com/office/powerpoint/2010/main" val="3416605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E4F52FD-CC72-F149-9E7C-8A5A52139C41}"/>
              </a:ext>
            </a:extLst>
          </p:cNvPr>
          <p:cNvPicPr>
            <a:picLocks noChangeAspect="1"/>
          </p:cNvPicPr>
          <p:nvPr/>
        </p:nvPicPr>
        <p:blipFill>
          <a:blip r:embed="rId2"/>
          <a:stretch>
            <a:fillRect/>
          </a:stretch>
        </p:blipFill>
        <p:spPr>
          <a:xfrm>
            <a:off x="369734" y="1189808"/>
            <a:ext cx="11452532" cy="4478383"/>
          </a:xfrm>
          <a:prstGeom prst="rect">
            <a:avLst/>
          </a:prstGeom>
        </p:spPr>
      </p:pic>
      <p:sp>
        <p:nvSpPr>
          <p:cNvPr id="3" name="TextBox 2">
            <a:extLst>
              <a:ext uri="{FF2B5EF4-FFF2-40B4-BE49-F238E27FC236}">
                <a16:creationId xmlns:a16="http://schemas.microsoft.com/office/drawing/2014/main" id="{1DF3756C-59BD-3547-9943-5409B1FF9781}"/>
              </a:ext>
            </a:extLst>
          </p:cNvPr>
          <p:cNvSpPr txBox="1"/>
          <p:nvPr/>
        </p:nvSpPr>
        <p:spPr>
          <a:xfrm>
            <a:off x="4960117" y="6029292"/>
            <a:ext cx="2454646" cy="369332"/>
          </a:xfrm>
          <a:prstGeom prst="rect">
            <a:avLst/>
          </a:prstGeom>
          <a:noFill/>
        </p:spPr>
        <p:txBody>
          <a:bodyPr wrap="none" rtlCol="0">
            <a:spAutoFit/>
          </a:bodyPr>
          <a:lstStyle/>
          <a:p>
            <a:r>
              <a:rPr lang="en-KH" dirty="0"/>
              <a:t>Node.js runtime diagram</a:t>
            </a:r>
          </a:p>
        </p:txBody>
      </p:sp>
    </p:spTree>
    <p:extLst>
      <p:ext uri="{BB962C8B-B14F-4D97-AF65-F5344CB8AC3E}">
        <p14:creationId xmlns:p14="http://schemas.microsoft.com/office/powerpoint/2010/main" val="86762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1AED5-EAF7-0847-9543-B051C27C2F9A}"/>
              </a:ext>
            </a:extLst>
          </p:cNvPr>
          <p:cNvSpPr>
            <a:spLocks noGrp="1"/>
          </p:cNvSpPr>
          <p:nvPr>
            <p:ph type="title"/>
          </p:nvPr>
        </p:nvSpPr>
        <p:spPr/>
        <p:txBody>
          <a:bodyPr/>
          <a:lstStyle/>
          <a:p>
            <a:r>
              <a:rPr lang="en-US" dirty="0"/>
              <a:t>Blocking the event loop</a:t>
            </a:r>
            <a:endParaRPr lang="en-KH" dirty="0"/>
          </a:p>
        </p:txBody>
      </p:sp>
      <p:sp>
        <p:nvSpPr>
          <p:cNvPr id="3" name="Content Placeholder 2">
            <a:extLst>
              <a:ext uri="{FF2B5EF4-FFF2-40B4-BE49-F238E27FC236}">
                <a16:creationId xmlns:a16="http://schemas.microsoft.com/office/drawing/2014/main" id="{C65CDB86-4F5D-4A47-8860-304DA8111109}"/>
              </a:ext>
            </a:extLst>
          </p:cNvPr>
          <p:cNvSpPr>
            <a:spLocks noGrp="1"/>
          </p:cNvSpPr>
          <p:nvPr>
            <p:ph idx="1"/>
          </p:nvPr>
        </p:nvSpPr>
        <p:spPr/>
        <p:txBody>
          <a:bodyPr/>
          <a:lstStyle/>
          <a:p>
            <a:r>
              <a:rPr lang="en-US" dirty="0"/>
              <a:t>Any JavaScript code that takes </a:t>
            </a:r>
            <a:r>
              <a:rPr lang="en-US" dirty="0">
                <a:solidFill>
                  <a:srgbClr val="C00000"/>
                </a:solidFill>
              </a:rPr>
              <a:t>too long </a:t>
            </a:r>
            <a:r>
              <a:rPr lang="en-US" dirty="0"/>
              <a:t>to return back control to the event loop will </a:t>
            </a:r>
            <a:r>
              <a:rPr lang="en-US" dirty="0">
                <a:solidFill>
                  <a:srgbClr val="C00000"/>
                </a:solidFill>
              </a:rPr>
              <a:t>block</a:t>
            </a:r>
            <a:r>
              <a:rPr lang="en-US" dirty="0"/>
              <a:t> the execution of any JavaScript code in the page, even block the UI thread, and the user cannot click around, scroll the page, and so on.</a:t>
            </a:r>
          </a:p>
          <a:p>
            <a:endParaRPr lang="en-US" dirty="0"/>
          </a:p>
          <a:p>
            <a:r>
              <a:rPr lang="en-US" dirty="0"/>
              <a:t>Almost all the I/O primitives in JavaScript are non-blocking. Network requests, filesystem operations, and so on. Being blocking is the exception, and this is why JavaScript is based so much on </a:t>
            </a:r>
            <a:r>
              <a:rPr lang="en-US" dirty="0">
                <a:solidFill>
                  <a:srgbClr val="C00000"/>
                </a:solidFill>
              </a:rPr>
              <a:t>callbacks</a:t>
            </a:r>
            <a:r>
              <a:rPr lang="en-US" dirty="0"/>
              <a:t>, and more recently on </a:t>
            </a:r>
            <a:r>
              <a:rPr lang="en-US" dirty="0">
                <a:solidFill>
                  <a:srgbClr val="C00000"/>
                </a:solidFill>
              </a:rPr>
              <a:t>promises</a:t>
            </a:r>
            <a:r>
              <a:rPr lang="en-US" dirty="0"/>
              <a:t> and </a:t>
            </a:r>
            <a:r>
              <a:rPr lang="en-US" dirty="0">
                <a:solidFill>
                  <a:srgbClr val="C00000"/>
                </a:solidFill>
              </a:rPr>
              <a:t>async/await</a:t>
            </a:r>
            <a:r>
              <a:rPr lang="en-US" dirty="0"/>
              <a:t>.</a:t>
            </a:r>
            <a:endParaRPr lang="en-KH" dirty="0"/>
          </a:p>
        </p:txBody>
      </p:sp>
    </p:spTree>
    <p:extLst>
      <p:ext uri="{BB962C8B-B14F-4D97-AF65-F5344CB8AC3E}">
        <p14:creationId xmlns:p14="http://schemas.microsoft.com/office/powerpoint/2010/main" val="3870459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FB29C-F5BB-334B-9E38-5C1896A8A3C6}"/>
              </a:ext>
            </a:extLst>
          </p:cNvPr>
          <p:cNvSpPr>
            <a:spLocks noGrp="1"/>
          </p:cNvSpPr>
          <p:nvPr>
            <p:ph type="title"/>
          </p:nvPr>
        </p:nvSpPr>
        <p:spPr/>
        <p:txBody>
          <a:bodyPr/>
          <a:lstStyle/>
          <a:p>
            <a:r>
              <a:rPr lang="en-US" dirty="0"/>
              <a:t>T</a:t>
            </a:r>
            <a:r>
              <a:rPr lang="en-KH" dirty="0"/>
              <a:t>he call stack</a:t>
            </a:r>
          </a:p>
        </p:txBody>
      </p:sp>
      <p:sp>
        <p:nvSpPr>
          <p:cNvPr id="3" name="Content Placeholder 2">
            <a:extLst>
              <a:ext uri="{FF2B5EF4-FFF2-40B4-BE49-F238E27FC236}">
                <a16:creationId xmlns:a16="http://schemas.microsoft.com/office/drawing/2014/main" id="{C0D445E6-6157-C74C-9F78-9B704C917F60}"/>
              </a:ext>
            </a:extLst>
          </p:cNvPr>
          <p:cNvSpPr>
            <a:spLocks noGrp="1"/>
          </p:cNvSpPr>
          <p:nvPr>
            <p:ph idx="1"/>
          </p:nvPr>
        </p:nvSpPr>
        <p:spPr>
          <a:xfrm>
            <a:off x="1024128" y="2286000"/>
            <a:ext cx="5967515" cy="4023360"/>
          </a:xfrm>
        </p:spPr>
        <p:txBody>
          <a:bodyPr/>
          <a:lstStyle/>
          <a:p>
            <a:r>
              <a:rPr lang="en-US" dirty="0"/>
              <a:t>The call stack is a LIFO (Last In, First Out) stack.</a:t>
            </a:r>
          </a:p>
          <a:p>
            <a:r>
              <a:rPr lang="en-US" dirty="0"/>
              <a:t>The event loop continuously checks the </a:t>
            </a:r>
            <a:r>
              <a:rPr lang="en-US" b="1" dirty="0"/>
              <a:t>call stack</a:t>
            </a:r>
            <a:r>
              <a:rPr lang="en-US" dirty="0"/>
              <a:t> to see if there's any function that needs to run.</a:t>
            </a:r>
          </a:p>
          <a:p>
            <a:r>
              <a:rPr lang="en-US" dirty="0"/>
              <a:t>While doing so, it adds any function call it finds to the call stack and executes each one in order.</a:t>
            </a:r>
            <a:br>
              <a:rPr lang="en-US" dirty="0"/>
            </a:br>
            <a:endParaRPr lang="en-KH" dirty="0"/>
          </a:p>
        </p:txBody>
      </p:sp>
      <p:pic>
        <p:nvPicPr>
          <p:cNvPr id="4" name="Picture 3">
            <a:extLst>
              <a:ext uri="{FF2B5EF4-FFF2-40B4-BE49-F238E27FC236}">
                <a16:creationId xmlns:a16="http://schemas.microsoft.com/office/drawing/2014/main" id="{232E5EB0-6DE2-FE47-AF77-763DF4B09703}"/>
              </a:ext>
            </a:extLst>
          </p:cNvPr>
          <p:cNvPicPr>
            <a:picLocks noChangeAspect="1"/>
          </p:cNvPicPr>
          <p:nvPr/>
        </p:nvPicPr>
        <p:blipFill>
          <a:blip r:embed="rId2"/>
          <a:stretch>
            <a:fillRect/>
          </a:stretch>
        </p:blipFill>
        <p:spPr>
          <a:xfrm>
            <a:off x="7387713" y="2286000"/>
            <a:ext cx="4401014" cy="4572000"/>
          </a:xfrm>
          <a:prstGeom prst="rect">
            <a:avLst/>
          </a:prstGeom>
        </p:spPr>
      </p:pic>
    </p:spTree>
    <p:extLst>
      <p:ext uri="{BB962C8B-B14F-4D97-AF65-F5344CB8AC3E}">
        <p14:creationId xmlns:p14="http://schemas.microsoft.com/office/powerpoint/2010/main" val="1614929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E1EBE-0A9C-684F-B584-E575F92C1CA8}"/>
              </a:ext>
            </a:extLst>
          </p:cNvPr>
          <p:cNvSpPr>
            <a:spLocks noGrp="1"/>
          </p:cNvSpPr>
          <p:nvPr>
            <p:ph type="title"/>
          </p:nvPr>
        </p:nvSpPr>
        <p:spPr/>
        <p:txBody>
          <a:bodyPr/>
          <a:lstStyle/>
          <a:p>
            <a:r>
              <a:rPr lang="en-KH" dirty="0"/>
              <a:t>A simple event loop explanation</a:t>
            </a:r>
          </a:p>
        </p:txBody>
      </p:sp>
      <p:pic>
        <p:nvPicPr>
          <p:cNvPr id="4" name="Picture 3">
            <a:extLst>
              <a:ext uri="{FF2B5EF4-FFF2-40B4-BE49-F238E27FC236}">
                <a16:creationId xmlns:a16="http://schemas.microsoft.com/office/drawing/2014/main" id="{AE026129-B91A-1243-BA1B-902C1F4E5E19}"/>
              </a:ext>
            </a:extLst>
          </p:cNvPr>
          <p:cNvPicPr>
            <a:picLocks noChangeAspect="1"/>
          </p:cNvPicPr>
          <p:nvPr/>
        </p:nvPicPr>
        <p:blipFill>
          <a:blip r:embed="rId2"/>
          <a:stretch>
            <a:fillRect/>
          </a:stretch>
        </p:blipFill>
        <p:spPr>
          <a:xfrm>
            <a:off x="1024128" y="2189047"/>
            <a:ext cx="6922907" cy="4083737"/>
          </a:xfrm>
          <a:prstGeom prst="rect">
            <a:avLst/>
          </a:prstGeom>
        </p:spPr>
      </p:pic>
      <p:sp>
        <p:nvSpPr>
          <p:cNvPr id="5" name="TextBox 4">
            <a:extLst>
              <a:ext uri="{FF2B5EF4-FFF2-40B4-BE49-F238E27FC236}">
                <a16:creationId xmlns:a16="http://schemas.microsoft.com/office/drawing/2014/main" id="{F12F0010-FB60-894D-97E3-C30A98D87128}"/>
              </a:ext>
            </a:extLst>
          </p:cNvPr>
          <p:cNvSpPr txBox="1"/>
          <p:nvPr/>
        </p:nvSpPr>
        <p:spPr>
          <a:xfrm>
            <a:off x="9045525" y="2189047"/>
            <a:ext cx="2729133" cy="1938992"/>
          </a:xfrm>
          <a:prstGeom prst="rect">
            <a:avLst/>
          </a:prstGeom>
          <a:noFill/>
        </p:spPr>
        <p:txBody>
          <a:bodyPr wrap="square" rtlCol="0">
            <a:spAutoFit/>
          </a:bodyPr>
          <a:lstStyle/>
          <a:p>
            <a:r>
              <a:rPr lang="en-US" sz="2400" dirty="0"/>
              <a:t>When this code runs, first </a:t>
            </a:r>
            <a:r>
              <a:rPr lang="en-US" sz="2400" dirty="0">
                <a:solidFill>
                  <a:srgbClr val="C00000"/>
                </a:solidFill>
              </a:rPr>
              <a:t>foo() </a:t>
            </a:r>
            <a:r>
              <a:rPr lang="en-US" sz="2400" dirty="0"/>
              <a:t>is called. Inside foo() we first call </a:t>
            </a:r>
            <a:r>
              <a:rPr lang="en-US" sz="2400" dirty="0">
                <a:solidFill>
                  <a:srgbClr val="C00000"/>
                </a:solidFill>
              </a:rPr>
              <a:t>bar()</a:t>
            </a:r>
            <a:r>
              <a:rPr lang="en-US" sz="2400" dirty="0"/>
              <a:t>, then we call </a:t>
            </a:r>
            <a:r>
              <a:rPr lang="en-US" sz="2400" dirty="0" err="1">
                <a:solidFill>
                  <a:srgbClr val="C00000"/>
                </a:solidFill>
              </a:rPr>
              <a:t>baz</a:t>
            </a:r>
            <a:r>
              <a:rPr lang="en-US" sz="2400" dirty="0">
                <a:solidFill>
                  <a:srgbClr val="C00000"/>
                </a:solidFill>
              </a:rPr>
              <a:t>()</a:t>
            </a:r>
            <a:endParaRPr lang="en-KH" sz="2400" dirty="0">
              <a:solidFill>
                <a:srgbClr val="C00000"/>
              </a:solidFill>
            </a:endParaRPr>
          </a:p>
        </p:txBody>
      </p:sp>
    </p:spTree>
    <p:extLst>
      <p:ext uri="{BB962C8B-B14F-4D97-AF65-F5344CB8AC3E}">
        <p14:creationId xmlns:p14="http://schemas.microsoft.com/office/powerpoint/2010/main" val="1643916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05B726C-3AD2-7145-9ED2-A358B0B956B4}"/>
              </a:ext>
            </a:extLst>
          </p:cNvPr>
          <p:cNvPicPr>
            <a:picLocks noChangeAspect="1"/>
          </p:cNvPicPr>
          <p:nvPr/>
        </p:nvPicPr>
        <p:blipFill>
          <a:blip r:embed="rId2"/>
          <a:stretch>
            <a:fillRect/>
          </a:stretch>
        </p:blipFill>
        <p:spPr>
          <a:xfrm>
            <a:off x="0" y="0"/>
            <a:ext cx="6563212" cy="6858000"/>
          </a:xfrm>
          <a:prstGeom prst="rect">
            <a:avLst/>
          </a:prstGeom>
        </p:spPr>
      </p:pic>
      <p:pic>
        <p:nvPicPr>
          <p:cNvPr id="3" name="Picture 2">
            <a:extLst>
              <a:ext uri="{FF2B5EF4-FFF2-40B4-BE49-F238E27FC236}">
                <a16:creationId xmlns:a16="http://schemas.microsoft.com/office/drawing/2014/main" id="{2BC1EF69-CE7C-534B-8498-022E0C17B148}"/>
              </a:ext>
            </a:extLst>
          </p:cNvPr>
          <p:cNvPicPr>
            <a:picLocks noChangeAspect="1"/>
          </p:cNvPicPr>
          <p:nvPr/>
        </p:nvPicPr>
        <p:blipFill>
          <a:blip r:embed="rId3"/>
          <a:stretch>
            <a:fillRect/>
          </a:stretch>
        </p:blipFill>
        <p:spPr>
          <a:xfrm>
            <a:off x="8036177" y="0"/>
            <a:ext cx="4155823" cy="6858000"/>
          </a:xfrm>
          <a:prstGeom prst="rect">
            <a:avLst/>
          </a:prstGeom>
        </p:spPr>
      </p:pic>
    </p:spTree>
    <p:extLst>
      <p:ext uri="{BB962C8B-B14F-4D97-AF65-F5344CB8AC3E}">
        <p14:creationId xmlns:p14="http://schemas.microsoft.com/office/powerpoint/2010/main" val="22092548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50873B80CE48428640DB461664F7B7" ma:contentTypeVersion="6" ma:contentTypeDescription="Create a new document." ma:contentTypeScope="" ma:versionID="aa858401f36d4de7d2a6e2cc1b148e86">
  <xsd:schema xmlns:xsd="http://www.w3.org/2001/XMLSchema" xmlns:xs="http://www.w3.org/2001/XMLSchema" xmlns:p="http://schemas.microsoft.com/office/2006/metadata/properties" xmlns:ns2="af683b41-70f4-4bc4-a2ae-1764b2960367" targetNamespace="http://schemas.microsoft.com/office/2006/metadata/properties" ma:root="true" ma:fieldsID="4b620fcb22919f902a2a2d2f9701f90d" ns2:_="">
    <xsd:import namespace="af683b41-70f4-4bc4-a2ae-1764b296036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683b41-70f4-4bc4-a2ae-1764b296036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3A5079E-CCC3-4587-81A7-4B11214D9C3B}"/>
</file>

<file path=customXml/itemProps2.xml><?xml version="1.0" encoding="utf-8"?>
<ds:datastoreItem xmlns:ds="http://schemas.openxmlformats.org/officeDocument/2006/customXml" ds:itemID="{3FFAA7E1-9005-4901-A478-D67A8BB2F524}"/>
</file>

<file path=customXml/itemProps3.xml><?xml version="1.0" encoding="utf-8"?>
<ds:datastoreItem xmlns:ds="http://schemas.openxmlformats.org/officeDocument/2006/customXml" ds:itemID="{3ADD8198-76D8-4098-82FE-975ECD1B0FDD}"/>
</file>

<file path=docProps/app.xml><?xml version="1.0" encoding="utf-8"?>
<Properties xmlns="http://schemas.openxmlformats.org/officeDocument/2006/extended-properties" xmlns:vt="http://schemas.openxmlformats.org/officeDocument/2006/docPropsVTypes">
  <Template>Integral</Template>
  <TotalTime>412</TotalTime>
  <Words>732</Words>
  <Application>Microsoft Macintosh PowerPoint</Application>
  <PresentationFormat>Widescreen</PresentationFormat>
  <Paragraphs>62</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Courier New</vt:lpstr>
      <vt:lpstr>Tw Cen MT</vt:lpstr>
      <vt:lpstr>Tw Cen MT Condensed</vt:lpstr>
      <vt:lpstr>Wingdings</vt:lpstr>
      <vt:lpstr>Wingdings 3</vt:lpstr>
      <vt:lpstr>Integral</vt:lpstr>
      <vt:lpstr>Backend development with expressjs</vt:lpstr>
      <vt:lpstr>What is expressjs ?</vt:lpstr>
      <vt:lpstr>What is nodejs?</vt:lpstr>
      <vt:lpstr>PowerPoint Presentation</vt:lpstr>
      <vt:lpstr>PowerPoint Presentation</vt:lpstr>
      <vt:lpstr>Blocking the event loop</vt:lpstr>
      <vt:lpstr>The call stack</vt:lpstr>
      <vt:lpstr>A simple event loop explanation</vt:lpstr>
      <vt:lpstr>PowerPoint Presentation</vt:lpstr>
      <vt:lpstr>Another example</vt:lpstr>
      <vt:lpstr>PowerPoint Presentation</vt:lpstr>
      <vt:lpstr>The message queue</vt:lpstr>
      <vt:lpstr>ES6 Job Queue</vt:lpstr>
      <vt:lpstr>PowerPoint Presentation</vt:lpstr>
      <vt:lpstr>PowerPoint Presentation</vt:lpstr>
      <vt:lpstr>preparation</vt:lpstr>
      <vt:lpstr>Example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Backend development with expressjs</dc:title>
  <dc:creator>thavorac chun</dc:creator>
  <cp:lastModifiedBy>thavorac chun</cp:lastModifiedBy>
  <cp:revision>2</cp:revision>
  <dcterms:created xsi:type="dcterms:W3CDTF">2022-04-08T01:03:23Z</dcterms:created>
  <dcterms:modified xsi:type="dcterms:W3CDTF">2022-04-27T06:54:36Z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0x0101000350873B80CE48428640DB461664F7B7</vt:lpwstr>
  </property>
</Properties>
</file>