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p:scale>
          <a:sx n="168" d="100"/>
          <a:sy n="168" d="100"/>
        </p:scale>
        <p:origin x="1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5/3/22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E3ED-2B16-7F48-B7BA-6B8716BF8152}"/>
              </a:ext>
            </a:extLst>
          </p:cNvPr>
          <p:cNvSpPr>
            <a:spLocks noGrp="1"/>
          </p:cNvSpPr>
          <p:nvPr>
            <p:ph type="ctrTitle"/>
          </p:nvPr>
        </p:nvSpPr>
        <p:spPr/>
        <p:txBody>
          <a:bodyPr/>
          <a:lstStyle/>
          <a:p>
            <a:r>
              <a:rPr lang="en-KH" dirty="0"/>
              <a:t>Cookie, Session, MongoDB</a:t>
            </a:r>
            <a:br>
              <a:rPr lang="en-KH" dirty="0"/>
            </a:br>
            <a:r>
              <a:rPr lang="en-KH" sz="3200" dirty="0">
                <a:solidFill>
                  <a:srgbClr val="C00000"/>
                </a:solidFill>
              </a:rPr>
              <a:t>User Authentication</a:t>
            </a:r>
            <a:endParaRPr lang="en-KH" dirty="0">
              <a:solidFill>
                <a:srgbClr val="C00000"/>
              </a:solidFill>
            </a:endParaRPr>
          </a:p>
        </p:txBody>
      </p:sp>
      <p:sp>
        <p:nvSpPr>
          <p:cNvPr id="3" name="Subtitle 2">
            <a:extLst>
              <a:ext uri="{FF2B5EF4-FFF2-40B4-BE49-F238E27FC236}">
                <a16:creationId xmlns:a16="http://schemas.microsoft.com/office/drawing/2014/main" id="{A791039B-3BE7-0C47-9A1A-B7ED05927986}"/>
              </a:ext>
            </a:extLst>
          </p:cNvPr>
          <p:cNvSpPr>
            <a:spLocks noGrp="1"/>
          </p:cNvSpPr>
          <p:nvPr>
            <p:ph type="subTitle" idx="1"/>
          </p:nvPr>
        </p:nvSpPr>
        <p:spPr/>
        <p:txBody>
          <a:bodyPr/>
          <a:lstStyle/>
          <a:p>
            <a:r>
              <a:rPr lang="en-KH" dirty="0"/>
              <a:t>I4GIC</a:t>
            </a:r>
          </a:p>
        </p:txBody>
      </p:sp>
    </p:spTree>
    <p:extLst>
      <p:ext uri="{BB962C8B-B14F-4D97-AF65-F5344CB8AC3E}">
        <p14:creationId xmlns:p14="http://schemas.microsoft.com/office/powerpoint/2010/main" val="21477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743A-74E6-254D-9BEF-26B382EAA785}"/>
              </a:ext>
            </a:extLst>
          </p:cNvPr>
          <p:cNvSpPr>
            <a:spLocks noGrp="1"/>
          </p:cNvSpPr>
          <p:nvPr>
            <p:ph type="title"/>
          </p:nvPr>
        </p:nvSpPr>
        <p:spPr/>
        <p:txBody>
          <a:bodyPr/>
          <a:lstStyle/>
          <a:p>
            <a:r>
              <a:rPr lang="en-KH" dirty="0"/>
              <a:t>What is the scenario?</a:t>
            </a:r>
          </a:p>
        </p:txBody>
      </p:sp>
      <p:sp>
        <p:nvSpPr>
          <p:cNvPr id="11" name="Content Placeholder 2">
            <a:extLst>
              <a:ext uri="{FF2B5EF4-FFF2-40B4-BE49-F238E27FC236}">
                <a16:creationId xmlns:a16="http://schemas.microsoft.com/office/drawing/2014/main" id="{4F6F9E2A-E027-384E-A733-7EC000023259}"/>
              </a:ext>
            </a:extLst>
          </p:cNvPr>
          <p:cNvSpPr>
            <a:spLocks noGrp="1"/>
          </p:cNvSpPr>
          <p:nvPr>
            <p:ph idx="1"/>
          </p:nvPr>
        </p:nvSpPr>
        <p:spPr>
          <a:xfrm>
            <a:off x="1024128" y="2286000"/>
            <a:ext cx="9720073" cy="4023360"/>
          </a:xfrm>
        </p:spPr>
        <p:txBody>
          <a:bodyPr/>
          <a:lstStyle/>
          <a:p>
            <a:r>
              <a:rPr lang="en-KH" dirty="0"/>
              <a:t>The scenario that we are going to work on is the general use case of normal authentication workflow:</a:t>
            </a:r>
          </a:p>
          <a:p>
            <a:pPr marL="671513" indent="-309563">
              <a:buFont typeface="+mj-lt"/>
              <a:buAutoNum type="arabicPeriod"/>
            </a:pPr>
            <a:r>
              <a:rPr lang="en-KH" dirty="0"/>
              <a:t>User register their own account</a:t>
            </a:r>
          </a:p>
          <a:p>
            <a:pPr marL="671513" indent="-309563">
              <a:buFont typeface="+mj-lt"/>
              <a:buAutoNum type="arabicPeriod"/>
            </a:pPr>
            <a:r>
              <a:rPr lang="en-KH" dirty="0"/>
              <a:t>User login</a:t>
            </a:r>
          </a:p>
          <a:p>
            <a:pPr marL="671513" indent="-309563">
              <a:buFont typeface="+mj-lt"/>
              <a:buAutoNum type="arabicPeriod"/>
            </a:pPr>
            <a:r>
              <a:rPr lang="en-KH" dirty="0"/>
              <a:t>User verify email address with verify link/code (optional)</a:t>
            </a:r>
          </a:p>
          <a:p>
            <a:pPr marL="671513" indent="-309563">
              <a:buFont typeface="+mj-lt"/>
              <a:buAutoNum type="arabicPeriod"/>
            </a:pPr>
            <a:r>
              <a:rPr lang="en-KH" dirty="0"/>
              <a:t>User get token for later api call</a:t>
            </a:r>
          </a:p>
          <a:p>
            <a:pPr marL="671513" indent="-309563">
              <a:buFont typeface="+mj-lt"/>
              <a:buAutoNum type="arabicPeriod"/>
            </a:pPr>
            <a:r>
              <a:rPr lang="en-KH" dirty="0"/>
              <a:t>User make an api call with the token</a:t>
            </a:r>
          </a:p>
        </p:txBody>
      </p:sp>
    </p:spTree>
    <p:extLst>
      <p:ext uri="{BB962C8B-B14F-4D97-AF65-F5344CB8AC3E}">
        <p14:creationId xmlns:p14="http://schemas.microsoft.com/office/powerpoint/2010/main" val="273991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1FE665-3DB0-D443-AE67-335CA6D39758}"/>
              </a:ext>
            </a:extLst>
          </p:cNvPr>
          <p:cNvPicPr>
            <a:picLocks noChangeAspect="1"/>
          </p:cNvPicPr>
          <p:nvPr/>
        </p:nvPicPr>
        <p:blipFill>
          <a:blip r:embed="rId2"/>
          <a:stretch>
            <a:fillRect/>
          </a:stretch>
        </p:blipFill>
        <p:spPr>
          <a:xfrm>
            <a:off x="0" y="173727"/>
            <a:ext cx="12192000" cy="6510545"/>
          </a:xfrm>
          <a:prstGeom prst="rect">
            <a:avLst/>
          </a:prstGeom>
        </p:spPr>
      </p:pic>
    </p:spTree>
    <p:extLst>
      <p:ext uri="{BB962C8B-B14F-4D97-AF65-F5344CB8AC3E}">
        <p14:creationId xmlns:p14="http://schemas.microsoft.com/office/powerpoint/2010/main" val="102511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BD9-FF32-3041-8E90-4F0BBA1584CB}"/>
              </a:ext>
            </a:extLst>
          </p:cNvPr>
          <p:cNvSpPr>
            <a:spLocks noGrp="1"/>
          </p:cNvSpPr>
          <p:nvPr>
            <p:ph type="title"/>
          </p:nvPr>
        </p:nvSpPr>
        <p:spPr/>
        <p:txBody>
          <a:bodyPr/>
          <a:lstStyle/>
          <a:p>
            <a:r>
              <a:rPr lang="en-US" dirty="0"/>
              <a:t>K</a:t>
            </a:r>
            <a:r>
              <a:rPr lang="en-KH" dirty="0"/>
              <a:t>ey features</a:t>
            </a:r>
          </a:p>
        </p:txBody>
      </p:sp>
      <p:sp>
        <p:nvSpPr>
          <p:cNvPr id="3" name="Content Placeholder 2">
            <a:extLst>
              <a:ext uri="{FF2B5EF4-FFF2-40B4-BE49-F238E27FC236}">
                <a16:creationId xmlns:a16="http://schemas.microsoft.com/office/drawing/2014/main" id="{DC6866A0-C0CA-2B4E-B855-B73F2980CA6D}"/>
              </a:ext>
            </a:extLst>
          </p:cNvPr>
          <p:cNvSpPr>
            <a:spLocks noGrp="1"/>
          </p:cNvSpPr>
          <p:nvPr>
            <p:ph idx="1"/>
          </p:nvPr>
        </p:nvSpPr>
        <p:spPr>
          <a:xfrm>
            <a:off x="1024128" y="1912620"/>
            <a:ext cx="9720073" cy="4663440"/>
          </a:xfrm>
        </p:spPr>
        <p:txBody>
          <a:bodyPr>
            <a:normAutofit/>
          </a:bodyPr>
          <a:lstStyle/>
          <a:p>
            <a:r>
              <a:rPr lang="en-KH" b="1" dirty="0">
                <a:solidFill>
                  <a:srgbClr val="0070C0"/>
                </a:solidFill>
              </a:rPr>
              <a:t>Cookie</a:t>
            </a:r>
            <a:r>
              <a:rPr lang="en-KH" dirty="0"/>
              <a:t> : </a:t>
            </a:r>
            <a:r>
              <a:rPr lang="en-US" dirty="0"/>
              <a:t>are small pieces of </a:t>
            </a:r>
            <a:r>
              <a:rPr lang="en-US" dirty="0">
                <a:solidFill>
                  <a:srgbClr val="C00000"/>
                </a:solidFill>
              </a:rPr>
              <a:t>information</a:t>
            </a:r>
            <a:r>
              <a:rPr lang="en-US" dirty="0"/>
              <a:t> websites store on </a:t>
            </a:r>
            <a:r>
              <a:rPr lang="en-US" dirty="0">
                <a:solidFill>
                  <a:srgbClr val="C00000"/>
                </a:solidFill>
              </a:rPr>
              <a:t>your computer</a:t>
            </a:r>
            <a:r>
              <a:rPr lang="en-US" dirty="0"/>
              <a:t>. Cookies only contain bits of text, not anything else. The text can be a user ID, session ID, or any other text.</a:t>
            </a:r>
          </a:p>
          <a:p>
            <a:pPr marL="90488" indent="-90488"/>
            <a:endParaRPr lang="en-US" dirty="0"/>
          </a:p>
          <a:p>
            <a:r>
              <a:rPr lang="en-US" b="1" dirty="0"/>
              <a:t>Good Uses for Cookies</a:t>
            </a:r>
          </a:p>
          <a:p>
            <a:pPr marL="671513" indent="-400050">
              <a:buFont typeface="Wingdings" pitchFamily="2" charset="2"/>
              <a:buChar char="v"/>
            </a:pPr>
            <a:r>
              <a:rPr lang="en-US" dirty="0"/>
              <a:t>Cookies store your </a:t>
            </a:r>
            <a:r>
              <a:rPr lang="en-US" dirty="0">
                <a:solidFill>
                  <a:srgbClr val="C00000"/>
                </a:solidFill>
              </a:rPr>
              <a:t>login state</a:t>
            </a:r>
            <a:r>
              <a:rPr lang="en-US" dirty="0"/>
              <a:t>. Without them, you wouldn’t be able to log into websites. Websites use cookies to remember and identify you.</a:t>
            </a:r>
          </a:p>
          <a:p>
            <a:pPr marL="671513" indent="-400050">
              <a:buFont typeface="Wingdings" pitchFamily="2" charset="2"/>
              <a:buChar char="v"/>
            </a:pPr>
            <a:r>
              <a:rPr lang="en-US" dirty="0"/>
              <a:t>Cookies </a:t>
            </a:r>
            <a:r>
              <a:rPr lang="en-US" dirty="0">
                <a:solidFill>
                  <a:srgbClr val="C00000"/>
                </a:solidFill>
              </a:rPr>
              <a:t>store preferences</a:t>
            </a:r>
            <a:r>
              <a:rPr lang="en-US" dirty="0"/>
              <a:t> on websites. You couldn’t change settings and have them persist between page loads without cookies.</a:t>
            </a:r>
          </a:p>
          <a:p>
            <a:pPr marL="671513" indent="-400050">
              <a:buFont typeface="Wingdings" pitchFamily="2" charset="2"/>
              <a:buChar char="v"/>
            </a:pPr>
            <a:r>
              <a:rPr lang="en-US" dirty="0"/>
              <a:t>Cookies allow websites to provide </a:t>
            </a:r>
            <a:r>
              <a:rPr lang="en-US" dirty="0">
                <a:solidFill>
                  <a:srgbClr val="C00000"/>
                </a:solidFill>
              </a:rPr>
              <a:t>personalized content</a:t>
            </a:r>
            <a:r>
              <a:rPr lang="en-US" dirty="0"/>
              <a:t>. For example, if you’re shopping on Amazon, Amazon can remember the products you’ve browsed and recommend similar products – even if you’re not logged in.</a:t>
            </a:r>
          </a:p>
          <a:p>
            <a:endParaRPr lang="en-KH" dirty="0"/>
          </a:p>
        </p:txBody>
      </p:sp>
    </p:spTree>
    <p:extLst>
      <p:ext uri="{BB962C8B-B14F-4D97-AF65-F5344CB8AC3E}">
        <p14:creationId xmlns:p14="http://schemas.microsoft.com/office/powerpoint/2010/main" val="52080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BD9-FF32-3041-8E90-4F0BBA1584CB}"/>
              </a:ext>
            </a:extLst>
          </p:cNvPr>
          <p:cNvSpPr>
            <a:spLocks noGrp="1"/>
          </p:cNvSpPr>
          <p:nvPr>
            <p:ph type="title"/>
          </p:nvPr>
        </p:nvSpPr>
        <p:spPr/>
        <p:txBody>
          <a:bodyPr/>
          <a:lstStyle/>
          <a:p>
            <a:r>
              <a:rPr lang="en-US" dirty="0"/>
              <a:t>K</a:t>
            </a:r>
            <a:r>
              <a:rPr lang="en-KH" dirty="0"/>
              <a:t>ey features</a:t>
            </a:r>
          </a:p>
        </p:txBody>
      </p:sp>
      <p:sp>
        <p:nvSpPr>
          <p:cNvPr id="3" name="Content Placeholder 2">
            <a:extLst>
              <a:ext uri="{FF2B5EF4-FFF2-40B4-BE49-F238E27FC236}">
                <a16:creationId xmlns:a16="http://schemas.microsoft.com/office/drawing/2014/main" id="{DC6866A0-C0CA-2B4E-B855-B73F2980CA6D}"/>
              </a:ext>
            </a:extLst>
          </p:cNvPr>
          <p:cNvSpPr>
            <a:spLocks noGrp="1"/>
          </p:cNvSpPr>
          <p:nvPr>
            <p:ph idx="1"/>
          </p:nvPr>
        </p:nvSpPr>
        <p:spPr>
          <a:xfrm>
            <a:off x="1024128" y="1912620"/>
            <a:ext cx="9720073" cy="4663440"/>
          </a:xfrm>
        </p:spPr>
        <p:txBody>
          <a:bodyPr>
            <a:normAutofit/>
          </a:bodyPr>
          <a:lstStyle/>
          <a:p>
            <a:pPr marL="0" indent="0">
              <a:buNone/>
            </a:pPr>
            <a:r>
              <a:rPr lang="en-US" dirty="0"/>
              <a:t> </a:t>
            </a:r>
            <a:r>
              <a:rPr lang="en-US" b="1" dirty="0"/>
              <a:t>Bad Uses for Cookies</a:t>
            </a:r>
          </a:p>
          <a:p>
            <a:pPr marL="90488" indent="0">
              <a:buNone/>
            </a:pPr>
            <a:r>
              <a:rPr lang="en-US" dirty="0"/>
              <a:t>However, cookies can also be used for more </a:t>
            </a:r>
            <a:r>
              <a:rPr lang="en-US" dirty="0">
                <a:solidFill>
                  <a:srgbClr val="C00000"/>
                </a:solidFill>
              </a:rPr>
              <a:t>questionable purposes</a:t>
            </a:r>
            <a:r>
              <a:rPr lang="en-US" dirty="0"/>
              <a:t>. </a:t>
            </a:r>
            <a:r>
              <a:rPr lang="en-US" dirty="0">
                <a:solidFill>
                  <a:srgbClr val="C00000"/>
                </a:solidFill>
              </a:rPr>
              <a:t>Advertising</a:t>
            </a:r>
            <a:r>
              <a:rPr lang="en-US" dirty="0"/>
              <a:t> and </a:t>
            </a:r>
            <a:r>
              <a:rPr lang="en-US" dirty="0">
                <a:solidFill>
                  <a:srgbClr val="C00000"/>
                </a:solidFill>
              </a:rPr>
              <a:t>tracking networks </a:t>
            </a:r>
            <a:r>
              <a:rPr lang="en-US" dirty="0"/>
              <a:t>use tracking cookies to track you across the web. </a:t>
            </a:r>
          </a:p>
          <a:p>
            <a:pPr marL="90488" indent="0">
              <a:buNone/>
            </a:pPr>
            <a:r>
              <a:rPr lang="en-US" dirty="0"/>
              <a:t>When you visit website that uses scripts from an advertising network, that network can set a cookie in your browser. When you visit another website that uses tracking scripts from the same network, the advertising network can check the value of your cookie – it knows the same person visited both websites. In this way, the advertising networks track you across the web.</a:t>
            </a:r>
            <a:endParaRPr lang="en-KH" dirty="0"/>
          </a:p>
        </p:txBody>
      </p:sp>
    </p:spTree>
    <p:extLst>
      <p:ext uri="{BB962C8B-B14F-4D97-AF65-F5344CB8AC3E}">
        <p14:creationId xmlns:p14="http://schemas.microsoft.com/office/powerpoint/2010/main" val="91393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BD9-FF32-3041-8E90-4F0BBA1584CB}"/>
              </a:ext>
            </a:extLst>
          </p:cNvPr>
          <p:cNvSpPr>
            <a:spLocks noGrp="1"/>
          </p:cNvSpPr>
          <p:nvPr>
            <p:ph type="title"/>
          </p:nvPr>
        </p:nvSpPr>
        <p:spPr/>
        <p:txBody>
          <a:bodyPr/>
          <a:lstStyle/>
          <a:p>
            <a:r>
              <a:rPr lang="en-US" dirty="0"/>
              <a:t>K</a:t>
            </a:r>
            <a:r>
              <a:rPr lang="en-KH" dirty="0"/>
              <a:t>ey features</a:t>
            </a:r>
          </a:p>
        </p:txBody>
      </p:sp>
      <p:sp>
        <p:nvSpPr>
          <p:cNvPr id="3" name="Content Placeholder 2">
            <a:extLst>
              <a:ext uri="{FF2B5EF4-FFF2-40B4-BE49-F238E27FC236}">
                <a16:creationId xmlns:a16="http://schemas.microsoft.com/office/drawing/2014/main" id="{DC6866A0-C0CA-2B4E-B855-B73F2980CA6D}"/>
              </a:ext>
            </a:extLst>
          </p:cNvPr>
          <p:cNvSpPr>
            <a:spLocks noGrp="1"/>
          </p:cNvSpPr>
          <p:nvPr>
            <p:ph idx="1"/>
          </p:nvPr>
        </p:nvSpPr>
        <p:spPr>
          <a:xfrm>
            <a:off x="1024128" y="1912620"/>
            <a:ext cx="9720073" cy="4663440"/>
          </a:xfrm>
        </p:spPr>
        <p:txBody>
          <a:bodyPr>
            <a:normAutofit/>
          </a:bodyPr>
          <a:lstStyle/>
          <a:p>
            <a:pPr marL="90488" indent="0">
              <a:buNone/>
            </a:pPr>
            <a:r>
              <a:rPr lang="en-US" b="1" dirty="0">
                <a:solidFill>
                  <a:srgbClr val="0070C0"/>
                </a:solidFill>
              </a:rPr>
              <a:t>Session</a:t>
            </a:r>
            <a:r>
              <a:rPr lang="en-US" b="1" dirty="0"/>
              <a:t>: </a:t>
            </a:r>
            <a:r>
              <a:rPr lang="en-US" dirty="0"/>
              <a:t>Because HTTP is stateless, in order to </a:t>
            </a:r>
            <a:r>
              <a:rPr lang="en-US" dirty="0">
                <a:solidFill>
                  <a:srgbClr val="C00000"/>
                </a:solidFill>
              </a:rPr>
              <a:t>associate</a:t>
            </a:r>
            <a:r>
              <a:rPr lang="en-US" dirty="0"/>
              <a:t> a request to any other request, you need a way to store user data between HTTP requests.</a:t>
            </a:r>
          </a:p>
          <a:p>
            <a:pPr marL="90488" indent="0">
              <a:buNone/>
            </a:pPr>
            <a:r>
              <a:rPr lang="en-US" dirty="0">
                <a:solidFill>
                  <a:srgbClr val="C00000"/>
                </a:solidFill>
              </a:rPr>
              <a:t>Cookies</a:t>
            </a:r>
            <a:r>
              <a:rPr lang="en-US" dirty="0"/>
              <a:t> or </a:t>
            </a:r>
            <a:r>
              <a:rPr lang="en-US" dirty="0">
                <a:solidFill>
                  <a:srgbClr val="C00000"/>
                </a:solidFill>
              </a:rPr>
              <a:t>URL parameters </a:t>
            </a:r>
            <a:r>
              <a:rPr lang="en-US" dirty="0"/>
              <a:t>are both suitable ways to </a:t>
            </a:r>
            <a:r>
              <a:rPr lang="en-US" dirty="0">
                <a:solidFill>
                  <a:srgbClr val="C00000"/>
                </a:solidFill>
              </a:rPr>
              <a:t>transport</a:t>
            </a:r>
            <a:r>
              <a:rPr lang="en-US" dirty="0"/>
              <a:t> data </a:t>
            </a:r>
            <a:r>
              <a:rPr lang="en-US" dirty="0">
                <a:solidFill>
                  <a:srgbClr val="C00000"/>
                </a:solidFill>
              </a:rPr>
              <a:t>between 2 or more request</a:t>
            </a:r>
            <a:r>
              <a:rPr lang="en-US" dirty="0"/>
              <a:t>. However they are </a:t>
            </a:r>
            <a:r>
              <a:rPr lang="en-US" dirty="0">
                <a:solidFill>
                  <a:srgbClr val="C00000"/>
                </a:solidFill>
              </a:rPr>
              <a:t>not good </a:t>
            </a:r>
            <a:r>
              <a:rPr lang="en-US" dirty="0"/>
              <a:t>in case you don't want that data to be </a:t>
            </a:r>
            <a:r>
              <a:rPr lang="en-US" dirty="0">
                <a:solidFill>
                  <a:srgbClr val="C00000"/>
                </a:solidFill>
              </a:rPr>
              <a:t>readable/editable </a:t>
            </a:r>
            <a:r>
              <a:rPr lang="en-US" dirty="0"/>
              <a:t>on client side.</a:t>
            </a:r>
            <a:endParaRPr lang="en-US" b="1" dirty="0"/>
          </a:p>
          <a:p>
            <a:pPr marL="90488" indent="0">
              <a:buNone/>
            </a:pPr>
            <a:r>
              <a:rPr lang="en-US" dirty="0"/>
              <a:t>The solution is to store that data server side, give it an "id", and let the client only know (and pass back at every http request) that id. There you go, sessions implemented. </a:t>
            </a:r>
            <a:endParaRPr lang="en-US" b="1" dirty="0"/>
          </a:p>
        </p:txBody>
      </p:sp>
    </p:spTree>
    <p:extLst>
      <p:ext uri="{BB962C8B-B14F-4D97-AF65-F5344CB8AC3E}">
        <p14:creationId xmlns:p14="http://schemas.microsoft.com/office/powerpoint/2010/main" val="24428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BD9-FF32-3041-8E90-4F0BBA1584CB}"/>
              </a:ext>
            </a:extLst>
          </p:cNvPr>
          <p:cNvSpPr>
            <a:spLocks noGrp="1"/>
          </p:cNvSpPr>
          <p:nvPr>
            <p:ph type="title"/>
          </p:nvPr>
        </p:nvSpPr>
        <p:spPr/>
        <p:txBody>
          <a:bodyPr/>
          <a:lstStyle/>
          <a:p>
            <a:r>
              <a:rPr lang="en-US" dirty="0"/>
              <a:t>K</a:t>
            </a:r>
            <a:r>
              <a:rPr lang="en-KH" dirty="0"/>
              <a:t>ey features</a:t>
            </a:r>
          </a:p>
        </p:txBody>
      </p:sp>
      <p:sp>
        <p:nvSpPr>
          <p:cNvPr id="3" name="Content Placeholder 2">
            <a:extLst>
              <a:ext uri="{FF2B5EF4-FFF2-40B4-BE49-F238E27FC236}">
                <a16:creationId xmlns:a16="http://schemas.microsoft.com/office/drawing/2014/main" id="{DC6866A0-C0CA-2B4E-B855-B73F2980CA6D}"/>
              </a:ext>
            </a:extLst>
          </p:cNvPr>
          <p:cNvSpPr>
            <a:spLocks noGrp="1"/>
          </p:cNvSpPr>
          <p:nvPr>
            <p:ph idx="1"/>
          </p:nvPr>
        </p:nvSpPr>
        <p:spPr>
          <a:xfrm>
            <a:off x="1024128" y="1912620"/>
            <a:ext cx="9720073" cy="4663440"/>
          </a:xfrm>
        </p:spPr>
        <p:txBody>
          <a:bodyPr>
            <a:normAutofit/>
          </a:bodyPr>
          <a:lstStyle/>
          <a:p>
            <a:pPr marL="90488" indent="0">
              <a:buNone/>
            </a:pPr>
            <a:r>
              <a:rPr lang="en-US" b="1" dirty="0">
                <a:solidFill>
                  <a:srgbClr val="0070C0"/>
                </a:solidFill>
              </a:rPr>
              <a:t>Token</a:t>
            </a:r>
            <a:r>
              <a:rPr lang="en-US" b="1" dirty="0"/>
              <a:t>: </a:t>
            </a:r>
            <a:r>
              <a:rPr lang="en-US" dirty="0"/>
              <a:t>is a string of data that represents something else, such as an identity. Token is encrypted with/without a secret key.</a:t>
            </a:r>
          </a:p>
          <a:p>
            <a:pPr marL="90488" indent="0">
              <a:buNone/>
            </a:pPr>
            <a:endParaRPr lang="en-US" b="1" dirty="0"/>
          </a:p>
          <a:p>
            <a:pPr marL="90488" indent="0">
              <a:buNone/>
            </a:pPr>
            <a:r>
              <a:rPr lang="en-US" dirty="0"/>
              <a:t>If you encode the token with a secret key that only you know, you can decode it back and tell if the token was valid.</a:t>
            </a:r>
          </a:p>
          <a:p>
            <a:pPr marL="90488" indent="0">
              <a:buNone/>
            </a:pPr>
            <a:r>
              <a:rPr lang="en-US" dirty="0"/>
              <a:t>Token is used to secure API in our case. We want to make sure that only allowed people can call the API.</a:t>
            </a:r>
          </a:p>
        </p:txBody>
      </p:sp>
    </p:spTree>
    <p:extLst>
      <p:ext uri="{BB962C8B-B14F-4D97-AF65-F5344CB8AC3E}">
        <p14:creationId xmlns:p14="http://schemas.microsoft.com/office/powerpoint/2010/main" val="2390265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0873B80CE48428640DB461664F7B7" ma:contentTypeVersion="6" ma:contentTypeDescription="Create a new document." ma:contentTypeScope="" ma:versionID="aa858401f36d4de7d2a6e2cc1b148e86">
  <xsd:schema xmlns:xsd="http://www.w3.org/2001/XMLSchema" xmlns:xs="http://www.w3.org/2001/XMLSchema" xmlns:p="http://schemas.microsoft.com/office/2006/metadata/properties" xmlns:ns2="af683b41-70f4-4bc4-a2ae-1764b2960367" targetNamespace="http://schemas.microsoft.com/office/2006/metadata/properties" ma:root="true" ma:fieldsID="4b620fcb22919f902a2a2d2f9701f90d" ns2:_="">
    <xsd:import namespace="af683b41-70f4-4bc4-a2ae-1764b29603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83b41-70f4-4bc4-a2ae-1764b29603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65A82E-E6B4-4EBF-A27E-8862F317F59F}"/>
</file>

<file path=customXml/itemProps2.xml><?xml version="1.0" encoding="utf-8"?>
<ds:datastoreItem xmlns:ds="http://schemas.openxmlformats.org/officeDocument/2006/customXml" ds:itemID="{EB017E28-8695-41D9-A7CB-202D57DA46A9}"/>
</file>

<file path=customXml/itemProps3.xml><?xml version="1.0" encoding="utf-8"?>
<ds:datastoreItem xmlns:ds="http://schemas.openxmlformats.org/officeDocument/2006/customXml" ds:itemID="{5F1A77C5-7BEC-4C54-9CE8-F9B504AB7C42}"/>
</file>

<file path=docProps/app.xml><?xml version="1.0" encoding="utf-8"?>
<Properties xmlns="http://schemas.openxmlformats.org/officeDocument/2006/extended-properties" xmlns:vt="http://schemas.openxmlformats.org/officeDocument/2006/docPropsVTypes">
  <Template>Integral</Template>
  <TotalTime>155</TotalTime>
  <Words>493</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Wingdings</vt:lpstr>
      <vt:lpstr>Wingdings 3</vt:lpstr>
      <vt:lpstr>Integral</vt:lpstr>
      <vt:lpstr>Cookie, Session, MongoDB User Authentication</vt:lpstr>
      <vt:lpstr>What is the scenario?</vt:lpstr>
      <vt:lpstr>PowerPoint Presentation</vt:lpstr>
      <vt:lpstr>Key features</vt:lpstr>
      <vt:lpstr>Key features</vt:lpstr>
      <vt:lpstr>Key features</vt:lpstr>
      <vt:lpstr>Key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 Session, MongoDB User Authentication</dc:title>
  <dc:creator>thavorac chun</dc:creator>
  <cp:lastModifiedBy>thavorac chun</cp:lastModifiedBy>
  <cp:revision>1</cp:revision>
  <dcterms:created xsi:type="dcterms:W3CDTF">2022-05-03T10:49:20Z</dcterms:created>
  <dcterms:modified xsi:type="dcterms:W3CDTF">2022-05-03T13:24:47Z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0x0101000350873B80CE48428640DB461664F7B7</vt:lpwstr>
  </property>
</Properties>
</file>