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700FD0-4AB4-7B4F-AEE2-611E63F4D46B}"/>
              </a:ext>
            </a:extLst>
          </p:cNvPr>
          <p:cNvSpPr/>
          <p:nvPr userDrawn="1"/>
        </p:nvSpPr>
        <p:spPr>
          <a:xfrm>
            <a:off x="-1" y="0"/>
            <a:ext cx="12191995" cy="4912610"/>
          </a:xfrm>
          <a:prstGeom prst="rect">
            <a:avLst/>
          </a:prstGeom>
          <a:solidFill>
            <a:srgbClr val="FC6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>
              <a:solidFill>
                <a:srgbClr val="FC601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A21D1-5E65-F84F-B617-4B3DBFD72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848" b="3853"/>
          <a:stretch/>
        </p:blipFill>
        <p:spPr>
          <a:xfrm>
            <a:off x="1740722" y="2150"/>
            <a:ext cx="8338075" cy="4908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87789"/>
            <a:ext cx="9720072" cy="10045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4109"/>
            <a:ext cx="9720073" cy="4605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C9E5A8-35BC-B844-8335-B26328573633}"/>
              </a:ext>
            </a:extLst>
          </p:cNvPr>
          <p:cNvCxnSpPr>
            <a:cxnSpLocks/>
          </p:cNvCxnSpPr>
          <p:nvPr userDrawn="1"/>
        </p:nvCxnSpPr>
        <p:spPr>
          <a:xfrm>
            <a:off x="768927" y="387789"/>
            <a:ext cx="0" cy="1004593"/>
          </a:xfrm>
          <a:prstGeom prst="line">
            <a:avLst/>
          </a:prstGeom>
          <a:ln w="28575">
            <a:solidFill>
              <a:srgbClr val="FC601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topics/integration/whats-the-difference-between-soap-rest#:~:text=Representational%20state%20transfer%20(REST)%20is,protocol%20while%20REST%20is%20not.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014-9EF5-D44E-95FD-B36950371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H" sz="4000" dirty="0"/>
              <a:t>Introduction to backend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EEB08-AAB7-7847-830D-03D5EB723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H" dirty="0"/>
              <a:t>I4GIC</a:t>
            </a:r>
          </a:p>
        </p:txBody>
      </p:sp>
    </p:spTree>
    <p:extLst>
      <p:ext uri="{BB962C8B-B14F-4D97-AF65-F5344CB8AC3E}">
        <p14:creationId xmlns:p14="http://schemas.microsoft.com/office/powerpoint/2010/main" val="40336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52BB-6DE8-B943-9381-817E307D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KH" dirty="0"/>
              <a:t>atabase and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A29C-64DC-A541-AC23-61E2F476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programming language has standard support for Database Management System (DBMS) technology.</a:t>
            </a:r>
          </a:p>
          <a:p>
            <a:r>
              <a:rPr lang="en-US" dirty="0"/>
              <a:t>Data is a very important part of backend development, so there are many Database Management Systems such as :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MySQL,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Oracle,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 err="1"/>
              <a:t>SQLServer</a:t>
            </a:r>
            <a:r>
              <a:rPr lang="en-US" dirty="0"/>
              <a:t>,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MongoDB, </a:t>
            </a:r>
            <a:r>
              <a:rPr lang="en-US" dirty="0" err="1"/>
              <a:t>etc</a:t>
            </a:r>
            <a:r>
              <a:rPr lang="en-US" dirty="0"/>
              <a:t> … are used to manage the data.</a:t>
            </a:r>
          </a:p>
          <a:p>
            <a:pPr marL="93663" indent="0">
              <a:buNone/>
            </a:pPr>
            <a:endParaRPr lang="en-US" dirty="0"/>
          </a:p>
          <a:p>
            <a:pPr marL="93663" indent="0">
              <a:buNone/>
            </a:pPr>
            <a:r>
              <a:rPr lang="en-US" dirty="0"/>
              <a:t>Database design, query design with effective performance is a necessary skill.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24151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3B97-6E45-AA4A-98B4-C5C874AF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KH" dirty="0"/>
              <a:t>pi (rest &amp;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A27A-BFED-D144-A226-72B0F48C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or web app can be built as:</a:t>
            </a:r>
          </a:p>
          <a:p>
            <a:pPr marL="717550" indent="-354013">
              <a:buFont typeface="Wingdings" pitchFamily="2" charset="2"/>
              <a:buChar char="Ø"/>
            </a:pPr>
            <a:r>
              <a:rPr lang="en-US" dirty="0"/>
              <a:t>Client Side Rendering</a:t>
            </a:r>
          </a:p>
          <a:p>
            <a:pPr marL="717550" indent="-354013">
              <a:buFont typeface="Wingdings" pitchFamily="2" charset="2"/>
              <a:buChar char="Ø"/>
            </a:pPr>
            <a:r>
              <a:rPr lang="en-US" dirty="0"/>
              <a:t>Server Side Rendering</a:t>
            </a:r>
          </a:p>
          <a:p>
            <a:endParaRPr lang="en-US" dirty="0"/>
          </a:p>
          <a:p>
            <a:r>
              <a:rPr lang="en-US" dirty="0"/>
              <a:t>If CSR is used, API (Application Programming Interface) is a must for development. APIs allow client app to connect with backend apps with a fast/cost effective and secured manner.</a:t>
            </a:r>
          </a:p>
          <a:p>
            <a:endParaRPr lang="en-US" dirty="0"/>
          </a:p>
          <a:p>
            <a:r>
              <a:rPr lang="en-US" dirty="0"/>
              <a:t>SOAP (Simple Object Access Protocol) on another hand is a protocol that allow client to communicate with backend. You can see more detail </a:t>
            </a:r>
            <a:r>
              <a:rPr lang="en-US" dirty="0">
                <a:hlinkClick r:id="rId2"/>
              </a:rPr>
              <a:t>here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45880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760-1483-FD43-8B77-17EFB6CF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5D18-F942-B042-8252-45F8020B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Be able to write code is a must for backend developer. While front-end developer focus on the UX/UI, Backend Deverloper focus on: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Security (infrastructure and data)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Performance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Cost on infrastructure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Migration and adaptability.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65007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F2C1-14F0-964A-8A5D-91325575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Developer’s tasks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4DE6-A4D9-8E4D-B3C0-DEC75FC8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Here are some actual tasks for backend developer to work on: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Choose and Design database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Define access pattern from front-end (what kind of data/format that front-end developer might need)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Build and deploy database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Define routing which allow front-end developer to access (API URL)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Define pages to render UI (in case you are using SSR)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Define security measure to protect your server as well as the data (authentication, encryption, throttle ..)</a:t>
            </a:r>
          </a:p>
          <a:p>
            <a:pPr marL="758825" indent="-354013">
              <a:buFont typeface="Wingdings" pitchFamily="2" charset="2"/>
              <a:buChar char="Ø"/>
            </a:pPr>
            <a:r>
              <a:rPr lang="en-KH" dirty="0"/>
              <a:t>Backup/Restore for further protection …</a:t>
            </a:r>
          </a:p>
        </p:txBody>
      </p:sp>
    </p:spTree>
    <p:extLst>
      <p:ext uri="{BB962C8B-B14F-4D97-AF65-F5344CB8AC3E}">
        <p14:creationId xmlns:p14="http://schemas.microsoft.com/office/powerpoint/2010/main" val="13268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76B19B-31D4-F642-9507-913DFD84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3850"/>
            <a:ext cx="11430000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CA1C-AAC9-734E-8E5D-4653345A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learn a backend programming language?</a:t>
            </a:r>
            <a:endParaRPr lang="en-K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EFC5-1578-3248-ABAB-25551765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02676"/>
            <a:ext cx="9720073" cy="4606684"/>
          </a:xfrm>
        </p:spPr>
        <p:txBody>
          <a:bodyPr/>
          <a:lstStyle/>
          <a:p>
            <a:r>
              <a:rPr lang="en-US" dirty="0"/>
              <a:t>A backend programming language’s work is to handle the ‘</a:t>
            </a:r>
            <a:r>
              <a:rPr lang="en-US" b="1" dirty="0">
                <a:solidFill>
                  <a:srgbClr val="C00000"/>
                </a:solidFill>
              </a:rPr>
              <a:t>behind the scenes</a:t>
            </a:r>
            <a:r>
              <a:rPr lang="en-US" dirty="0"/>
              <a:t>’ functionality of Web applications.</a:t>
            </a:r>
          </a:p>
          <a:p>
            <a:endParaRPr lang="en-US" dirty="0"/>
          </a:p>
          <a:p>
            <a:r>
              <a:rPr lang="en-US" dirty="0"/>
              <a:t>Here are some of benefits of backend development:</a:t>
            </a:r>
          </a:p>
          <a:p>
            <a:pPr marL="717550" indent="-354013">
              <a:buFont typeface="+mj-lt"/>
              <a:buAutoNum type="arabicPeriod"/>
            </a:pPr>
            <a:r>
              <a:rPr lang="en-US" dirty="0"/>
              <a:t>Faster Information Sharing</a:t>
            </a:r>
          </a:p>
          <a:p>
            <a:pPr marL="717550" indent="-354013">
              <a:buFont typeface="+mj-lt"/>
              <a:buAutoNum type="arabicPeriod"/>
            </a:pPr>
            <a:r>
              <a:rPr lang="en-US" dirty="0"/>
              <a:t>Functions in Various Environments</a:t>
            </a:r>
          </a:p>
          <a:p>
            <a:pPr marL="717550" indent="-354013">
              <a:buFont typeface="+mj-lt"/>
              <a:buAutoNum type="arabicPeriod"/>
            </a:pPr>
            <a:r>
              <a:rPr lang="en-US" dirty="0"/>
              <a:t>Affects the User Experience of the Website</a:t>
            </a:r>
          </a:p>
          <a:p>
            <a:pPr marL="717550" indent="-354013">
              <a:buFont typeface="+mj-lt"/>
              <a:buAutoNum type="arabicPeriod"/>
            </a:pPr>
            <a:r>
              <a:rPr lang="en-US" dirty="0"/>
              <a:t>Data centralization</a:t>
            </a:r>
          </a:p>
          <a:p>
            <a:br>
              <a:rPr lang="en-US" dirty="0"/>
            </a:b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62819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F2B0-9EB4-D941-BFAB-6DE24E52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KH" dirty="0"/>
              <a:t>op 10 backend languages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32CD17-FDE1-1341-98C6-D2A9A509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84258"/>
              </p:ext>
            </p:extLst>
          </p:nvPr>
        </p:nvGraphicFramePr>
        <p:xfrm>
          <a:off x="1123123" y="1465952"/>
          <a:ext cx="10196518" cy="5234134"/>
        </p:xfrm>
        <a:graphic>
          <a:graphicData uri="http://schemas.openxmlformats.org/drawingml/2006/table">
            <a:tbl>
              <a:tblPr/>
              <a:tblGrid>
                <a:gridCol w="1739525">
                  <a:extLst>
                    <a:ext uri="{9D8B030D-6E8A-4147-A177-3AD203B41FA5}">
                      <a16:colId xmlns:a16="http://schemas.microsoft.com/office/drawing/2014/main" val="3337517921"/>
                    </a:ext>
                  </a:extLst>
                </a:gridCol>
                <a:gridCol w="5701581">
                  <a:extLst>
                    <a:ext uri="{9D8B030D-6E8A-4147-A177-3AD203B41FA5}">
                      <a16:colId xmlns:a16="http://schemas.microsoft.com/office/drawing/2014/main" val="1077537081"/>
                    </a:ext>
                  </a:extLst>
                </a:gridCol>
                <a:gridCol w="2755412">
                  <a:extLst>
                    <a:ext uri="{9D8B030D-6E8A-4147-A177-3AD203B41FA5}">
                      <a16:colId xmlns:a16="http://schemas.microsoft.com/office/drawing/2014/main" val="3316645236"/>
                    </a:ext>
                  </a:extLst>
                </a:gridCol>
              </a:tblGrid>
              <a:tr h="662134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effectLst/>
                        </a:rPr>
                        <a:t>Backend language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effectLst/>
                        </a:rPr>
                        <a:t>Description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>
                          <a:effectLst/>
                        </a:rPr>
                        <a:t>Popular Apps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01743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effectLst/>
                        </a:rPr>
                        <a:t>Java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effectLst/>
                        </a:rPr>
                        <a:t>A high-level, object-oriented, class-based back-end language created to have as few implementation dependencies as possible.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Spotify</a:t>
                      </a:r>
                      <a:br>
                        <a:rPr lang="en-US" sz="1800" b="0" i="0">
                          <a:effectLst/>
                        </a:rPr>
                      </a:br>
                      <a:r>
                        <a:rPr lang="en-US" sz="1800" b="0" i="0">
                          <a:effectLst/>
                        </a:rPr>
                        <a:t>Twitter</a:t>
                      </a:r>
                      <a:br>
                        <a:rPr lang="en-US" sz="1800" b="0" i="0">
                          <a:effectLst/>
                        </a:rPr>
                      </a:br>
                      <a:r>
                        <a:rPr lang="en-US" sz="1800" b="0" i="0">
                          <a:effectLst/>
                        </a:rPr>
                        <a:t>Cash App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356658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Ruby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effectLst/>
                        </a:rPr>
                        <a:t>It is a general-purpose, high-level, and interpreted backend language.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AirBnb</a:t>
                      </a:r>
                      <a:br>
                        <a:rPr lang="en-US" sz="1800" b="0" i="0">
                          <a:effectLst/>
                        </a:rPr>
                      </a:br>
                      <a:r>
                        <a:rPr lang="en-US" sz="1800" b="0" i="0">
                          <a:effectLst/>
                        </a:rPr>
                        <a:t>Twitch</a:t>
                      </a:r>
                      <a:br>
                        <a:rPr lang="en-US" sz="1800" b="0" i="0">
                          <a:effectLst/>
                        </a:rPr>
                      </a:br>
                      <a:r>
                        <a:rPr lang="en-US" sz="1800" b="0" i="0">
                          <a:effectLst/>
                        </a:rPr>
                        <a:t>Crazy Egg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56414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Python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It is a high-level, object-oriented, interpreted backend language with dynamic semantics.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Reddit</a:t>
                      </a:r>
                      <a:br>
                        <a:rPr lang="en-US" sz="1800" b="0" i="0">
                          <a:effectLst/>
                        </a:rPr>
                      </a:br>
                      <a:r>
                        <a:rPr lang="en-US" sz="1800" b="0" i="0">
                          <a:effectLst/>
                        </a:rPr>
                        <a:t>Quora</a:t>
                      </a:r>
                      <a:br>
                        <a:rPr lang="en-US" sz="1800" b="0" i="0">
                          <a:effectLst/>
                        </a:rPr>
                      </a:br>
                      <a:r>
                        <a:rPr lang="en-US" sz="1800" b="0" i="0">
                          <a:effectLst/>
                        </a:rPr>
                        <a:t>Dropbox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1316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effectLst/>
                        </a:rPr>
                        <a:t>PHP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effectLst/>
                        </a:rPr>
                        <a:t>It is a general-purpose scripting language mainly designed for web development.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effectLst/>
                        </a:rPr>
                        <a:t>Wikipedia</a:t>
                      </a:r>
                      <a:br>
                        <a:rPr lang="en-US" sz="1800" b="0" i="0" dirty="0">
                          <a:effectLst/>
                        </a:rPr>
                      </a:br>
                      <a:r>
                        <a:rPr lang="en-US" sz="1800" b="0" i="0" dirty="0">
                          <a:effectLst/>
                        </a:rPr>
                        <a:t>MailChimp</a:t>
                      </a:r>
                      <a:br>
                        <a:rPr lang="en-US" sz="1800" b="0" i="0" dirty="0">
                          <a:effectLst/>
                        </a:rPr>
                      </a:br>
                      <a:r>
                        <a:rPr lang="en-US" sz="1800" b="0" i="0" dirty="0" err="1">
                          <a:effectLst/>
                        </a:rPr>
                        <a:t>iStockPhoto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168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is a domain-specific language utilized in programming and created to handle data in an RDMS.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SLQ Server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87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1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4086B-61EB-EF44-88C6-05312893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58209"/>
              </p:ext>
            </p:extLst>
          </p:nvPr>
        </p:nvGraphicFramePr>
        <p:xfrm>
          <a:off x="1123123" y="767390"/>
          <a:ext cx="10196518" cy="5234134"/>
        </p:xfrm>
        <a:graphic>
          <a:graphicData uri="http://schemas.openxmlformats.org/drawingml/2006/table">
            <a:tbl>
              <a:tblPr/>
              <a:tblGrid>
                <a:gridCol w="1739525">
                  <a:extLst>
                    <a:ext uri="{9D8B030D-6E8A-4147-A177-3AD203B41FA5}">
                      <a16:colId xmlns:a16="http://schemas.microsoft.com/office/drawing/2014/main" val="3337517921"/>
                    </a:ext>
                  </a:extLst>
                </a:gridCol>
                <a:gridCol w="5701581">
                  <a:extLst>
                    <a:ext uri="{9D8B030D-6E8A-4147-A177-3AD203B41FA5}">
                      <a16:colId xmlns:a16="http://schemas.microsoft.com/office/drawing/2014/main" val="1077537081"/>
                    </a:ext>
                  </a:extLst>
                </a:gridCol>
                <a:gridCol w="2755412">
                  <a:extLst>
                    <a:ext uri="{9D8B030D-6E8A-4147-A177-3AD203B41FA5}">
                      <a16:colId xmlns:a16="http://schemas.microsoft.com/office/drawing/2014/main" val="3316645236"/>
                    </a:ext>
                  </a:extLst>
                </a:gridCol>
              </a:tblGrid>
              <a:tr h="662134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effectLst/>
                        </a:rPr>
                        <a:t>Backend language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effectLst/>
                        </a:rPr>
                        <a:t>Description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>
                          <a:effectLst/>
                        </a:rPr>
                        <a:t>Popular Apps</a:t>
                      </a:r>
                      <a:endParaRPr lang="en-US" sz="1800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01743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effectLst/>
                        </a:rPr>
                        <a:t>JavaScript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</a:rPr>
                        <a:t>Is a structured interpreted programming language, high-level script with dynamic typing and multiparadigm.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</a:rPr>
                        <a:t>Netflix</a:t>
                      </a:r>
                      <a:br>
                        <a:rPr lang="en-US" sz="1800" b="0" i="0" dirty="0">
                          <a:effectLst/>
                        </a:rPr>
                      </a:br>
                      <a:r>
                        <a:rPr lang="en-US" sz="1800" b="0" i="0" dirty="0">
                          <a:effectLst/>
                        </a:rPr>
                        <a:t>Uber</a:t>
                      </a:r>
                      <a:br>
                        <a:rPr lang="en-US" sz="1800" b="0" i="0" dirty="0">
                          <a:effectLst/>
                        </a:rPr>
                      </a:br>
                      <a:r>
                        <a:rPr lang="en-US" sz="1800" b="0" i="0" dirty="0">
                          <a:effectLst/>
                        </a:rPr>
                        <a:t>Facebook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75816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Rust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multi-paradigm backend language created for performance and safety, particularly safe concurrency.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Signal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OVH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10x Genomics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356658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is a general-purpose, procedural backend programming language holding structured programming, recursion, and lexical variable scope.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Adobe Photoshop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Bloomberg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56414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open-source JavaScript runtime.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PayPal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eBay</a:t>
                      </a:r>
                      <a:br>
                        <a:rPr lang="en-US" dirty="0"/>
                      </a:b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Godaddy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1316"/>
                  </a:ext>
                </a:extLst>
              </a:tr>
              <a:tr h="88284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Solidity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object-oriented backend language for writing smart contracts on the Ethereum blockchain.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Uniswap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 Forest</a:t>
                      </a:r>
                      <a:br>
                        <a:rPr lang="en-US" dirty="0"/>
                      </a:b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CoinBase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Wallet</a:t>
                      </a:r>
                      <a:endParaRPr lang="en-US" sz="1800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42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7F3918-6FF1-C644-A603-ED0540C7E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3" b="9656"/>
          <a:stretch/>
        </p:blipFill>
        <p:spPr>
          <a:xfrm>
            <a:off x="1333500" y="788276"/>
            <a:ext cx="9525000" cy="5202621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C52DBF9A-ABB2-254E-B65A-40F9B4B019D3}"/>
              </a:ext>
            </a:extLst>
          </p:cNvPr>
          <p:cNvSpPr/>
          <p:nvPr/>
        </p:nvSpPr>
        <p:spPr>
          <a:xfrm>
            <a:off x="1418896" y="1471449"/>
            <a:ext cx="1282263" cy="746234"/>
          </a:xfrm>
          <a:prstGeom prst="wedgeRoundRectCallout">
            <a:avLst>
              <a:gd name="adj1" fmla="val 40642"/>
              <a:gd name="adj2" fmla="val 9348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Client Side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B72194C-315F-F04E-8560-2C0C05130B46}"/>
              </a:ext>
            </a:extLst>
          </p:cNvPr>
          <p:cNvSpPr/>
          <p:nvPr/>
        </p:nvSpPr>
        <p:spPr>
          <a:xfrm>
            <a:off x="777764" y="4430111"/>
            <a:ext cx="1282263" cy="746234"/>
          </a:xfrm>
          <a:prstGeom prst="wedgeRoundRectCallout">
            <a:avLst>
              <a:gd name="adj1" fmla="val 70970"/>
              <a:gd name="adj2" fmla="val -9102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Frontend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60127B-CB41-ED41-8CA2-0C2237B10C1D}"/>
              </a:ext>
            </a:extLst>
          </p:cNvPr>
          <p:cNvSpPr/>
          <p:nvPr/>
        </p:nvSpPr>
        <p:spPr>
          <a:xfrm>
            <a:off x="6768661" y="5176345"/>
            <a:ext cx="2511973" cy="746234"/>
          </a:xfrm>
          <a:prstGeom prst="wedgeRoundRectCallout">
            <a:avLst>
              <a:gd name="adj1" fmla="val 26542"/>
              <a:gd name="adj2" fmla="val -10228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Storing, retrieving, deleting or update data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DF3D1C5-E3D9-9540-8AAF-C3239B28603E}"/>
              </a:ext>
            </a:extLst>
          </p:cNvPr>
          <p:cNvSpPr/>
          <p:nvPr/>
        </p:nvSpPr>
        <p:spPr>
          <a:xfrm>
            <a:off x="4114798" y="599090"/>
            <a:ext cx="2511973" cy="909144"/>
          </a:xfrm>
          <a:prstGeom prst="wedgeRoundRectCallout">
            <a:avLst>
              <a:gd name="adj1" fmla="val 29052"/>
              <a:gd name="adj2" fmla="val 13433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H" dirty="0"/>
              <a:t>Handle requests and manipulate response accordingly</a:t>
            </a:r>
          </a:p>
        </p:txBody>
      </p:sp>
    </p:spTree>
    <p:extLst>
      <p:ext uri="{BB962C8B-B14F-4D97-AF65-F5344CB8AC3E}">
        <p14:creationId xmlns:p14="http://schemas.microsoft.com/office/powerpoint/2010/main" val="350860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4C3C-6C47-9F4B-A177-28CA1242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</a:t>
            </a:r>
            <a:r>
              <a:rPr lang="en-KH" sz="4000" dirty="0"/>
              <a:t>kill sets requried to become a backend developer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FAAF5-4A1C-0048-A9DE-095D7D24B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56" b="21738"/>
          <a:stretch/>
        </p:blipFill>
        <p:spPr>
          <a:xfrm>
            <a:off x="1219199" y="2241331"/>
            <a:ext cx="9525000" cy="23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06D9-67B7-9747-95DF-6C3FA72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9FCE-C450-E949-A191-FAB663C2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Backend required Server (computer which is running almost all the time) to store, process data and serve to any user’s request. </a:t>
            </a:r>
          </a:p>
          <a:p>
            <a:endParaRPr lang="en-KH" dirty="0"/>
          </a:p>
          <a:p>
            <a:r>
              <a:rPr lang="en-KH" dirty="0"/>
              <a:t>Server requires software to become web server. You have multiple options: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Apache : most widely used web server. It is free and open source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Nginx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Microsoft  IIS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Google Cloud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AWS ……</a:t>
            </a:r>
          </a:p>
        </p:txBody>
      </p:sp>
    </p:spTree>
    <p:extLst>
      <p:ext uri="{BB962C8B-B14F-4D97-AF65-F5344CB8AC3E}">
        <p14:creationId xmlns:p14="http://schemas.microsoft.com/office/powerpoint/2010/main" val="309006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5373-CEDC-2540-B620-FE0237B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F679-D037-6940-A0DA-F3236164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Be able to set up web server is still not enough to become server engineer. You are required more skills to be a qualified one: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Security Analysis/Protection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Backup/Restore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Auto deployment / Rollback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Encryption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KH" dirty="0"/>
              <a:t>Task Scheduler, Command script , ….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endParaRPr lang="en-KH" dirty="0"/>
          </a:p>
          <a:p>
            <a:pPr marL="363537" indent="0">
              <a:buNone/>
            </a:pPr>
            <a:r>
              <a:rPr lang="en-KH" dirty="0"/>
              <a:t>That why there is another job position just for this, the </a:t>
            </a:r>
            <a:r>
              <a:rPr lang="en-KH" b="1" dirty="0"/>
              <a:t>DevOps</a:t>
            </a:r>
            <a:r>
              <a:rPr lang="en-KH" dirty="0"/>
              <a:t> Engineer</a:t>
            </a:r>
          </a:p>
        </p:txBody>
      </p:sp>
    </p:spTree>
    <p:extLst>
      <p:ext uri="{BB962C8B-B14F-4D97-AF65-F5344CB8AC3E}">
        <p14:creationId xmlns:p14="http://schemas.microsoft.com/office/powerpoint/2010/main" val="178718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50873B80CE48428640DB461664F7B7" ma:contentTypeVersion="6" ma:contentTypeDescription="Create a new document." ma:contentTypeScope="" ma:versionID="aa858401f36d4de7d2a6e2cc1b148e86">
  <xsd:schema xmlns:xsd="http://www.w3.org/2001/XMLSchema" xmlns:xs="http://www.w3.org/2001/XMLSchema" xmlns:p="http://schemas.microsoft.com/office/2006/metadata/properties" xmlns:ns2="af683b41-70f4-4bc4-a2ae-1764b2960367" targetNamespace="http://schemas.microsoft.com/office/2006/metadata/properties" ma:root="true" ma:fieldsID="4b620fcb22919f902a2a2d2f9701f90d" ns2:_="">
    <xsd:import namespace="af683b41-70f4-4bc4-a2ae-1764b2960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83b41-70f4-4bc4-a2ae-1764b29603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8B6FD9-7140-4E98-9ED2-0E5E8D4AFA9C}"/>
</file>

<file path=customXml/itemProps2.xml><?xml version="1.0" encoding="utf-8"?>
<ds:datastoreItem xmlns:ds="http://schemas.openxmlformats.org/officeDocument/2006/customXml" ds:itemID="{74CE3F1B-C56D-45F2-99FE-186DFA0C8C87}"/>
</file>

<file path=customXml/itemProps3.xml><?xml version="1.0" encoding="utf-8"?>
<ds:datastoreItem xmlns:ds="http://schemas.openxmlformats.org/officeDocument/2006/customXml" ds:itemID="{FA11B80D-10F8-4C4E-8289-4635F8B32B2C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</TotalTime>
  <Words>727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Introduction to backend development</vt:lpstr>
      <vt:lpstr>PowerPoint Presentation</vt:lpstr>
      <vt:lpstr>Why learn a backend programming language?</vt:lpstr>
      <vt:lpstr>Top 10 backend languages</vt:lpstr>
      <vt:lpstr>PowerPoint Presentation</vt:lpstr>
      <vt:lpstr>PowerPoint Presentation</vt:lpstr>
      <vt:lpstr>Skill sets requried to become a backend developer</vt:lpstr>
      <vt:lpstr>server</vt:lpstr>
      <vt:lpstr>server</vt:lpstr>
      <vt:lpstr>Database and cache</vt:lpstr>
      <vt:lpstr>Api (rest &amp; soap)</vt:lpstr>
      <vt:lpstr>Programming language</vt:lpstr>
      <vt:lpstr>Backend Developer’s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backend development</dc:title>
  <dc:creator>thavorac chun</dc:creator>
  <cp:lastModifiedBy>thavorac chun</cp:lastModifiedBy>
  <cp:revision>2</cp:revision>
  <dcterms:created xsi:type="dcterms:W3CDTF">2022-03-31T23:53:32Z</dcterms:created>
  <dcterms:modified xsi:type="dcterms:W3CDTF">2022-04-01T02:01:00Z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0x0101000350873B80CE48428640DB461664F7B7</vt:lpwstr>
  </property>
</Properties>
</file>