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handoutMasterIdLst>
    <p:handoutMasterId r:id="rId14"/>
  </p:handoutMasterIdLst>
  <p:sldIdLst>
    <p:sldId id="256" r:id="rId2"/>
    <p:sldId id="261" r:id="rId3"/>
    <p:sldId id="271" r:id="rId4"/>
    <p:sldId id="263" r:id="rId5"/>
    <p:sldId id="264" r:id="rId6"/>
    <p:sldId id="265" r:id="rId7"/>
    <p:sldId id="266" r:id="rId8"/>
    <p:sldId id="267" r:id="rId9"/>
    <p:sldId id="268" r:id="rId10"/>
    <p:sldId id="269" r:id="rId11"/>
    <p:sldId id="270" r:id="rId12"/>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6636CA-7DA0-4831-A60A-D23ECA7856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56A7BF8-E3B2-4CC4-B47B-FD79215DA8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32587-33FD-4AAB-8852-36EAF4AA7177}" type="datetimeFigureOut">
              <a:rPr lang="en-US" smtClean="0"/>
              <a:t>2/20/2022</a:t>
            </a:fld>
            <a:endParaRPr lang="en-US"/>
          </a:p>
        </p:txBody>
      </p:sp>
      <p:sp>
        <p:nvSpPr>
          <p:cNvPr id="4" name="Footer Placeholder 3">
            <a:extLst>
              <a:ext uri="{FF2B5EF4-FFF2-40B4-BE49-F238E27FC236}">
                <a16:creationId xmlns:a16="http://schemas.microsoft.com/office/drawing/2014/main" id="{33DDC68C-1ECD-4B2B-8C3D-E153C19123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B2D4FA9-18ED-4A91-908C-610647EBDB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6E281B-1F30-4911-9FB3-8F752F6BB7B1}" type="slidenum">
              <a:rPr lang="en-US" smtClean="0"/>
              <a:t>‹#›</a:t>
            </a:fld>
            <a:endParaRPr lang="en-US"/>
          </a:p>
        </p:txBody>
      </p:sp>
    </p:spTree>
    <p:extLst>
      <p:ext uri="{BB962C8B-B14F-4D97-AF65-F5344CB8AC3E}">
        <p14:creationId xmlns:p14="http://schemas.microsoft.com/office/powerpoint/2010/main" val="39775007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380221e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380221e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4075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380221e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380221e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0422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380221e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380221e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3422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380221e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380221e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6629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380221e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380221e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2282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380221e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380221e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4412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380221e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380221e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0377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380221e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380221e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6533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380221e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380221e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681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Network II- Network Roadmap</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Lectured by: Thayheng Nhem</a:t>
            </a:r>
            <a:endParaRPr/>
          </a:p>
        </p:txBody>
      </p:sp>
      <p:sp>
        <p:nvSpPr>
          <p:cNvPr id="2" name="Slide Number Placeholder 1">
            <a:extLst>
              <a:ext uri="{FF2B5EF4-FFF2-40B4-BE49-F238E27FC236}">
                <a16:creationId xmlns:a16="http://schemas.microsoft.com/office/drawing/2014/main" id="{5F2064CA-098B-43FC-8FC3-1EE19F1908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Network Security</a:t>
            </a:r>
            <a:endParaRPr dirty="0"/>
          </a:p>
        </p:txBody>
      </p:sp>
      <p:sp>
        <p:nvSpPr>
          <p:cNvPr id="2" name="Slide Number Placeholder 1">
            <a:extLst>
              <a:ext uri="{FF2B5EF4-FFF2-40B4-BE49-F238E27FC236}">
                <a16:creationId xmlns:a16="http://schemas.microsoft.com/office/drawing/2014/main" id="{9F1B2B45-F5DD-4186-A3DF-A315B5F602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TextBox 5">
            <a:extLst>
              <a:ext uri="{FF2B5EF4-FFF2-40B4-BE49-F238E27FC236}">
                <a16:creationId xmlns:a16="http://schemas.microsoft.com/office/drawing/2014/main" id="{B8B4E90D-7CFE-4BCB-A9DA-0FCC2090E69A}"/>
              </a:ext>
            </a:extLst>
          </p:cNvPr>
          <p:cNvSpPr txBox="1"/>
          <p:nvPr/>
        </p:nvSpPr>
        <p:spPr>
          <a:xfrm>
            <a:off x="727650" y="1448366"/>
            <a:ext cx="7688700" cy="1545744"/>
          </a:xfrm>
          <a:prstGeom prst="rect">
            <a:avLst/>
          </a:prstGeom>
          <a:noFill/>
        </p:spPr>
        <p:txBody>
          <a:bodyPr wrap="square">
            <a:spAutoFit/>
          </a:bodyPr>
          <a:lstStyle/>
          <a:p>
            <a:pPr marL="285750" indent="-285750">
              <a:lnSpc>
                <a:spcPct val="105000"/>
              </a:lnSpc>
              <a:buClr>
                <a:schemeClr val="accent1"/>
              </a:buClr>
              <a:buSzPts val="1300"/>
              <a:buFont typeface="Lato"/>
              <a:buChar char="•"/>
            </a:pPr>
            <a:r>
              <a:rPr lang="en-US" sz="1300" dirty="0">
                <a:solidFill>
                  <a:schemeClr val="accent1"/>
                </a:solidFill>
                <a:latin typeface="Lato"/>
                <a:ea typeface="Lato"/>
                <a:cs typeface="Lato"/>
                <a:sym typeface="Lato"/>
              </a:rPr>
              <a:t>Network security in its simplest term, it is a set of rules and configurations designed to protect the integrity, confidentiality and accessibility of computer networks and data using both software and hardware technologies.</a:t>
            </a:r>
          </a:p>
          <a:p>
            <a:pPr>
              <a:lnSpc>
                <a:spcPct val="105000"/>
              </a:lnSpc>
              <a:buClr>
                <a:schemeClr val="accent1"/>
              </a:buClr>
              <a:buSzPts val="1300"/>
              <a:buFont typeface="Lato"/>
            </a:pPr>
            <a:endParaRPr lang="en-US" sz="1300" dirty="0">
              <a:solidFill>
                <a:schemeClr val="accent1"/>
              </a:solidFill>
              <a:latin typeface="Lato"/>
              <a:ea typeface="Lato"/>
              <a:cs typeface="Lato"/>
              <a:sym typeface="Lato"/>
            </a:endParaRPr>
          </a:p>
          <a:p>
            <a:pPr marL="285750" indent="-285750">
              <a:lnSpc>
                <a:spcPct val="105000"/>
              </a:lnSpc>
              <a:buClr>
                <a:schemeClr val="accent1"/>
              </a:buClr>
              <a:buSzPts val="1300"/>
              <a:buFont typeface="Lato"/>
              <a:buChar char="•"/>
            </a:pPr>
            <a:r>
              <a:rPr lang="en-US" sz="1300" dirty="0">
                <a:solidFill>
                  <a:schemeClr val="accent1"/>
                </a:solidFill>
                <a:latin typeface="Lato"/>
                <a:ea typeface="Lato"/>
                <a:cs typeface="Lato"/>
                <a:sym typeface="Lato"/>
              </a:rPr>
              <a:t>Every organization, regardless of size, industry or infrastructure, requires a degree of network security solutions in place to protect it from the ever-growing landscape of cyber threats in the wild today.</a:t>
            </a:r>
          </a:p>
        </p:txBody>
      </p:sp>
    </p:spTree>
    <p:extLst>
      <p:ext uri="{BB962C8B-B14F-4D97-AF65-F5344CB8AC3E}">
        <p14:creationId xmlns:p14="http://schemas.microsoft.com/office/powerpoint/2010/main" val="240286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4DD1-FBE3-4808-A545-3D6B2150D7CD}"/>
              </a:ext>
            </a:extLst>
          </p:cNvPr>
          <p:cNvSpPr>
            <a:spLocks noGrp="1"/>
          </p:cNvSpPr>
          <p:nvPr>
            <p:ph type="title"/>
          </p:nvPr>
        </p:nvSpPr>
        <p:spPr/>
        <p:txBody>
          <a:bodyPr>
            <a:normAutofit fontScale="90000"/>
          </a:bodyPr>
          <a:lstStyle/>
          <a:p>
            <a:r>
              <a:rPr lang="en-US" dirty="0"/>
              <a:t>THE END</a:t>
            </a:r>
          </a:p>
        </p:txBody>
      </p:sp>
      <p:sp>
        <p:nvSpPr>
          <p:cNvPr id="4" name="Slide Number Placeholder 3">
            <a:extLst>
              <a:ext uri="{FF2B5EF4-FFF2-40B4-BE49-F238E27FC236}">
                <a16:creationId xmlns:a16="http://schemas.microsoft.com/office/drawing/2014/main" id="{8ABC5F9A-DFAC-46C4-B9AD-1E85BBD04C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54293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Review – What is Computer Network?</a:t>
            </a:r>
            <a:endParaRPr dirty="0"/>
          </a:p>
        </p:txBody>
      </p:sp>
      <p:sp>
        <p:nvSpPr>
          <p:cNvPr id="93" name="Google Shape;93;p14"/>
          <p:cNvSpPr txBox="1">
            <a:spLocks noGrp="1"/>
          </p:cNvSpPr>
          <p:nvPr>
            <p:ph type="body" idx="1"/>
          </p:nvPr>
        </p:nvSpPr>
        <p:spPr>
          <a:xfrm>
            <a:off x="729450" y="1553737"/>
            <a:ext cx="7688700" cy="3196114"/>
          </a:xfrm>
          <a:prstGeom prst="rect">
            <a:avLst/>
          </a:prstGeom>
        </p:spPr>
        <p:txBody>
          <a:bodyPr spcFirstLastPara="1" wrap="square" lIns="91425" tIns="91425" rIns="91425" bIns="91425" anchor="t" anchorCtr="0">
            <a:noAutofit/>
          </a:bodyPr>
          <a:lstStyle/>
          <a:p>
            <a:pPr marL="285750" indent="-285750">
              <a:spcAft>
                <a:spcPts val="1200"/>
              </a:spcAft>
            </a:pPr>
            <a:r>
              <a:rPr lang="en-US" dirty="0"/>
              <a:t>Definition: A Computer Network is defined as the interconnection of two or more computers. It is done to enable the computers to communicate and share available resource.</a:t>
            </a:r>
          </a:p>
          <a:p>
            <a:pPr marL="285750" indent="-285750">
              <a:spcAft>
                <a:spcPts val="1200"/>
              </a:spcAft>
            </a:pPr>
            <a:r>
              <a:rPr lang="en-US" dirty="0"/>
              <a:t>Application:</a:t>
            </a:r>
          </a:p>
          <a:p>
            <a:pPr marL="742950" lvl="1" indent="-285750">
              <a:spcAft>
                <a:spcPts val="1200"/>
              </a:spcAft>
            </a:pPr>
            <a:r>
              <a:rPr lang="en-US" sz="1300" dirty="0"/>
              <a:t>Sharing of Resource such as printer</a:t>
            </a:r>
          </a:p>
          <a:p>
            <a:pPr marL="742950" lvl="1" indent="-285750">
              <a:spcAft>
                <a:spcPts val="1200"/>
              </a:spcAft>
            </a:pPr>
            <a:r>
              <a:rPr lang="en-US" sz="1300" dirty="0"/>
              <a:t>Communication from one computer to another or from one system to another</a:t>
            </a:r>
          </a:p>
          <a:p>
            <a:pPr marL="742950" lvl="1" indent="-285750">
              <a:spcAft>
                <a:spcPts val="1200"/>
              </a:spcAft>
            </a:pPr>
            <a:r>
              <a:rPr lang="en-US" sz="1300" dirty="0"/>
              <a:t>Sharing of Information over geographically wide areas.</a:t>
            </a:r>
          </a:p>
        </p:txBody>
      </p:sp>
      <p:sp>
        <p:nvSpPr>
          <p:cNvPr id="2" name="Slide Number Placeholder 1">
            <a:extLst>
              <a:ext uri="{FF2B5EF4-FFF2-40B4-BE49-F238E27FC236}">
                <a16:creationId xmlns:a16="http://schemas.microsoft.com/office/drawing/2014/main" id="{4D6D454A-B552-4FB7-9362-FB043BBB11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98378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Review – What are these network devices?</a:t>
            </a:r>
            <a:endParaRPr dirty="0"/>
          </a:p>
        </p:txBody>
      </p:sp>
      <p:sp>
        <p:nvSpPr>
          <p:cNvPr id="2" name="Slide Number Placeholder 1">
            <a:extLst>
              <a:ext uri="{FF2B5EF4-FFF2-40B4-BE49-F238E27FC236}">
                <a16:creationId xmlns:a16="http://schemas.microsoft.com/office/drawing/2014/main" id="{4D6D454A-B552-4FB7-9362-FB043BBB11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1026" name="Picture 2" descr="Amazon.com: TP-Link N450 WiFi Router - Wireless Internet Router for Home  (TL-WR940N) : Everything Else">
            <a:extLst>
              <a:ext uri="{FF2B5EF4-FFF2-40B4-BE49-F238E27FC236}">
                <a16:creationId xmlns:a16="http://schemas.microsoft.com/office/drawing/2014/main" id="{599C060C-71FF-463B-B460-37BF125FF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4185" y="1782365"/>
            <a:ext cx="2033263" cy="15787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ub vs Switch vs Router: What's the Difference?">
            <a:extLst>
              <a:ext uri="{FF2B5EF4-FFF2-40B4-BE49-F238E27FC236}">
                <a16:creationId xmlns:a16="http://schemas.microsoft.com/office/drawing/2014/main" id="{BC9960C3-7302-4F96-A515-0EAA2A00B0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47" y="2131207"/>
            <a:ext cx="27432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twork Switch, Managed Industrial Ethernet Switch, WAN Switch, Fast  Ethernet Switches, Switching Hub, Wireless AP Switch in Swasthya Vihar, New  Delhi , Cognoscente Invnted Private Limited | ID: 9447126497">
            <a:extLst>
              <a:ext uri="{FF2B5EF4-FFF2-40B4-BE49-F238E27FC236}">
                <a16:creationId xmlns:a16="http://schemas.microsoft.com/office/drawing/2014/main" id="{71E8CED7-C8E3-4138-B31A-59EDF93BAF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702" y="1535906"/>
            <a:ext cx="2743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0F97F88-7401-45E8-9C02-BB9FB80C082A}"/>
              </a:ext>
            </a:extLst>
          </p:cNvPr>
          <p:cNvSpPr txBox="1"/>
          <p:nvPr/>
        </p:nvSpPr>
        <p:spPr>
          <a:xfrm>
            <a:off x="1215347" y="3502807"/>
            <a:ext cx="914400" cy="307777"/>
          </a:xfrm>
          <a:prstGeom prst="rect">
            <a:avLst/>
          </a:prstGeom>
          <a:noFill/>
        </p:spPr>
        <p:txBody>
          <a:bodyPr wrap="square" rtlCol="0">
            <a:spAutoFit/>
          </a:bodyPr>
          <a:lstStyle/>
          <a:p>
            <a:pPr algn="ctr"/>
            <a:r>
              <a:rPr lang="en-US" dirty="0"/>
              <a:t>Hub</a:t>
            </a:r>
          </a:p>
        </p:txBody>
      </p:sp>
      <p:sp>
        <p:nvSpPr>
          <p:cNvPr id="15" name="TextBox 14">
            <a:extLst>
              <a:ext uri="{FF2B5EF4-FFF2-40B4-BE49-F238E27FC236}">
                <a16:creationId xmlns:a16="http://schemas.microsoft.com/office/drawing/2014/main" id="{186721D4-79F5-423B-8579-6023170C8245}"/>
              </a:ext>
            </a:extLst>
          </p:cNvPr>
          <p:cNvSpPr txBox="1"/>
          <p:nvPr/>
        </p:nvSpPr>
        <p:spPr>
          <a:xfrm>
            <a:off x="4310972" y="3433751"/>
            <a:ext cx="914400" cy="307777"/>
          </a:xfrm>
          <a:prstGeom prst="rect">
            <a:avLst/>
          </a:prstGeom>
          <a:noFill/>
        </p:spPr>
        <p:txBody>
          <a:bodyPr wrap="square" rtlCol="0">
            <a:spAutoFit/>
          </a:bodyPr>
          <a:lstStyle/>
          <a:p>
            <a:pPr algn="ctr"/>
            <a:r>
              <a:rPr lang="en-US" dirty="0"/>
              <a:t>Switch</a:t>
            </a:r>
          </a:p>
        </p:txBody>
      </p:sp>
      <p:sp>
        <p:nvSpPr>
          <p:cNvPr id="16" name="TextBox 15">
            <a:extLst>
              <a:ext uri="{FF2B5EF4-FFF2-40B4-BE49-F238E27FC236}">
                <a16:creationId xmlns:a16="http://schemas.microsoft.com/office/drawing/2014/main" id="{189B15B9-7334-4F0A-9E85-A87D9FDAB820}"/>
              </a:ext>
            </a:extLst>
          </p:cNvPr>
          <p:cNvSpPr txBox="1"/>
          <p:nvPr/>
        </p:nvSpPr>
        <p:spPr>
          <a:xfrm>
            <a:off x="7099981" y="3361134"/>
            <a:ext cx="914400" cy="307777"/>
          </a:xfrm>
          <a:prstGeom prst="rect">
            <a:avLst/>
          </a:prstGeom>
          <a:noFill/>
        </p:spPr>
        <p:txBody>
          <a:bodyPr wrap="square" rtlCol="0">
            <a:spAutoFit/>
          </a:bodyPr>
          <a:lstStyle/>
          <a:p>
            <a:pPr algn="ctr"/>
            <a:r>
              <a:rPr lang="en-US" dirty="0"/>
              <a:t>Router</a:t>
            </a:r>
          </a:p>
        </p:txBody>
      </p:sp>
    </p:spTree>
    <p:extLst>
      <p:ext uri="{BB962C8B-B14F-4D97-AF65-F5344CB8AC3E}">
        <p14:creationId xmlns:p14="http://schemas.microsoft.com/office/powerpoint/2010/main" val="239549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Review – What is Network Protocol and Standard? </a:t>
            </a:r>
            <a:endParaRPr dirty="0"/>
          </a:p>
        </p:txBody>
      </p:sp>
      <p:sp>
        <p:nvSpPr>
          <p:cNvPr id="4" name="Google Shape;93;p14">
            <a:extLst>
              <a:ext uri="{FF2B5EF4-FFF2-40B4-BE49-F238E27FC236}">
                <a16:creationId xmlns:a16="http://schemas.microsoft.com/office/drawing/2014/main" id="{E90D6A76-6BF1-491B-8005-193E1187C3B3}"/>
              </a:ext>
            </a:extLst>
          </p:cNvPr>
          <p:cNvSpPr txBox="1">
            <a:spLocks noGrp="1"/>
          </p:cNvSpPr>
          <p:nvPr>
            <p:ph type="body" idx="1"/>
          </p:nvPr>
        </p:nvSpPr>
        <p:spPr>
          <a:xfrm>
            <a:off x="729450" y="1553737"/>
            <a:ext cx="7688700" cy="2378926"/>
          </a:xfrm>
          <a:prstGeom prst="rect">
            <a:avLst/>
          </a:prstGeom>
        </p:spPr>
        <p:txBody>
          <a:bodyPr spcFirstLastPara="1" wrap="square" lIns="91425" tIns="91425" rIns="91425" bIns="91425" anchor="t" anchorCtr="0">
            <a:normAutofit/>
          </a:bodyPr>
          <a:lstStyle/>
          <a:p>
            <a:pPr marL="0" indent="0">
              <a:spcAft>
                <a:spcPts val="1200"/>
              </a:spcAft>
              <a:buNone/>
            </a:pPr>
            <a:r>
              <a:rPr lang="en-US" dirty="0"/>
              <a:t>Protocols and standards make networks work together. Protocols make it possible for the various components of a network to communicate with each other, and standards make it possible for different manufacturers’ network components to work together.</a:t>
            </a:r>
          </a:p>
          <a:p>
            <a:pPr marL="0" indent="0">
              <a:spcAft>
                <a:spcPts val="1200"/>
              </a:spcAft>
              <a:buNone/>
            </a:pPr>
            <a:endParaRPr lang="en-US" sz="1300" dirty="0"/>
          </a:p>
        </p:txBody>
      </p:sp>
      <p:sp>
        <p:nvSpPr>
          <p:cNvPr id="2" name="Slide Number Placeholder 1">
            <a:extLst>
              <a:ext uri="{FF2B5EF4-FFF2-40B4-BE49-F238E27FC236}">
                <a16:creationId xmlns:a16="http://schemas.microsoft.com/office/drawing/2014/main" id="{5ED07195-46D0-43D9-8BB6-CFF5FFC5DF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7" name="Picture 6">
            <a:extLst>
              <a:ext uri="{FF2B5EF4-FFF2-40B4-BE49-F238E27FC236}">
                <a16:creationId xmlns:a16="http://schemas.microsoft.com/office/drawing/2014/main" id="{2630B837-5044-4F8C-BF59-F53F959EE498}"/>
              </a:ext>
            </a:extLst>
          </p:cNvPr>
          <p:cNvPicPr>
            <a:picLocks noChangeAspect="1"/>
          </p:cNvPicPr>
          <p:nvPr/>
        </p:nvPicPr>
        <p:blipFill>
          <a:blip r:embed="rId3"/>
          <a:stretch>
            <a:fillRect/>
          </a:stretch>
        </p:blipFill>
        <p:spPr>
          <a:xfrm>
            <a:off x="2132374" y="2642445"/>
            <a:ext cx="4979263" cy="2107406"/>
          </a:xfrm>
          <a:prstGeom prst="rect">
            <a:avLst/>
          </a:prstGeom>
        </p:spPr>
      </p:pic>
    </p:spTree>
    <p:extLst>
      <p:ext uri="{BB962C8B-B14F-4D97-AF65-F5344CB8AC3E}">
        <p14:creationId xmlns:p14="http://schemas.microsoft.com/office/powerpoint/2010/main" val="114741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Review -  What is IP Address?</a:t>
            </a:r>
            <a:endParaRPr dirty="0"/>
          </a:p>
        </p:txBody>
      </p:sp>
      <p:sp>
        <p:nvSpPr>
          <p:cNvPr id="4" name="Google Shape;93;p14">
            <a:extLst>
              <a:ext uri="{FF2B5EF4-FFF2-40B4-BE49-F238E27FC236}">
                <a16:creationId xmlns:a16="http://schemas.microsoft.com/office/drawing/2014/main" id="{E90D6A76-6BF1-491B-8005-193E1187C3B3}"/>
              </a:ext>
            </a:extLst>
          </p:cNvPr>
          <p:cNvSpPr txBox="1">
            <a:spLocks noGrp="1"/>
          </p:cNvSpPr>
          <p:nvPr>
            <p:ph type="body" idx="1"/>
          </p:nvPr>
        </p:nvSpPr>
        <p:spPr>
          <a:xfrm>
            <a:off x="729450" y="1553737"/>
            <a:ext cx="7688700" cy="1396727"/>
          </a:xfrm>
          <a:prstGeom prst="rect">
            <a:avLst/>
          </a:prstGeom>
        </p:spPr>
        <p:txBody>
          <a:bodyPr spcFirstLastPara="1" wrap="square" lIns="91425" tIns="91425" rIns="91425" bIns="91425" anchor="t" anchorCtr="0">
            <a:normAutofit/>
          </a:bodyPr>
          <a:lstStyle/>
          <a:p>
            <a:pPr marL="0" indent="0">
              <a:spcAft>
                <a:spcPts val="1200"/>
              </a:spcAft>
              <a:buNone/>
            </a:pPr>
            <a:r>
              <a:rPr lang="en-US" dirty="0"/>
              <a:t>An IP address is a number that uniquely identifies every host on an IP network. IP addresses operate at the network layer of the TCP/IP protocol stack, so they are independent of lower-level data link layer MAC addresses, such as Ethernet MAC addresses.</a:t>
            </a:r>
            <a:endParaRPr lang="en-US" sz="1300" dirty="0"/>
          </a:p>
        </p:txBody>
      </p:sp>
      <p:sp>
        <p:nvSpPr>
          <p:cNvPr id="2" name="Slide Number Placeholder 1">
            <a:extLst>
              <a:ext uri="{FF2B5EF4-FFF2-40B4-BE49-F238E27FC236}">
                <a16:creationId xmlns:a16="http://schemas.microsoft.com/office/drawing/2014/main" id="{959BB1D1-388B-4CC2-A685-D8E9281DFD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6" name="Picture 5">
            <a:extLst>
              <a:ext uri="{FF2B5EF4-FFF2-40B4-BE49-F238E27FC236}">
                <a16:creationId xmlns:a16="http://schemas.microsoft.com/office/drawing/2014/main" id="{2D8A4022-5094-4A2B-A742-CBD10E0BB77E}"/>
              </a:ext>
            </a:extLst>
          </p:cNvPr>
          <p:cNvPicPr>
            <a:picLocks noChangeAspect="1"/>
          </p:cNvPicPr>
          <p:nvPr/>
        </p:nvPicPr>
        <p:blipFill>
          <a:blip r:embed="rId3"/>
          <a:stretch>
            <a:fillRect/>
          </a:stretch>
        </p:blipFill>
        <p:spPr>
          <a:xfrm>
            <a:off x="2010965" y="2657148"/>
            <a:ext cx="5122069" cy="2199863"/>
          </a:xfrm>
          <a:prstGeom prst="rect">
            <a:avLst/>
          </a:prstGeom>
        </p:spPr>
      </p:pic>
    </p:spTree>
    <p:extLst>
      <p:ext uri="{BB962C8B-B14F-4D97-AF65-F5344CB8AC3E}">
        <p14:creationId xmlns:p14="http://schemas.microsoft.com/office/powerpoint/2010/main" val="34081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Review – What is routing?</a:t>
            </a:r>
            <a:endParaRPr dirty="0"/>
          </a:p>
        </p:txBody>
      </p:sp>
      <p:sp>
        <p:nvSpPr>
          <p:cNvPr id="4" name="Google Shape;93;p14">
            <a:extLst>
              <a:ext uri="{FF2B5EF4-FFF2-40B4-BE49-F238E27FC236}">
                <a16:creationId xmlns:a16="http://schemas.microsoft.com/office/drawing/2014/main" id="{E90D6A76-6BF1-491B-8005-193E1187C3B3}"/>
              </a:ext>
            </a:extLst>
          </p:cNvPr>
          <p:cNvSpPr txBox="1">
            <a:spLocks noGrp="1"/>
          </p:cNvSpPr>
          <p:nvPr>
            <p:ph type="body" idx="1"/>
          </p:nvPr>
        </p:nvSpPr>
        <p:spPr>
          <a:xfrm>
            <a:off x="729450" y="1553737"/>
            <a:ext cx="7688700" cy="1396727"/>
          </a:xfrm>
          <a:prstGeom prst="rect">
            <a:avLst/>
          </a:prstGeom>
        </p:spPr>
        <p:txBody>
          <a:bodyPr spcFirstLastPara="1" wrap="square" lIns="91425" tIns="91425" rIns="91425" bIns="91425" anchor="t" anchorCtr="0">
            <a:noAutofit/>
          </a:bodyPr>
          <a:lstStyle/>
          <a:p>
            <a:pPr marL="0" indent="0">
              <a:spcAft>
                <a:spcPts val="1200"/>
              </a:spcAft>
              <a:buNone/>
            </a:pPr>
            <a:r>
              <a:rPr lang="en-US" dirty="0"/>
              <a:t>Routing is the general term that describes what routers do. In short, when a router receives a packet from one network that is destined for a device on another network, the router determines the best way to get the packet to its destination.</a:t>
            </a:r>
          </a:p>
          <a:p>
            <a:pPr marL="0" indent="0">
              <a:spcAft>
                <a:spcPts val="1200"/>
              </a:spcAft>
              <a:buNone/>
            </a:pPr>
            <a:endParaRPr lang="en-US" dirty="0"/>
          </a:p>
        </p:txBody>
      </p:sp>
      <p:sp>
        <p:nvSpPr>
          <p:cNvPr id="2" name="Slide Number Placeholder 1">
            <a:extLst>
              <a:ext uri="{FF2B5EF4-FFF2-40B4-BE49-F238E27FC236}">
                <a16:creationId xmlns:a16="http://schemas.microsoft.com/office/drawing/2014/main" id="{334E5159-ACB5-4335-BF05-D5BE67FCD7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5" name="Picture 4">
            <a:extLst>
              <a:ext uri="{FF2B5EF4-FFF2-40B4-BE49-F238E27FC236}">
                <a16:creationId xmlns:a16="http://schemas.microsoft.com/office/drawing/2014/main" id="{EEE66470-791D-4662-9C21-2DF79B88606B}"/>
              </a:ext>
            </a:extLst>
          </p:cNvPr>
          <p:cNvPicPr>
            <a:picLocks noChangeAspect="1"/>
          </p:cNvPicPr>
          <p:nvPr/>
        </p:nvPicPr>
        <p:blipFill>
          <a:blip r:embed="rId3"/>
          <a:stretch>
            <a:fillRect/>
          </a:stretch>
        </p:blipFill>
        <p:spPr>
          <a:xfrm>
            <a:off x="2608659" y="2528887"/>
            <a:ext cx="4226719" cy="2606388"/>
          </a:xfrm>
          <a:prstGeom prst="rect">
            <a:avLst/>
          </a:prstGeom>
        </p:spPr>
      </p:pic>
    </p:spTree>
    <p:extLst>
      <p:ext uri="{BB962C8B-B14F-4D97-AF65-F5344CB8AC3E}">
        <p14:creationId xmlns:p14="http://schemas.microsoft.com/office/powerpoint/2010/main" val="92611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Planning Network</a:t>
            </a:r>
            <a:endParaRPr dirty="0"/>
          </a:p>
        </p:txBody>
      </p:sp>
      <p:sp>
        <p:nvSpPr>
          <p:cNvPr id="4" name="Google Shape;93;p14">
            <a:extLst>
              <a:ext uri="{FF2B5EF4-FFF2-40B4-BE49-F238E27FC236}">
                <a16:creationId xmlns:a16="http://schemas.microsoft.com/office/drawing/2014/main" id="{E90D6A76-6BF1-491B-8005-193E1187C3B3}"/>
              </a:ext>
            </a:extLst>
          </p:cNvPr>
          <p:cNvSpPr txBox="1">
            <a:spLocks noGrp="1"/>
          </p:cNvSpPr>
          <p:nvPr>
            <p:ph type="body" idx="1"/>
          </p:nvPr>
        </p:nvSpPr>
        <p:spPr>
          <a:xfrm>
            <a:off x="729450" y="1553737"/>
            <a:ext cx="7688700" cy="1396727"/>
          </a:xfrm>
          <a:prstGeom prst="rect">
            <a:avLst/>
          </a:prstGeom>
        </p:spPr>
        <p:txBody>
          <a:bodyPr spcFirstLastPara="1" wrap="square" lIns="91425" tIns="91425" rIns="91425" bIns="91425" anchor="t" anchorCtr="0">
            <a:noAutofit/>
          </a:bodyPr>
          <a:lstStyle/>
          <a:p>
            <a:pPr marL="285750" indent="-285750">
              <a:spcAft>
                <a:spcPts val="1200"/>
              </a:spcAft>
            </a:pPr>
            <a:r>
              <a:rPr lang="en-US" dirty="0"/>
              <a:t>A network can be defined as the grouping of hardware devices and software components which are necessary to connect devices within the organization, and to connect the organization to other organizations and the Internet.</a:t>
            </a:r>
          </a:p>
          <a:p>
            <a:pPr marL="285750" indent="-285750">
              <a:spcAft>
                <a:spcPts val="1200"/>
              </a:spcAft>
            </a:pPr>
            <a:r>
              <a:rPr lang="en-US" dirty="0"/>
              <a:t>Network Planning is having a fool-proof network infrastructure in hand with every little details is determined and identified.</a:t>
            </a:r>
          </a:p>
        </p:txBody>
      </p:sp>
      <p:sp>
        <p:nvSpPr>
          <p:cNvPr id="2" name="Slide Number Placeholder 1">
            <a:extLst>
              <a:ext uri="{FF2B5EF4-FFF2-40B4-BE49-F238E27FC236}">
                <a16:creationId xmlns:a16="http://schemas.microsoft.com/office/drawing/2014/main" id="{761E7B62-5F80-4E63-9ED2-F017300B87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2127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Implementing Network</a:t>
            </a:r>
            <a:endParaRPr dirty="0"/>
          </a:p>
        </p:txBody>
      </p:sp>
      <p:sp>
        <p:nvSpPr>
          <p:cNvPr id="3" name="Text Placeholder 2">
            <a:extLst>
              <a:ext uri="{FF2B5EF4-FFF2-40B4-BE49-F238E27FC236}">
                <a16:creationId xmlns:a16="http://schemas.microsoft.com/office/drawing/2014/main" id="{D0DBF7AF-FB08-4426-847A-F8C54E086BE0}"/>
              </a:ext>
            </a:extLst>
          </p:cNvPr>
          <p:cNvSpPr>
            <a:spLocks noGrp="1"/>
          </p:cNvSpPr>
          <p:nvPr>
            <p:ph type="body" idx="1"/>
          </p:nvPr>
        </p:nvSpPr>
        <p:spPr>
          <a:xfrm>
            <a:off x="727650" y="1566811"/>
            <a:ext cx="7688700" cy="1476427"/>
          </a:xfrm>
        </p:spPr>
        <p:txBody>
          <a:bodyPr>
            <a:normAutofit/>
          </a:bodyPr>
          <a:lstStyle/>
          <a:p>
            <a:pPr marL="146050" indent="0">
              <a:buNone/>
            </a:pPr>
            <a:r>
              <a:rPr lang="en-US" sz="1500" dirty="0"/>
              <a:t>After you plan your network, then comes the fun of actually putting everything</a:t>
            </a:r>
          </a:p>
          <a:p>
            <a:pPr marL="146050" indent="0">
              <a:buNone/>
            </a:pPr>
            <a:r>
              <a:rPr lang="en-US" sz="1500" dirty="0"/>
              <a:t>together. Some of the important details such as installing network hardware, including cables and switches, as well as professional touches like patch panels and cable management. More to be considered.</a:t>
            </a:r>
          </a:p>
        </p:txBody>
      </p:sp>
      <p:sp>
        <p:nvSpPr>
          <p:cNvPr id="2" name="Slide Number Placeholder 1">
            <a:extLst>
              <a:ext uri="{FF2B5EF4-FFF2-40B4-BE49-F238E27FC236}">
                <a16:creationId xmlns:a16="http://schemas.microsoft.com/office/drawing/2014/main" id="{5143A023-6ABA-45A6-A001-BC001C5609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21571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Managing Network</a:t>
            </a:r>
            <a:endParaRPr dirty="0"/>
          </a:p>
        </p:txBody>
      </p:sp>
      <p:sp>
        <p:nvSpPr>
          <p:cNvPr id="7" name="Text Placeholder 2">
            <a:extLst>
              <a:ext uri="{FF2B5EF4-FFF2-40B4-BE49-F238E27FC236}">
                <a16:creationId xmlns:a16="http://schemas.microsoft.com/office/drawing/2014/main" id="{95AF3067-5D33-42CC-AEC0-CE71C9E07B59}"/>
              </a:ext>
            </a:extLst>
          </p:cNvPr>
          <p:cNvSpPr>
            <a:spLocks noGrp="1"/>
          </p:cNvSpPr>
          <p:nvPr>
            <p:ph type="body" idx="1"/>
          </p:nvPr>
        </p:nvSpPr>
        <p:spPr>
          <a:xfrm>
            <a:off x="727650" y="1566811"/>
            <a:ext cx="7688700" cy="2261100"/>
          </a:xfrm>
        </p:spPr>
        <p:txBody>
          <a:bodyPr>
            <a:normAutofit fontScale="85000" lnSpcReduction="10000"/>
          </a:bodyPr>
          <a:lstStyle/>
          <a:p>
            <a:r>
              <a:rPr lang="en-US" sz="1500" dirty="0"/>
              <a:t>Managing Network mean to administer networks, which means that they take care of the tasks of </a:t>
            </a:r>
            <a:r>
              <a:rPr lang="en-US" sz="1500" b="1" dirty="0"/>
              <a:t>installing, configuring, expanding, protecting, upgrading, tuning, and repairing the network</a:t>
            </a:r>
            <a:r>
              <a:rPr lang="en-US" sz="1500" dirty="0"/>
              <a:t>. </a:t>
            </a:r>
          </a:p>
          <a:p>
            <a:pPr marL="146050" indent="0">
              <a:buNone/>
            </a:pPr>
            <a:endParaRPr lang="en-US" sz="1500" dirty="0"/>
          </a:p>
          <a:p>
            <a:r>
              <a:rPr lang="en-US" sz="1500" dirty="0"/>
              <a:t>Network administrators take care of the </a:t>
            </a:r>
            <a:r>
              <a:rPr lang="en-US" sz="1500" b="1" dirty="0"/>
              <a:t>network hardware</a:t>
            </a:r>
            <a:r>
              <a:rPr lang="en-US" sz="1500" dirty="0"/>
              <a:t>, such as cables, hubs, switches, routers, servers, and clients, as well as </a:t>
            </a:r>
            <a:r>
              <a:rPr lang="en-US" sz="1500" b="1" dirty="0"/>
              <a:t>network software</a:t>
            </a:r>
            <a:r>
              <a:rPr lang="en-US" sz="1500" dirty="0"/>
              <a:t>, such as network operating systems, email servers, backup software, database servers, and application software. </a:t>
            </a:r>
          </a:p>
          <a:p>
            <a:pPr marL="146050" indent="0">
              <a:buNone/>
            </a:pPr>
            <a:endParaRPr lang="en-US" sz="1500" dirty="0"/>
          </a:p>
          <a:p>
            <a:r>
              <a:rPr lang="en-US" sz="1500" dirty="0"/>
              <a:t>Most importantly, network administrators take care of network users by answering their questions, listening to their troubles, and solving their problems.</a:t>
            </a:r>
          </a:p>
        </p:txBody>
      </p:sp>
      <p:sp>
        <p:nvSpPr>
          <p:cNvPr id="2" name="Slide Number Placeholder 1">
            <a:extLst>
              <a:ext uri="{FF2B5EF4-FFF2-40B4-BE49-F238E27FC236}">
                <a16:creationId xmlns:a16="http://schemas.microsoft.com/office/drawing/2014/main" id="{4BA9E6BD-7DBE-41DF-8F96-3A038DBD8C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14363955"/>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95FEA40A0E554CB7939237B3F6C164" ma:contentTypeVersion="0" ma:contentTypeDescription="Create a new document." ma:contentTypeScope="" ma:versionID="9621091bf77741fb36b51a1baa240a5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3FBFEC-CB4D-4ECC-9A52-984C5F5691B7}"/>
</file>

<file path=customXml/itemProps2.xml><?xml version="1.0" encoding="utf-8"?>
<ds:datastoreItem xmlns:ds="http://schemas.openxmlformats.org/officeDocument/2006/customXml" ds:itemID="{859E7027-05F3-4677-9EC2-D62D88945726}"/>
</file>

<file path=customXml/itemProps3.xml><?xml version="1.0" encoding="utf-8"?>
<ds:datastoreItem xmlns:ds="http://schemas.openxmlformats.org/officeDocument/2006/customXml" ds:itemID="{D144948B-4042-47EA-B272-1A049D262DD3}"/>
</file>

<file path=docProps/app.xml><?xml version="1.0" encoding="utf-8"?>
<Properties xmlns="http://schemas.openxmlformats.org/officeDocument/2006/extended-properties" xmlns:vt="http://schemas.openxmlformats.org/officeDocument/2006/docPropsVTypes">
  <TotalTime>185</TotalTime>
  <Words>547</Words>
  <Application>Microsoft Office PowerPoint</Application>
  <PresentationFormat>On-screen Show (16:9)</PresentationFormat>
  <Paragraphs>46</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Lato</vt:lpstr>
      <vt:lpstr>Arial</vt:lpstr>
      <vt:lpstr>Raleway</vt:lpstr>
      <vt:lpstr>Streamline</vt:lpstr>
      <vt:lpstr>Network II- Network Roadmap</vt:lpstr>
      <vt:lpstr>Review – What is Computer Network?</vt:lpstr>
      <vt:lpstr>Review – What are these network devices?</vt:lpstr>
      <vt:lpstr>Review – What is Network Protocol and Standard? </vt:lpstr>
      <vt:lpstr>Review -  What is IP Address?</vt:lpstr>
      <vt:lpstr>Review – What is routing?</vt:lpstr>
      <vt:lpstr>Planning Network</vt:lpstr>
      <vt:lpstr>Implementing Network</vt:lpstr>
      <vt:lpstr>Managing Network</vt:lpstr>
      <vt:lpstr>Network Security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I- Introduction to Computer Network</dc:title>
  <cp:lastModifiedBy>Thayheng Nhem</cp:lastModifiedBy>
  <cp:revision>6</cp:revision>
  <dcterms:modified xsi:type="dcterms:W3CDTF">2022-02-20T16:32:57Z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0x0101009095FEA40A0E554CB7939237B3F6C164</vt:lpwstr>
  </property>
</Properties>
</file>