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fntdata" ContentType="application/x-fontdata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heme/theme2.xml" ContentType="application/vnd.openxmlformats-officedocument.them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10"/>
  </p:notesMasterIdLst>
  <p:sldIdLst>
    <p:sldId id="256" r:id="rId2"/>
    <p:sldId id="257" r:id="rId3"/>
    <p:sldId id="286" r:id="rId4"/>
    <p:sldId id="287" r:id="rId5"/>
    <p:sldId id="312" r:id="rId6"/>
    <p:sldId id="313" r:id="rId7"/>
    <p:sldId id="314" r:id="rId8"/>
    <p:sldId id="315" r:id="rId9"/>
  </p:sldIdLst>
  <p:sldSz cx="9144000" cy="5143500" type="screen16x9"/>
  <p:notesSz cx="6858000" cy="9144000"/>
  <p:embeddedFontLst>
    <p:embeddedFont>
      <p:font typeface="Barlow Semi Condensed" panose="00000506000000000000" pitchFamily="2" charset="0"/>
      <p:regular r:id="rId11"/>
      <p:bold r:id="rId12"/>
      <p:italic r:id="rId13"/>
      <p:boldItalic r:id="rId14"/>
    </p:embeddedFont>
    <p:embeddedFont>
      <p:font typeface="Barlow Semi Condensed Medium" panose="00000606000000000000" pitchFamily="2" charset="0"/>
      <p:regular r:id="rId15"/>
      <p:bold r:id="rId16"/>
      <p:italic r:id="rId17"/>
      <p:boldItalic r:id="rId18"/>
    </p:embeddedFont>
    <p:embeddedFont>
      <p:font typeface="Fjalla One" panose="02000506040000020004" pitchFamily="2" charset="0"/>
      <p:regular r:id="rId19"/>
    </p:embeddedFont>
    <p:embeddedFont>
      <p:font typeface="Lustria" panose="020B0604020202020204" charset="0"/>
      <p:regular r:id="rId20"/>
    </p:embeddedFont>
    <p:embeddedFont>
      <p:font typeface="Roboto Condensed Light" panose="02000000000000000000" pitchFamily="2" charset="0"/>
      <p:regular r:id="rId21"/>
      <p: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B973ADF-CBBE-4689-8FB7-F403094CAA46}">
  <a:tblStyle styleId="{6B973ADF-CBBE-4689-8FB7-F403094CAA4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3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43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29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presProps" Target="presProps.xml"/><Relationship Id="rId28" Type="http://schemas.openxmlformats.org/officeDocument/2006/relationships/customXml" Target="../customXml/item2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customXml" Target="../customXml/item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1" name="Google Shape;17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2" name="Google Shape;17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" name="Google Shape;1730;g86fa6133bc_4_21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1" name="Google Shape;1731;g86fa6133bc_4_21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" name="Google Shape;1730;g86fa6133bc_4_21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1" name="Google Shape;1731;g86fa6133bc_4_21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23214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" name="Google Shape;1730;g86fa6133bc_4_21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1" name="Google Shape;1731;g86fa6133bc_4_21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0179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" name="Google Shape;1730;g86fa6133bc_4_21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1" name="Google Shape;1731;g86fa6133bc_4_21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42633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" name="Google Shape;1730;g86fa6133bc_4_21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1" name="Google Shape;1731;g86fa6133bc_4_21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72746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" name="Google Shape;1730;g86fa6133bc_4_21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1" name="Google Shape;1731;g86fa6133bc_4_21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85878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" name="Google Shape;1730;g86fa6133bc_4_21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1" name="Google Shape;1731;g86fa6133bc_4_21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55459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5248656" y="2002536"/>
            <a:ext cx="3264300" cy="179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 flipH="1">
            <a:off x="5827050" y="451300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13;p2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4" name="Google Shape;14;p2"/>
          <p:cNvGrpSpPr/>
          <p:nvPr/>
        </p:nvGrpSpPr>
        <p:grpSpPr>
          <a:xfrm>
            <a:off x="8064275" y="887850"/>
            <a:ext cx="581800" cy="582350"/>
            <a:chOff x="8064275" y="887850"/>
            <a:chExt cx="581800" cy="582350"/>
          </a:xfrm>
        </p:grpSpPr>
        <p:sp>
          <p:nvSpPr>
            <p:cNvPr id="15" name="Google Shape;15;p2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" name="Google Shape;21;p2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22" name="Google Shape;22;p2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2"/>
          <p:cNvSpPr/>
          <p:nvPr/>
        </p:nvSpPr>
        <p:spPr>
          <a:xfrm>
            <a:off x="5690580" y="425807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5688325" y="423275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5727069" y="46230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5724827" y="459777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5766657" y="501884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2"/>
          <p:cNvSpPr/>
          <p:nvPr/>
        </p:nvSpPr>
        <p:spPr>
          <a:xfrm>
            <a:off x="5764415" y="499642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" name="Google Shape;32;p2"/>
          <p:cNvGrpSpPr/>
          <p:nvPr/>
        </p:nvGrpSpPr>
        <p:grpSpPr>
          <a:xfrm>
            <a:off x="5443350" y="289275"/>
            <a:ext cx="175013" cy="27000"/>
            <a:chOff x="5662375" y="212375"/>
            <a:chExt cx="175013" cy="27000"/>
          </a:xfrm>
        </p:grpSpPr>
        <p:sp>
          <p:nvSpPr>
            <p:cNvPr id="33" name="Google Shape;33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" name="Google Shape;36;p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37" name="Google Shape;37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" name="Google Shape;40;p2"/>
          <p:cNvGrpSpPr/>
          <p:nvPr/>
        </p:nvGrpSpPr>
        <p:grpSpPr>
          <a:xfrm>
            <a:off x="8068750" y="1581800"/>
            <a:ext cx="175013" cy="27000"/>
            <a:chOff x="5662375" y="212375"/>
            <a:chExt cx="175013" cy="27000"/>
          </a:xfrm>
        </p:grpSpPr>
        <p:sp>
          <p:nvSpPr>
            <p:cNvPr id="41" name="Google Shape;41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" name="Google Shape;44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21">
    <p:spTree>
      <p:nvGrpSpPr>
        <p:cNvPr id="1" name="Shape 1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8" name="Google Shape;1508;p30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509" name="Google Shape;1509;p30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0" name="Google Shape;1510;p30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1" name="Google Shape;1511;p30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2" name="Google Shape;1512;p30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13" name="Google Shape;1513;p30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514" name="Google Shape;1514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" name="Google Shape;1515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6" name="Google Shape;1516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1519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0" name="Google Shape;1520;p30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521" name="Google Shape;1521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2" name="Google Shape;1522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3" name="Google Shape;1523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" name="Google Shape;1524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5" name="Google Shape;1525;p30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526" name="Google Shape;1526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7" name="Google Shape;1527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8" name="Google Shape;1528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1529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0" name="Google Shape;1530;p30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31" name="Google Shape;1531;p30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2" name="Google Shape;1532;p30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3" name="Google Shape;1533;p30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4" name="Google Shape;1534;p30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5" name="Google Shape;1535;p30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" name="Google Shape;1536;p30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7" name="Google Shape;1537;p30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38" name="Google Shape;1538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9" name="Google Shape;1539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541" name="Google Shape;1541;p30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42" name="Google Shape;1542;p30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43" name="Google Shape;1543;p30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44" name="Google Shape;1544;p30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45" name="Google Shape;1545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6" name="Google Shape;1546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7" name="Google Shape;1547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8" name="Google Shape;1548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9" name="Google Shape;1549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0" name="Google Shape;1550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51" name="Google Shape;1551;p30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52" name="Google Shape;1552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3" name="Google Shape;1553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4" name="Google Shape;1554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5" name="Google Shape;1555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56" name="Google Shape;1556;p30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557" name="Google Shape;1557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8" name="Google Shape;1558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" name="Google Shape;1559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" name="Google Shape;1560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61" name="Google Shape;1561;p30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30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30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30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30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30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67" name="Google Shape;1567;p30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568" name="Google Shape;1568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9" name="Google Shape;1569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0" name="Google Shape;1570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71" name="Google Shape;1571;p30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572" name="Google Shape;1572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3" name="Google Shape;1573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4" name="Google Shape;1574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575" name="Google Shape;1575;p3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oogle Shape;46;p3"/>
          <p:cNvGrpSpPr/>
          <p:nvPr/>
        </p:nvGrpSpPr>
        <p:grpSpPr>
          <a:xfrm>
            <a:off x="2132649" y="713253"/>
            <a:ext cx="4878702" cy="3717004"/>
            <a:chOff x="399425" y="238125"/>
            <a:chExt cx="6810025" cy="5187000"/>
          </a:xfrm>
        </p:grpSpPr>
        <p:sp>
          <p:nvSpPr>
            <p:cNvPr id="47" name="Google Shape;47;p3"/>
            <p:cNvSpPr/>
            <p:nvPr/>
          </p:nvSpPr>
          <p:spPr>
            <a:xfrm>
              <a:off x="399425" y="238325"/>
              <a:ext cx="6810025" cy="5186100"/>
            </a:xfrm>
            <a:custGeom>
              <a:avLst/>
              <a:gdLst/>
              <a:ahLst/>
              <a:cxnLst/>
              <a:rect l="l" t="t" r="r" b="b"/>
              <a:pathLst>
                <a:path w="272401" h="207444" extrusionOk="0">
                  <a:moveTo>
                    <a:pt x="143525" y="0"/>
                  </a:moveTo>
                  <a:cubicBezTo>
                    <a:pt x="130816" y="0"/>
                    <a:pt x="118065" y="708"/>
                    <a:pt x="105367" y="1397"/>
                  </a:cubicBezTo>
                  <a:cubicBezTo>
                    <a:pt x="85699" y="2506"/>
                    <a:pt x="65661" y="3689"/>
                    <a:pt x="47175" y="10640"/>
                  </a:cubicBezTo>
                  <a:cubicBezTo>
                    <a:pt x="28764" y="17590"/>
                    <a:pt x="11832" y="31343"/>
                    <a:pt x="5990" y="50198"/>
                  </a:cubicBezTo>
                  <a:cubicBezTo>
                    <a:pt x="1" y="69867"/>
                    <a:pt x="6877" y="90940"/>
                    <a:pt x="13680" y="110387"/>
                  </a:cubicBezTo>
                  <a:cubicBezTo>
                    <a:pt x="22479" y="135305"/>
                    <a:pt x="31870" y="161332"/>
                    <a:pt x="51390" y="179152"/>
                  </a:cubicBezTo>
                  <a:cubicBezTo>
                    <a:pt x="67098" y="193557"/>
                    <a:pt x="97572" y="207444"/>
                    <a:pt x="121591" y="207444"/>
                  </a:cubicBezTo>
                  <a:cubicBezTo>
                    <a:pt x="124820" y="207444"/>
                    <a:pt x="127933" y="207193"/>
                    <a:pt x="130877" y="206658"/>
                  </a:cubicBezTo>
                  <a:cubicBezTo>
                    <a:pt x="145739" y="204070"/>
                    <a:pt x="159714" y="191205"/>
                    <a:pt x="171840" y="182923"/>
                  </a:cubicBezTo>
                  <a:cubicBezTo>
                    <a:pt x="188625" y="171314"/>
                    <a:pt x="205484" y="159705"/>
                    <a:pt x="222268" y="148097"/>
                  </a:cubicBezTo>
                  <a:cubicBezTo>
                    <a:pt x="236909" y="138041"/>
                    <a:pt x="252067" y="127319"/>
                    <a:pt x="260348" y="111644"/>
                  </a:cubicBezTo>
                  <a:cubicBezTo>
                    <a:pt x="272400" y="88722"/>
                    <a:pt x="266411" y="59071"/>
                    <a:pt x="249996" y="39033"/>
                  </a:cubicBezTo>
                  <a:cubicBezTo>
                    <a:pt x="233507" y="18995"/>
                    <a:pt x="208367" y="7756"/>
                    <a:pt x="182858" y="3098"/>
                  </a:cubicBezTo>
                  <a:cubicBezTo>
                    <a:pt x="169864" y="762"/>
                    <a:pt x="156717" y="0"/>
                    <a:pt x="1435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491875" y="238125"/>
              <a:ext cx="6575225" cy="5187000"/>
            </a:xfrm>
            <a:custGeom>
              <a:avLst/>
              <a:gdLst/>
              <a:ahLst/>
              <a:cxnLst/>
              <a:rect l="l" t="t" r="r" b="b"/>
              <a:pathLst>
                <a:path w="263009" h="207480" extrusionOk="0">
                  <a:moveTo>
                    <a:pt x="139601" y="0"/>
                  </a:moveTo>
                  <a:cubicBezTo>
                    <a:pt x="126957" y="0"/>
                    <a:pt x="114313" y="739"/>
                    <a:pt x="101669" y="1405"/>
                  </a:cubicBezTo>
                  <a:cubicBezTo>
                    <a:pt x="82001" y="2514"/>
                    <a:pt x="61963" y="3697"/>
                    <a:pt x="43477" y="10648"/>
                  </a:cubicBezTo>
                  <a:cubicBezTo>
                    <a:pt x="25066" y="17598"/>
                    <a:pt x="8134" y="31351"/>
                    <a:pt x="2292" y="50206"/>
                  </a:cubicBezTo>
                  <a:cubicBezTo>
                    <a:pt x="665" y="55530"/>
                    <a:pt x="0" y="60928"/>
                    <a:pt x="0" y="66399"/>
                  </a:cubicBezTo>
                  <a:cubicBezTo>
                    <a:pt x="0" y="81114"/>
                    <a:pt x="5028" y="96198"/>
                    <a:pt x="9982" y="110395"/>
                  </a:cubicBezTo>
                  <a:cubicBezTo>
                    <a:pt x="18781" y="135313"/>
                    <a:pt x="28172" y="161340"/>
                    <a:pt x="47692" y="179160"/>
                  </a:cubicBezTo>
                  <a:cubicBezTo>
                    <a:pt x="63442" y="193579"/>
                    <a:pt x="93979" y="207480"/>
                    <a:pt x="118010" y="207480"/>
                  </a:cubicBezTo>
                  <a:cubicBezTo>
                    <a:pt x="121190" y="207480"/>
                    <a:pt x="124221" y="207258"/>
                    <a:pt x="127179" y="206666"/>
                  </a:cubicBezTo>
                  <a:cubicBezTo>
                    <a:pt x="142041" y="204078"/>
                    <a:pt x="156016" y="191213"/>
                    <a:pt x="168142" y="182931"/>
                  </a:cubicBezTo>
                  <a:cubicBezTo>
                    <a:pt x="184927" y="171322"/>
                    <a:pt x="201786" y="159713"/>
                    <a:pt x="218570" y="148105"/>
                  </a:cubicBezTo>
                  <a:cubicBezTo>
                    <a:pt x="233211" y="138049"/>
                    <a:pt x="248369" y="127327"/>
                    <a:pt x="256650" y="111652"/>
                  </a:cubicBezTo>
                  <a:cubicBezTo>
                    <a:pt x="261013" y="103370"/>
                    <a:pt x="263009" y="94127"/>
                    <a:pt x="263009" y="84885"/>
                  </a:cubicBezTo>
                  <a:cubicBezTo>
                    <a:pt x="263009" y="68544"/>
                    <a:pt x="256798" y="51833"/>
                    <a:pt x="246298" y="39041"/>
                  </a:cubicBezTo>
                  <a:cubicBezTo>
                    <a:pt x="229809" y="19003"/>
                    <a:pt x="204669" y="7764"/>
                    <a:pt x="179160" y="3106"/>
                  </a:cubicBezTo>
                  <a:cubicBezTo>
                    <a:pt x="166146" y="813"/>
                    <a:pt x="152910" y="0"/>
                    <a:pt x="1396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Google Shape;49;p3"/>
          <p:cNvSpPr txBox="1">
            <a:spLocks noGrp="1"/>
          </p:cNvSpPr>
          <p:nvPr>
            <p:ph type="title"/>
          </p:nvPr>
        </p:nvSpPr>
        <p:spPr>
          <a:xfrm>
            <a:off x="2971800" y="2231136"/>
            <a:ext cx="32004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0" name="Google Shape;50;p3"/>
          <p:cNvSpPr txBox="1">
            <a:spLocks noGrp="1"/>
          </p:cNvSpPr>
          <p:nvPr>
            <p:ph type="title" idx="2" hasCustomPrompt="1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51" name="Google Shape;51;p3"/>
          <p:cNvSpPr txBox="1">
            <a:spLocks noGrp="1"/>
          </p:cNvSpPr>
          <p:nvPr>
            <p:ph type="subTitle" idx="1"/>
          </p:nvPr>
        </p:nvSpPr>
        <p:spPr>
          <a:xfrm>
            <a:off x="2973225" y="2999232"/>
            <a:ext cx="3200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52" name="Google Shape;52;p3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53" name="Google Shape;53;p3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54" name="Google Shape;54;p3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55" name="Google Shape;55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1" name="Google Shape;61;p3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62" name="Google Shape;62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6" name="Google Shape;66;p3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67" name="Google Shape;67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71" name="Google Shape;71;p3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72" name="Google Shape;72;p3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73" name="Google Shape;73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9" name="Google Shape;79;p3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80" name="Google Shape;80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4" name="Google Shape;84;p3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85" name="Google Shape;85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9" name="Google Shape;89;p3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90" name="Google Shape;90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3" name="Google Shape;93;p3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94" name="Google Shape;94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7" name="Google Shape;97;p3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98" name="Google Shape;98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1" name="Google Shape;101;p3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02" name="Google Shape;102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05" name="Google Shape;105;p3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" name="Google Shape;106;p3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7" name="Google Shape;107;p3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1" name="Google Shape;111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9"/>
          <p:cNvSpPr txBox="1">
            <a:spLocks noGrp="1"/>
          </p:cNvSpPr>
          <p:nvPr>
            <p:ph type="title"/>
          </p:nvPr>
        </p:nvSpPr>
        <p:spPr>
          <a:xfrm>
            <a:off x="896112" y="2039112"/>
            <a:ext cx="3566100" cy="136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48" name="Google Shape;448;p9"/>
          <p:cNvSpPr txBox="1">
            <a:spLocks noGrp="1"/>
          </p:cNvSpPr>
          <p:nvPr>
            <p:ph type="body" idx="1"/>
          </p:nvPr>
        </p:nvSpPr>
        <p:spPr>
          <a:xfrm>
            <a:off x="4899150" y="821850"/>
            <a:ext cx="3096000" cy="34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449" name="Google Shape;449;p9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0" name="Google Shape;450;p9"/>
          <p:cNvCxnSpPr/>
          <p:nvPr/>
        </p:nvCxnSpPr>
        <p:spPr>
          <a:xfrm rot="10800000" flipH="1">
            <a:off x="803050" y="529675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1" name="Google Shape;451;p9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52" name="Google Shape;452;p9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453" name="Google Shape;453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9" name="Google Shape;459;p9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460" name="Google Shape;460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4" name="Google Shape;464;p9"/>
          <p:cNvSpPr/>
          <p:nvPr/>
        </p:nvSpPr>
        <p:spPr>
          <a:xfrm flipH="1">
            <a:off x="3166281" y="497632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465;p9"/>
          <p:cNvSpPr/>
          <p:nvPr/>
        </p:nvSpPr>
        <p:spPr>
          <a:xfrm flipH="1">
            <a:off x="3164039" y="495100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" name="Google Shape;466;p9"/>
          <p:cNvSpPr/>
          <p:nvPr/>
        </p:nvSpPr>
        <p:spPr>
          <a:xfrm flipH="1">
            <a:off x="3202780" y="534134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" name="Google Shape;467;p9"/>
          <p:cNvSpPr/>
          <p:nvPr/>
        </p:nvSpPr>
        <p:spPr>
          <a:xfrm flipH="1">
            <a:off x="3200525" y="531602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" name="Google Shape;468;p9"/>
          <p:cNvSpPr/>
          <p:nvPr/>
        </p:nvSpPr>
        <p:spPr>
          <a:xfrm flipH="1">
            <a:off x="3242641" y="573709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" name="Google Shape;469;p9"/>
          <p:cNvSpPr/>
          <p:nvPr/>
        </p:nvSpPr>
        <p:spPr>
          <a:xfrm flipH="1">
            <a:off x="3240109" y="571467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0" name="Google Shape;470;p9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471" name="Google Shape;471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4" name="Google Shape;474;p9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475" name="Google Shape;475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8" name="Google Shape;478;p9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479" name="Google Shape;479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82" name="Google Shape;482;p9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3" name="Google Shape;483;p9"/>
          <p:cNvCxnSpPr/>
          <p:nvPr/>
        </p:nvCxnSpPr>
        <p:spPr>
          <a:xfrm rot="10800000" flipH="1">
            <a:off x="0" y="42204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84" name="Google Shape;484;p9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485" name="Google Shape;485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1" name="Google Shape;491;p9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492" name="Google Shape;492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6" name="Google Shape;496;p9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497" name="Google Shape;497;p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1" name="Google Shape;501;p9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502" name="Google Shape;502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5" name="Google Shape;505;p9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506" name="Google Shape;506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9" name="Google Shape;509;p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accent5"/>
                </a:solidFill>
              </a:defRPr>
            </a:lvl1pPr>
            <a:lvl2pPr lvl="1">
              <a:buNone/>
              <a:defRPr>
                <a:solidFill>
                  <a:schemeClr val="accent5"/>
                </a:solidFill>
              </a:defRPr>
            </a:lvl2pPr>
            <a:lvl3pPr lvl="2">
              <a:buNone/>
              <a:defRPr>
                <a:solidFill>
                  <a:schemeClr val="accent5"/>
                </a:solidFill>
              </a:defRPr>
            </a:lvl3pPr>
            <a:lvl4pPr lvl="3">
              <a:buNone/>
              <a:defRPr>
                <a:solidFill>
                  <a:schemeClr val="accent5"/>
                </a:solidFill>
              </a:defRPr>
            </a:lvl4pPr>
            <a:lvl5pPr lvl="4">
              <a:buNone/>
              <a:defRPr>
                <a:solidFill>
                  <a:schemeClr val="accent5"/>
                </a:solidFill>
              </a:defRPr>
            </a:lvl5pPr>
            <a:lvl6pPr lvl="5">
              <a:buNone/>
              <a:defRPr>
                <a:solidFill>
                  <a:schemeClr val="accent5"/>
                </a:solidFill>
              </a:defRPr>
            </a:lvl6pPr>
            <a:lvl7pPr lvl="6">
              <a:buNone/>
              <a:defRPr>
                <a:solidFill>
                  <a:schemeClr val="accent5"/>
                </a:solidFill>
              </a:defRPr>
            </a:lvl7pPr>
            <a:lvl8pPr lvl="7">
              <a:buNone/>
              <a:defRPr>
                <a:solidFill>
                  <a:schemeClr val="accent5"/>
                </a:solidFill>
              </a:defRPr>
            </a:lvl8pPr>
            <a:lvl9pPr lvl="8">
              <a:buNone/>
              <a:defRPr>
                <a:solidFill>
                  <a:schemeClr val="accent5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1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13"/>
          <p:cNvSpPr txBox="1">
            <a:spLocks noGrp="1"/>
          </p:cNvSpPr>
          <p:nvPr>
            <p:ph type="title"/>
          </p:nvPr>
        </p:nvSpPr>
        <p:spPr>
          <a:xfrm>
            <a:off x="5907024" y="356616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7" name="Google Shape;637;p13"/>
          <p:cNvSpPr txBox="1">
            <a:spLocks noGrp="1"/>
          </p:cNvSpPr>
          <p:nvPr>
            <p:ph type="subTitle" idx="1"/>
          </p:nvPr>
        </p:nvSpPr>
        <p:spPr>
          <a:xfrm>
            <a:off x="1664208" y="429768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38" name="Google Shape;638;p13"/>
          <p:cNvSpPr txBox="1">
            <a:spLocks noGrp="1"/>
          </p:cNvSpPr>
          <p:nvPr>
            <p:ph type="subTitle" idx="2"/>
          </p:nvPr>
        </p:nvSpPr>
        <p:spPr>
          <a:xfrm>
            <a:off x="1664208" y="713232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39" name="Google Shape;639;p13"/>
          <p:cNvSpPr txBox="1">
            <a:spLocks noGrp="1"/>
          </p:cNvSpPr>
          <p:nvPr>
            <p:ph type="subTitle" idx="3"/>
          </p:nvPr>
        </p:nvSpPr>
        <p:spPr>
          <a:xfrm>
            <a:off x="1664208" y="1508760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40" name="Google Shape;640;p13"/>
          <p:cNvSpPr txBox="1">
            <a:spLocks noGrp="1"/>
          </p:cNvSpPr>
          <p:nvPr>
            <p:ph type="subTitle" idx="4"/>
          </p:nvPr>
        </p:nvSpPr>
        <p:spPr>
          <a:xfrm>
            <a:off x="1664208" y="1792224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41" name="Google Shape;641;p13"/>
          <p:cNvSpPr txBox="1">
            <a:spLocks noGrp="1"/>
          </p:cNvSpPr>
          <p:nvPr>
            <p:ph type="subTitle" idx="5"/>
          </p:nvPr>
        </p:nvSpPr>
        <p:spPr>
          <a:xfrm>
            <a:off x="1664208" y="2587752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42" name="Google Shape;642;p13"/>
          <p:cNvSpPr txBox="1">
            <a:spLocks noGrp="1"/>
          </p:cNvSpPr>
          <p:nvPr>
            <p:ph type="subTitle" idx="6"/>
          </p:nvPr>
        </p:nvSpPr>
        <p:spPr>
          <a:xfrm>
            <a:off x="1664208" y="2871216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43" name="Google Shape;643;p13"/>
          <p:cNvSpPr txBox="1">
            <a:spLocks noGrp="1"/>
          </p:cNvSpPr>
          <p:nvPr>
            <p:ph type="subTitle" idx="7"/>
          </p:nvPr>
        </p:nvSpPr>
        <p:spPr>
          <a:xfrm>
            <a:off x="1664208" y="3666744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44" name="Google Shape;644;p13"/>
          <p:cNvSpPr txBox="1">
            <a:spLocks noGrp="1"/>
          </p:cNvSpPr>
          <p:nvPr>
            <p:ph type="subTitle" idx="8"/>
          </p:nvPr>
        </p:nvSpPr>
        <p:spPr>
          <a:xfrm>
            <a:off x="1664208" y="3950208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45" name="Google Shape;645;p13"/>
          <p:cNvSpPr txBox="1">
            <a:spLocks noGrp="1"/>
          </p:cNvSpPr>
          <p:nvPr>
            <p:ph type="title" idx="9" hasCustomPrompt="1"/>
          </p:nvPr>
        </p:nvSpPr>
        <p:spPr>
          <a:xfrm>
            <a:off x="813816" y="722376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46" name="Google Shape;646;p13"/>
          <p:cNvSpPr txBox="1">
            <a:spLocks noGrp="1"/>
          </p:cNvSpPr>
          <p:nvPr>
            <p:ph type="title" idx="13" hasCustomPrompt="1"/>
          </p:nvPr>
        </p:nvSpPr>
        <p:spPr>
          <a:xfrm>
            <a:off x="813816" y="1801368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47" name="Google Shape;647;p13"/>
          <p:cNvSpPr txBox="1">
            <a:spLocks noGrp="1"/>
          </p:cNvSpPr>
          <p:nvPr>
            <p:ph type="title" idx="14" hasCustomPrompt="1"/>
          </p:nvPr>
        </p:nvSpPr>
        <p:spPr>
          <a:xfrm>
            <a:off x="813816" y="2880360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48" name="Google Shape;648;p13"/>
          <p:cNvSpPr txBox="1">
            <a:spLocks noGrp="1"/>
          </p:cNvSpPr>
          <p:nvPr>
            <p:ph type="title" idx="15" hasCustomPrompt="1"/>
          </p:nvPr>
        </p:nvSpPr>
        <p:spPr>
          <a:xfrm>
            <a:off x="813816" y="3959352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49" name="Google Shape;649;p1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3">
  <p:cSld name="TITLE_AND_BODY_1">
    <p:spTree>
      <p:nvGrpSpPr>
        <p:cNvPr id="1" name="Shape 1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2" name="Google Shape;1162;p23"/>
          <p:cNvSpPr txBox="1">
            <a:spLocks noGrp="1"/>
          </p:cNvSpPr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63" name="Google Shape;1163;p23"/>
          <p:cNvSpPr txBox="1">
            <a:spLocks noGrp="1"/>
          </p:cNvSpPr>
          <p:nvPr>
            <p:ph type="body" idx="1"/>
          </p:nvPr>
        </p:nvSpPr>
        <p:spPr>
          <a:xfrm>
            <a:off x="714650" y="1152150"/>
            <a:ext cx="7705500" cy="35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Medium"/>
              <a:buAutoNum type="arabicPeriod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1164" name="Google Shape;1164;p23"/>
          <p:cNvCxnSpPr/>
          <p:nvPr/>
        </p:nvCxnSpPr>
        <p:spPr>
          <a:xfrm rot="10800000">
            <a:off x="303000" y="3359375"/>
            <a:ext cx="151800" cy="957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65" name="Google Shape;1165;p23"/>
          <p:cNvCxnSpPr/>
          <p:nvPr/>
        </p:nvCxnSpPr>
        <p:spPr>
          <a:xfrm rot="10800000" flipH="1">
            <a:off x="0" y="4332550"/>
            <a:ext cx="446700" cy="663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66" name="Google Shape;1166;p23"/>
          <p:cNvGrpSpPr/>
          <p:nvPr/>
        </p:nvGrpSpPr>
        <p:grpSpPr>
          <a:xfrm flipH="1">
            <a:off x="300738" y="4167800"/>
            <a:ext cx="292025" cy="292575"/>
            <a:chOff x="7353050" y="316275"/>
            <a:chExt cx="292025" cy="292575"/>
          </a:xfrm>
        </p:grpSpPr>
        <p:sp>
          <p:nvSpPr>
            <p:cNvPr id="1167" name="Google Shape;1167;p23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23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23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23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1" name="Google Shape;1171;p23"/>
          <p:cNvGrpSpPr/>
          <p:nvPr/>
        </p:nvGrpSpPr>
        <p:grpSpPr>
          <a:xfrm>
            <a:off x="148789" y="3224300"/>
            <a:ext cx="293111" cy="293388"/>
            <a:chOff x="3164039" y="430875"/>
            <a:chExt cx="293111" cy="293388"/>
          </a:xfrm>
        </p:grpSpPr>
        <p:sp>
          <p:nvSpPr>
            <p:cNvPr id="1172" name="Google Shape;1172;p23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23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23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23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23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23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178" name="Google Shape;1178;p23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79" name="Google Shape;1179;p23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80" name="Google Shape;1180;p23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181" name="Google Shape;1181;p23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23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23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23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23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23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87" name="Google Shape;1187;p23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188" name="Google Shape;1188;p23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23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23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23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92" name="Google Shape;1192;p23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193" name="Google Shape;1193;p23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23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23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23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97" name="Google Shape;1197;p23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198" name="Google Shape;1198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1" name="Google Shape;1201;p23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202" name="Google Shape;1202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05" name="Google Shape;1205;p2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8">
    <p:spTree>
      <p:nvGrpSpPr>
        <p:cNvPr id="1" name="Shape 1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53" name="Google Shape;1353;p27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54" name="Google Shape;1354;p27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55" name="Google Shape;1355;p27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56" name="Google Shape;1356;p27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57" name="Google Shape;1357;p27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1358" name="Google Shape;1358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4" name="Google Shape;1364;p27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365" name="Google Shape;1365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9" name="Google Shape;1369;p27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370" name="Google Shape;1370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4" name="Google Shape;1374;p27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375" name="Google Shape;1375;p2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2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2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2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2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2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1" name="Google Shape;1381;p27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382" name="Google Shape;1382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385" name="Google Shape;1385;p27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86" name="Google Shape;1386;p27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87" name="Google Shape;1387;p27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88" name="Google Shape;1388;p27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389" name="Google Shape;1389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5" name="Google Shape;1395;p27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396" name="Google Shape;1396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00" name="Google Shape;1400;p27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401" name="Google Shape;1401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05" name="Google Shape;1405;p27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6" name="Google Shape;1406;p27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7" name="Google Shape;1407;p27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8" name="Google Shape;1408;p27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9" name="Google Shape;1409;p27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0" name="Google Shape;1410;p27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11" name="Google Shape;1411;p27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412" name="Google Shape;1412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15" name="Google Shape;1415;p27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416" name="Google Shape;141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19" name="Google Shape;1419;p27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420" name="Google Shape;1420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23" name="Google Shape;1423;p2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9">
    <p:spTree>
      <p:nvGrpSpPr>
        <p:cNvPr id="1" name="Shape 1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5" name="Google Shape;1425;p28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426" name="Google Shape;1426;p28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27" name="Google Shape;1427;p28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28" name="Google Shape;1428;p28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429" name="Google Shape;1429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3" name="Google Shape;1433;p28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434" name="Google Shape;1434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435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8" name="Google Shape;1438;p28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439" name="Google Shape;1439;p2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0" name="Google Shape;1440;p2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2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2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2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2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45" name="Google Shape;1445;p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20">
    <p:spTree>
      <p:nvGrpSpPr>
        <p:cNvPr id="1" name="Shape 1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7" name="Google Shape;1447;p29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448" name="Google Shape;1448;p29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49" name="Google Shape;1449;p29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450" name="Google Shape;1450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" name="Google Shape;1451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" name="Google Shape;1452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6" name="Google Shape;1456;p29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457" name="Google Shape;1457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0" name="Google Shape;1460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1" name="Google Shape;1461;p29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462" name="Google Shape;1462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4" name="Google Shape;1464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5" name="Google Shape;1465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66" name="Google Shape;1466;p29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67" name="Google Shape;1467;p29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468" name="Google Shape;1468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" name="Google Shape;1469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2" name="Google Shape;1472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3" name="Google Shape;1473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74" name="Google Shape;1474;p29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75" name="Google Shape;1475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6" name="Google Shape;1476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7" name="Google Shape;1477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8" name="Google Shape;1478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79" name="Google Shape;1479;p29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80" name="Google Shape;1480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1" name="Google Shape;1481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2" name="Google Shape;1482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3" name="Google Shape;1483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4" name="Google Shape;1484;p29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485" name="Google Shape;1485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" name="Google Shape;1486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" name="Google Shape;1487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8" name="Google Shape;1488;p29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489" name="Google Shape;1489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" name="Google Shape;1491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2" name="Google Shape;1492;p29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493" name="Google Shape;1493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1494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1495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6" name="Google Shape;1496;p29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497" name="Google Shape;1497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1498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" name="Google Shape;1499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500" name="Google Shape;1500;p29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01" name="Google Shape;1501;p29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02" name="Google Shape;1502;p29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29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29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29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06" name="Google Shape;1506;p2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r">
              <a:buNone/>
              <a:defRPr sz="13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r">
              <a:buNone/>
              <a:defRPr sz="13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r">
              <a:buNone/>
              <a:defRPr sz="13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r">
              <a:buNone/>
              <a:defRPr sz="13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r">
              <a:buNone/>
              <a:defRPr sz="13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r">
              <a:buNone/>
              <a:defRPr sz="13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r">
              <a:buNone/>
              <a:defRPr sz="13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r">
              <a:buNone/>
              <a:defRPr sz="13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5" r:id="rId3"/>
    <p:sldLayoutId id="2147483658" r:id="rId4"/>
    <p:sldLayoutId id="2147483659" r:id="rId5"/>
    <p:sldLayoutId id="2147483669" r:id="rId6"/>
    <p:sldLayoutId id="2147483673" r:id="rId7"/>
    <p:sldLayoutId id="2147483674" r:id="rId8"/>
    <p:sldLayoutId id="2147483675" r:id="rId9"/>
    <p:sldLayoutId id="2147483676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4" name="Google Shape;1724;p35"/>
          <p:cNvSpPr txBox="1">
            <a:spLocks noGrp="1"/>
          </p:cNvSpPr>
          <p:nvPr>
            <p:ph type="ctrTitle"/>
          </p:nvPr>
        </p:nvSpPr>
        <p:spPr>
          <a:xfrm>
            <a:off x="1690812" y="0"/>
            <a:ext cx="6053013" cy="129211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Systems and Networks Administration</a:t>
            </a:r>
            <a:r>
              <a:rPr lang="en" sz="5000" dirty="0"/>
              <a:t> </a:t>
            </a:r>
            <a:endParaRPr sz="5000" dirty="0">
              <a:solidFill>
                <a:schemeClr val="dk2"/>
              </a:solidFill>
            </a:endParaRPr>
          </a:p>
        </p:txBody>
      </p:sp>
      <p:sp>
        <p:nvSpPr>
          <p:cNvPr id="1725" name="Google Shape;1725;p35"/>
          <p:cNvSpPr txBox="1">
            <a:spLocks noGrp="1"/>
          </p:cNvSpPr>
          <p:nvPr>
            <p:ph type="subTitle" idx="1"/>
          </p:nvPr>
        </p:nvSpPr>
        <p:spPr>
          <a:xfrm>
            <a:off x="21771" y="29028"/>
            <a:ext cx="1233900" cy="26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</a:rPr>
              <a:t>GIC 2022</a:t>
            </a:r>
            <a:endParaRPr sz="2000" dirty="0">
              <a:solidFill>
                <a:schemeClr val="dk1"/>
              </a:solidFill>
            </a:endParaRPr>
          </a:p>
        </p:txBody>
      </p:sp>
      <p:sp>
        <p:nvSpPr>
          <p:cNvPr id="1726" name="Google Shape;1726;p3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pic>
        <p:nvPicPr>
          <p:cNvPr id="1030" name="Picture 6" descr="Young Male Sysadmin Set. Collection of Man Working Stock Vector -  Illustration of data, engineer: 156390553">
            <a:extLst>
              <a:ext uri="{FF2B5EF4-FFF2-40B4-BE49-F238E27FC236}">
                <a16:creationId xmlns:a16="http://schemas.microsoft.com/office/drawing/2014/main" id="{22746F65-40BE-463A-8DB5-020EAE0079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1523" y="946675"/>
            <a:ext cx="4031589" cy="3250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64D38E2-E2E6-4CD3-A672-10D46457C7E9}"/>
              </a:ext>
            </a:extLst>
          </p:cNvPr>
          <p:cNvSpPr txBox="1"/>
          <p:nvPr/>
        </p:nvSpPr>
        <p:spPr>
          <a:xfrm>
            <a:off x="2637451" y="4315012"/>
            <a:ext cx="4120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latin typeface="Lustria" panose="020B0604020202020204" charset="0"/>
              </a:rPr>
              <a:t>Managing and Configuring Services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3" name="Google Shape;1733;p36"/>
          <p:cNvSpPr txBox="1">
            <a:spLocks noGrp="1"/>
          </p:cNvSpPr>
          <p:nvPr>
            <p:ph type="title" idx="4294967295"/>
          </p:nvPr>
        </p:nvSpPr>
        <p:spPr>
          <a:xfrm>
            <a:off x="175975" y="225375"/>
            <a:ext cx="80154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latin typeface="Lustria"/>
                <a:ea typeface="Lustria"/>
                <a:cs typeface="Lustria"/>
                <a:sym typeface="Lustria"/>
              </a:rPr>
              <a:t>Network Services (Recap)</a:t>
            </a:r>
            <a:endParaRPr sz="2400" b="1" dirty="0"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735" name="Google Shape;1735;p3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cxnSp>
        <p:nvCxnSpPr>
          <p:cNvPr id="1736" name="Google Shape;1736;p36"/>
          <p:cNvCxnSpPr/>
          <p:nvPr/>
        </p:nvCxnSpPr>
        <p:spPr>
          <a:xfrm rot="10800000" flipH="1">
            <a:off x="290525" y="904950"/>
            <a:ext cx="8205900" cy="900"/>
          </a:xfrm>
          <a:prstGeom prst="straightConnector1">
            <a:avLst/>
          </a:prstGeom>
          <a:noFill/>
          <a:ln w="76200" cap="flat" cmpd="sng">
            <a:solidFill>
              <a:srgbClr val="6D9EEB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005B362-6379-4247-93A8-5A22CE6BF0D2}"/>
              </a:ext>
            </a:extLst>
          </p:cNvPr>
          <p:cNvSpPr txBox="1"/>
          <p:nvPr/>
        </p:nvSpPr>
        <p:spPr>
          <a:xfrm>
            <a:off x="391885" y="1225420"/>
            <a:ext cx="741568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Lustria" panose="020B0604020202020204" charset="0"/>
              </a:rPr>
              <a:t>We’ve talked about lots of network services: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Lustria" panose="020B0604020202020204" charset="0"/>
              </a:rPr>
              <a:t>Domain Name System maps names (website </a:t>
            </a:r>
            <a:r>
              <a:rPr lang="en-US" dirty="0" err="1">
                <a:latin typeface="Lustria" panose="020B0604020202020204" charset="0"/>
              </a:rPr>
              <a:t>url</a:t>
            </a:r>
            <a:r>
              <a:rPr lang="en-US" dirty="0">
                <a:latin typeface="Lustria" panose="020B0604020202020204" charset="0"/>
              </a:rPr>
              <a:t>) to IP addresses.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Lustria" panose="020B0604020202020204" charset="0"/>
              </a:rPr>
              <a:t>DHCP assigns IP addresses to clients automatically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Lustria" panose="020B0604020202020204" charset="0"/>
              </a:rPr>
              <a:t>NTP provides time synchronization</a:t>
            </a:r>
          </a:p>
          <a:p>
            <a:pPr>
              <a:lnSpc>
                <a:spcPct val="150000"/>
              </a:lnSpc>
            </a:pPr>
            <a:endParaRPr lang="en-US" dirty="0">
              <a:latin typeface="Lustria" panose="020B0604020202020204" charset="0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latin typeface="Lustria" panose="020B0604020202020204" charset="0"/>
              </a:rPr>
              <a:t>So, what make these services running? </a:t>
            </a:r>
          </a:p>
          <a:p>
            <a:endParaRPr lang="en-US" dirty="0">
              <a:latin typeface="Lustria" panose="020B06040202020202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3" name="Google Shape;1733;p36"/>
          <p:cNvSpPr txBox="1">
            <a:spLocks noGrp="1"/>
          </p:cNvSpPr>
          <p:nvPr>
            <p:ph type="title" idx="4294967295"/>
          </p:nvPr>
        </p:nvSpPr>
        <p:spPr>
          <a:xfrm>
            <a:off x="175975" y="225375"/>
            <a:ext cx="80154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latin typeface="Lustria"/>
                <a:ea typeface="Lustria"/>
                <a:cs typeface="Lustria"/>
                <a:sym typeface="Lustria"/>
              </a:rPr>
              <a:t>Managing Services</a:t>
            </a:r>
            <a:endParaRPr sz="2400" b="1" dirty="0"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735" name="Google Shape;1735;p3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cxnSp>
        <p:nvCxnSpPr>
          <p:cNvPr id="1736" name="Google Shape;1736;p36"/>
          <p:cNvCxnSpPr/>
          <p:nvPr/>
        </p:nvCxnSpPr>
        <p:spPr>
          <a:xfrm rot="10800000" flipH="1">
            <a:off x="290525" y="904950"/>
            <a:ext cx="8205900" cy="900"/>
          </a:xfrm>
          <a:prstGeom prst="straightConnector1">
            <a:avLst/>
          </a:prstGeom>
          <a:noFill/>
          <a:ln w="76200" cap="flat" cmpd="sng">
            <a:solidFill>
              <a:srgbClr val="6D9EEB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005B362-6379-4247-93A8-5A22CE6BF0D2}"/>
              </a:ext>
            </a:extLst>
          </p:cNvPr>
          <p:cNvSpPr txBox="1"/>
          <p:nvPr/>
        </p:nvSpPr>
        <p:spPr>
          <a:xfrm>
            <a:off x="391885" y="1225420"/>
            <a:ext cx="8104540" cy="36202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latin typeface="Lustria" panose="020B0604020202020204" charset="0"/>
              </a:rPr>
              <a:t>It’s important to understand how the programs that provide those services operate.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Lustria" panose="020B0604020202020204" charset="0"/>
              </a:rPr>
              <a:t>The program run as background process called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Lustria" panose="020B0604020202020204" charset="0"/>
              </a:rPr>
              <a:t>Daemon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Lustria" panose="020B0604020202020204" charset="0"/>
              </a:rPr>
              <a:t> or service.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Lustria" panose="020B0604020202020204" charset="0"/>
              </a:rPr>
              <a:t>The program doesn’t need to interact with user through GUI or command line interface.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Lustria" panose="020B0604020202020204" charset="0"/>
              </a:rPr>
              <a:t>Each service has one or more configuration files that are used to determine how the service should operate.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Lustria" panose="020B0604020202020204" charset="0"/>
              </a:rPr>
              <a:t>Some services may rely on the system infrastructure and their configuration files need to be edited.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Lustria" panose="020B0604020202020204" charset="0"/>
              </a:rPr>
              <a:t>As a sysadmin or IT support specialist, we need to know how to start, stop and inspect the current status of these services.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Lustria" panose="020B0604020202020204" charset="0"/>
              </a:rPr>
              <a:t>Most services are usually configured to start when the machine boots.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Lustria" panose="020B0604020202020204" charset="0"/>
              </a:rPr>
              <a:t>They can also be configured to restart when they crash. </a:t>
            </a:r>
          </a:p>
        </p:txBody>
      </p:sp>
    </p:spTree>
    <p:extLst>
      <p:ext uri="{BB962C8B-B14F-4D97-AF65-F5344CB8AC3E}">
        <p14:creationId xmlns:p14="http://schemas.microsoft.com/office/powerpoint/2010/main" val="4104572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3" name="Google Shape;1733;p36"/>
          <p:cNvSpPr txBox="1">
            <a:spLocks noGrp="1"/>
          </p:cNvSpPr>
          <p:nvPr>
            <p:ph type="title" idx="4294967295"/>
          </p:nvPr>
        </p:nvSpPr>
        <p:spPr>
          <a:xfrm>
            <a:off x="175975" y="225375"/>
            <a:ext cx="80154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latin typeface="Lustria"/>
                <a:ea typeface="Lustria"/>
                <a:cs typeface="Lustria"/>
                <a:sym typeface="Lustria"/>
              </a:rPr>
              <a:t>Managing Services in Linux</a:t>
            </a:r>
            <a:endParaRPr sz="2400" b="1" dirty="0"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735" name="Google Shape;1735;p3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cxnSp>
        <p:nvCxnSpPr>
          <p:cNvPr id="1736" name="Google Shape;1736;p36"/>
          <p:cNvCxnSpPr/>
          <p:nvPr/>
        </p:nvCxnSpPr>
        <p:spPr>
          <a:xfrm rot="10800000" flipH="1">
            <a:off x="290525" y="904950"/>
            <a:ext cx="8205900" cy="900"/>
          </a:xfrm>
          <a:prstGeom prst="straightConnector1">
            <a:avLst/>
          </a:prstGeom>
          <a:noFill/>
          <a:ln w="76200" cap="flat" cmpd="sng">
            <a:solidFill>
              <a:srgbClr val="6D9EEB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005B362-6379-4247-93A8-5A22CE6BF0D2}"/>
              </a:ext>
            </a:extLst>
          </p:cNvPr>
          <p:cNvSpPr txBox="1"/>
          <p:nvPr/>
        </p:nvSpPr>
        <p:spPr>
          <a:xfrm>
            <a:off x="391884" y="1225420"/>
            <a:ext cx="7902010" cy="26507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latin typeface="Lustria" panose="020B0604020202020204" charset="0"/>
              </a:rPr>
              <a:t>How to start, stop , look at the status and restart the services in Linux?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dirty="0" err="1">
                <a:latin typeface="Lustria" panose="020B0604020202020204" charset="0"/>
              </a:rPr>
              <a:t>systemctl</a:t>
            </a:r>
            <a:r>
              <a:rPr lang="en-US" dirty="0">
                <a:latin typeface="Lustria" panose="020B0604020202020204" charset="0"/>
              </a:rPr>
              <a:t>: Linux command-line utility used to control system or services.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>
                <a:latin typeface="Lustria" panose="020B0604020202020204" charset="0"/>
              </a:rPr>
              <a:t>To start: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systemctl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start service-name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>
                <a:latin typeface="Lustria" panose="020B0604020202020204" charset="0"/>
              </a:rPr>
              <a:t>To stop: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systemctl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stop service-name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>
                <a:latin typeface="Lustria" panose="020B0604020202020204" charset="0"/>
              </a:rPr>
              <a:t>To restart: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systemctl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restart service-name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>
                <a:latin typeface="Lustria" panose="020B0604020202020204" charset="0"/>
              </a:rPr>
              <a:t>To start every time machine boot: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systemctl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enable service-name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>
                <a:latin typeface="Lustria" panose="020B0604020202020204" charset="0"/>
                <a:cs typeface="Courier New" panose="02070309020205020404" pitchFamily="49" charset="0"/>
              </a:rPr>
              <a:t>We can also use </a:t>
            </a:r>
            <a:r>
              <a:rPr lang="en-US" b="1" dirty="0">
                <a:latin typeface="Lustria" panose="020B0604020202020204" charset="0"/>
                <a:cs typeface="Courier New" panose="02070309020205020404" pitchFamily="49" charset="0"/>
              </a:rPr>
              <a:t>service</a:t>
            </a:r>
            <a:r>
              <a:rPr lang="en-US" dirty="0">
                <a:latin typeface="Lustria" panose="020B0604020202020204" charset="0"/>
                <a:cs typeface="Courier New" panose="02070309020205020404" pitchFamily="49" charset="0"/>
              </a:rPr>
              <a:t> command to do the same thing: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service service-name start</a:t>
            </a:r>
          </a:p>
        </p:txBody>
      </p:sp>
    </p:spTree>
    <p:extLst>
      <p:ext uri="{BB962C8B-B14F-4D97-AF65-F5344CB8AC3E}">
        <p14:creationId xmlns:p14="http://schemas.microsoft.com/office/powerpoint/2010/main" val="1636001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3" name="Google Shape;1733;p36"/>
          <p:cNvSpPr txBox="1">
            <a:spLocks noGrp="1"/>
          </p:cNvSpPr>
          <p:nvPr>
            <p:ph type="title" idx="4294967295"/>
          </p:nvPr>
        </p:nvSpPr>
        <p:spPr>
          <a:xfrm>
            <a:off x="175975" y="225375"/>
            <a:ext cx="80154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latin typeface="Lustria"/>
                <a:ea typeface="Lustria"/>
                <a:cs typeface="Lustria"/>
                <a:sym typeface="Lustria"/>
              </a:rPr>
              <a:t>Managing Services in Windows</a:t>
            </a:r>
            <a:endParaRPr sz="2400" b="1" dirty="0"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735" name="Google Shape;1735;p3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cxnSp>
        <p:nvCxnSpPr>
          <p:cNvPr id="1736" name="Google Shape;1736;p36"/>
          <p:cNvCxnSpPr/>
          <p:nvPr/>
        </p:nvCxnSpPr>
        <p:spPr>
          <a:xfrm rot="10800000" flipH="1">
            <a:off x="290525" y="904950"/>
            <a:ext cx="8205900" cy="900"/>
          </a:xfrm>
          <a:prstGeom prst="straightConnector1">
            <a:avLst/>
          </a:prstGeom>
          <a:noFill/>
          <a:ln w="76200" cap="flat" cmpd="sng">
            <a:solidFill>
              <a:srgbClr val="6D9EEB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005B362-6379-4247-93A8-5A22CE6BF0D2}"/>
              </a:ext>
            </a:extLst>
          </p:cNvPr>
          <p:cNvSpPr txBox="1"/>
          <p:nvPr/>
        </p:nvSpPr>
        <p:spPr>
          <a:xfrm>
            <a:off x="391884" y="1225420"/>
            <a:ext cx="7902010" cy="711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latin typeface="Lustria" panose="020B0604020202020204" charset="0"/>
              </a:rPr>
              <a:t>In Windows, we can GUI or </a:t>
            </a:r>
            <a:r>
              <a:rPr lang="en-US" b="1" dirty="0" err="1">
                <a:latin typeface="Lustria" panose="020B0604020202020204" charset="0"/>
              </a:rPr>
              <a:t>Powershell</a:t>
            </a:r>
            <a:r>
              <a:rPr lang="en-US" b="1" dirty="0">
                <a:latin typeface="Lustria" panose="020B0604020202020204" charset="0"/>
              </a:rPr>
              <a:t> to interact with the services.</a:t>
            </a:r>
          </a:p>
          <a:p>
            <a:pPr>
              <a:lnSpc>
                <a:spcPct val="150000"/>
              </a:lnSpc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59A578-155D-BD69-0D8C-A44F4130E1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8537" y="1745799"/>
            <a:ext cx="3125707" cy="309130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4E72A58-4152-744E-9030-8D8FCF1AD86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0698"/>
          <a:stretch/>
        </p:blipFill>
        <p:spPr>
          <a:xfrm>
            <a:off x="290525" y="1745799"/>
            <a:ext cx="5406653" cy="3004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599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3" name="Google Shape;1733;p36"/>
          <p:cNvSpPr txBox="1">
            <a:spLocks noGrp="1"/>
          </p:cNvSpPr>
          <p:nvPr>
            <p:ph type="title" idx="4294967295"/>
          </p:nvPr>
        </p:nvSpPr>
        <p:spPr>
          <a:xfrm>
            <a:off x="175975" y="225375"/>
            <a:ext cx="80154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latin typeface="Lustria"/>
                <a:ea typeface="Lustria"/>
                <a:cs typeface="Lustria"/>
                <a:sym typeface="Lustria"/>
              </a:rPr>
              <a:t>Configuring Services</a:t>
            </a:r>
            <a:endParaRPr sz="2400" b="1" dirty="0"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735" name="Google Shape;1735;p3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cxnSp>
        <p:nvCxnSpPr>
          <p:cNvPr id="1736" name="Google Shape;1736;p36"/>
          <p:cNvCxnSpPr/>
          <p:nvPr/>
        </p:nvCxnSpPr>
        <p:spPr>
          <a:xfrm rot="10800000" flipH="1">
            <a:off x="290525" y="904950"/>
            <a:ext cx="8205900" cy="900"/>
          </a:xfrm>
          <a:prstGeom prst="straightConnector1">
            <a:avLst/>
          </a:prstGeom>
          <a:noFill/>
          <a:ln w="76200" cap="flat" cmpd="sng">
            <a:solidFill>
              <a:srgbClr val="6D9EEB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005B362-6379-4247-93A8-5A22CE6BF0D2}"/>
              </a:ext>
            </a:extLst>
          </p:cNvPr>
          <p:cNvSpPr txBox="1"/>
          <p:nvPr/>
        </p:nvSpPr>
        <p:spPr>
          <a:xfrm>
            <a:off x="391883" y="1225420"/>
            <a:ext cx="8104541" cy="26507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latin typeface="Lustria" panose="020B0604020202020204" charset="0"/>
              </a:rPr>
              <a:t>As a sysadmin, we also have to know how to configure services to meet the need of organization.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Lustria" panose="020B0604020202020204" charset="0"/>
              </a:rPr>
              <a:t>For example: 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>
                <a:latin typeface="Lustria" panose="020B0604020202020204" charset="0"/>
              </a:rPr>
              <a:t>If you're running a DNS server, you'll need to configure the DNS zones that you want to serve.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>
                <a:latin typeface="Lustria" panose="020B0604020202020204" charset="0"/>
              </a:rPr>
              <a:t>If you're running a Web server, you'll need to configure the different sites and Web applications that you'd like to have enabled.</a:t>
            </a:r>
          </a:p>
          <a:p>
            <a:pPr>
              <a:lnSpc>
                <a:spcPct val="150000"/>
              </a:lnSpc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0773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3" name="Google Shape;1733;p36"/>
          <p:cNvSpPr txBox="1">
            <a:spLocks noGrp="1"/>
          </p:cNvSpPr>
          <p:nvPr>
            <p:ph type="title" idx="4294967295"/>
          </p:nvPr>
        </p:nvSpPr>
        <p:spPr>
          <a:xfrm>
            <a:off x="175975" y="225375"/>
            <a:ext cx="80154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latin typeface="Lustria"/>
                <a:ea typeface="Lustria"/>
                <a:cs typeface="Lustria"/>
                <a:sym typeface="Lustria"/>
              </a:rPr>
              <a:t>Configuring Services</a:t>
            </a:r>
            <a:endParaRPr sz="2400" b="1" dirty="0"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735" name="Google Shape;1735;p3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cxnSp>
        <p:nvCxnSpPr>
          <p:cNvPr id="1736" name="Google Shape;1736;p36"/>
          <p:cNvCxnSpPr/>
          <p:nvPr/>
        </p:nvCxnSpPr>
        <p:spPr>
          <a:xfrm rot="10800000" flipH="1">
            <a:off x="290525" y="904950"/>
            <a:ext cx="8205900" cy="900"/>
          </a:xfrm>
          <a:prstGeom prst="straightConnector1">
            <a:avLst/>
          </a:prstGeom>
          <a:noFill/>
          <a:ln w="76200" cap="flat" cmpd="sng">
            <a:solidFill>
              <a:srgbClr val="6D9EEB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005B362-6379-4247-93A8-5A22CE6BF0D2}"/>
              </a:ext>
            </a:extLst>
          </p:cNvPr>
          <p:cNvSpPr txBox="1"/>
          <p:nvPr/>
        </p:nvSpPr>
        <p:spPr>
          <a:xfrm>
            <a:off x="391883" y="1225420"/>
            <a:ext cx="8104541" cy="26507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latin typeface="Lustria" panose="020B0604020202020204" charset="0"/>
              </a:rPr>
              <a:t>As a sysadmin, we also have to know how to configure services to meet the need of organization.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Lustria" panose="020B0604020202020204" charset="0"/>
              </a:rPr>
              <a:t>For example: 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>
                <a:latin typeface="Lustria" panose="020B0604020202020204" charset="0"/>
              </a:rPr>
              <a:t>If you're running a DNS server, you'll need to configure the DNS zones that you want to serve.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>
                <a:latin typeface="Lustria" panose="020B0604020202020204" charset="0"/>
              </a:rPr>
              <a:t>If you're running a Web server, you'll need to configure the different sites and Web applications that you'd like to have enabled.</a:t>
            </a:r>
          </a:p>
          <a:p>
            <a:pPr>
              <a:lnSpc>
                <a:spcPct val="150000"/>
              </a:lnSpc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6131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3" name="Google Shape;1733;p36"/>
          <p:cNvSpPr txBox="1">
            <a:spLocks noGrp="1"/>
          </p:cNvSpPr>
          <p:nvPr>
            <p:ph type="title" idx="4294967295"/>
          </p:nvPr>
        </p:nvSpPr>
        <p:spPr>
          <a:xfrm>
            <a:off x="175975" y="225375"/>
            <a:ext cx="80154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latin typeface="Lustria"/>
                <a:ea typeface="Lustria"/>
                <a:cs typeface="Lustria"/>
                <a:sym typeface="Lustria"/>
              </a:rPr>
              <a:t>Configuring Services</a:t>
            </a:r>
            <a:endParaRPr sz="2400" b="1" dirty="0"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735" name="Google Shape;1735;p3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cxnSp>
        <p:nvCxnSpPr>
          <p:cNvPr id="1736" name="Google Shape;1736;p36"/>
          <p:cNvCxnSpPr/>
          <p:nvPr/>
        </p:nvCxnSpPr>
        <p:spPr>
          <a:xfrm rot="10800000" flipH="1">
            <a:off x="290525" y="904950"/>
            <a:ext cx="8205900" cy="900"/>
          </a:xfrm>
          <a:prstGeom prst="straightConnector1">
            <a:avLst/>
          </a:prstGeom>
          <a:noFill/>
          <a:ln w="76200" cap="flat" cmpd="sng">
            <a:solidFill>
              <a:srgbClr val="6D9EEB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005B362-6379-4247-93A8-5A22CE6BF0D2}"/>
              </a:ext>
            </a:extLst>
          </p:cNvPr>
          <p:cNvSpPr txBox="1"/>
          <p:nvPr/>
        </p:nvSpPr>
        <p:spPr>
          <a:xfrm>
            <a:off x="391883" y="1225420"/>
            <a:ext cx="8104541" cy="2004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>
                <a:latin typeface="Lustria" panose="020B0604020202020204" charset="0"/>
              </a:rPr>
              <a:t>On Windows, most of the configuration is stored in the registry. This can be modified using graphical wizards or using the set service command.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>
                <a:latin typeface="Lustria" panose="020B0604020202020204" charset="0"/>
              </a:rPr>
              <a:t>On Linux, the configuration files for the installed services are located in the </a:t>
            </a:r>
            <a:r>
              <a:rPr lang="en-US" b="1" dirty="0">
                <a:latin typeface="Lustria" panose="020B0604020202020204" charset="0"/>
              </a:rPr>
              <a:t>/</a:t>
            </a:r>
            <a:r>
              <a:rPr lang="en-US" b="1" dirty="0" err="1">
                <a:latin typeface="Lustria" panose="020B0604020202020204" charset="0"/>
              </a:rPr>
              <a:t>etc</a:t>
            </a:r>
            <a:r>
              <a:rPr lang="en-US" b="1" dirty="0">
                <a:latin typeface="Lustria" panose="020B0604020202020204" charset="0"/>
              </a:rPr>
              <a:t> directory</a:t>
            </a:r>
            <a:r>
              <a:rPr lang="en-US" dirty="0">
                <a:latin typeface="Lustria" panose="020B0604020202020204" charset="0"/>
              </a:rPr>
              <a:t>. And while some software may ship graphical configuration editors, you typically have to edit the configuration files with a text editor.</a:t>
            </a:r>
          </a:p>
          <a:p>
            <a:pPr>
              <a:lnSpc>
                <a:spcPct val="150000"/>
              </a:lnSpc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7930531"/>
      </p:ext>
    </p:extLst>
  </p:cSld>
  <p:clrMapOvr>
    <a:masterClrMapping/>
  </p:clrMapOvr>
</p:sld>
</file>

<file path=ppt/theme/theme1.xml><?xml version="1.0" encoding="utf-8"?>
<a:theme xmlns:a="http://schemas.openxmlformats.org/drawingml/2006/main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77C6FC"/>
      </a:accent1>
      <a:accent2>
        <a:srgbClr val="BBE3FE"/>
      </a:accent2>
      <a:accent3>
        <a:srgbClr val="D6EEFE"/>
      </a:accent3>
      <a:accent4>
        <a:srgbClr val="BEBEBE"/>
      </a:accent4>
      <a:accent5>
        <a:srgbClr val="477797"/>
      </a:accent5>
      <a:accent6>
        <a:srgbClr val="9E9E9E"/>
      </a:accent6>
      <a:hlink>
        <a:srgbClr val="77C6F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99B73859C33D846913AE03DC47E512A" ma:contentTypeVersion="2" ma:contentTypeDescription="Create a new document." ma:contentTypeScope="" ma:versionID="95977e9aa4b3ed396d20a950263aba20">
  <xsd:schema xmlns:xsd="http://www.w3.org/2001/XMLSchema" xmlns:xs="http://www.w3.org/2001/XMLSchema" xmlns:p="http://schemas.microsoft.com/office/2006/metadata/properties" xmlns:ns2="1c3bcfa7-16e2-4e6c-a449-b384b8f6cb29" targetNamespace="http://schemas.microsoft.com/office/2006/metadata/properties" ma:root="true" ma:fieldsID="c9985af0ca36d715706b4b4f6ae80f91" ns2:_="">
    <xsd:import namespace="1c3bcfa7-16e2-4e6c-a449-b384b8f6cb2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c3bcfa7-16e2-4e6c-a449-b384b8f6cb2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171B0D1-7D55-4689-A0EB-CFC3573FE28A}"/>
</file>

<file path=customXml/itemProps2.xml><?xml version="1.0" encoding="utf-8"?>
<ds:datastoreItem xmlns:ds="http://schemas.openxmlformats.org/officeDocument/2006/customXml" ds:itemID="{509266EE-4A57-4456-817D-E897E2BD947A}"/>
</file>

<file path=customXml/itemProps3.xml><?xml version="1.0" encoding="utf-8"?>
<ds:datastoreItem xmlns:ds="http://schemas.openxmlformats.org/officeDocument/2006/customXml" ds:itemID="{9872FAAB-C0A2-499C-ACBF-586B77C48B5E}"/>
</file>

<file path=docProps/app.xml><?xml version="1.0" encoding="utf-8"?>
<Properties xmlns="http://schemas.openxmlformats.org/officeDocument/2006/extended-properties" xmlns:vt="http://schemas.openxmlformats.org/officeDocument/2006/docPropsVTypes">
  <TotalTime>5776</TotalTime>
  <Words>491</Words>
  <Application>Microsoft Office PowerPoint</Application>
  <PresentationFormat>On-screen Show (16:9)</PresentationFormat>
  <Paragraphs>51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Courier New</vt:lpstr>
      <vt:lpstr>Roboto Condensed Light</vt:lpstr>
      <vt:lpstr>Wingdings</vt:lpstr>
      <vt:lpstr>Arial</vt:lpstr>
      <vt:lpstr>Barlow Semi Condensed</vt:lpstr>
      <vt:lpstr>Barlow Semi Condensed Medium</vt:lpstr>
      <vt:lpstr>Fjalla One</vt:lpstr>
      <vt:lpstr>Lustria</vt:lpstr>
      <vt:lpstr>Technology Consulting by Slidesgo</vt:lpstr>
      <vt:lpstr>Systems and Networks Administration </vt:lpstr>
      <vt:lpstr>Network Services (Recap)</vt:lpstr>
      <vt:lpstr>Managing Services</vt:lpstr>
      <vt:lpstr>Managing Services in Linux</vt:lpstr>
      <vt:lpstr>Managing Services in Windows</vt:lpstr>
      <vt:lpstr>Configuring Services</vt:lpstr>
      <vt:lpstr>Configuring Services</vt:lpstr>
      <vt:lpstr>Configuring Services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Systems and Networks Administration</dc:title>
  <dc:creator>Rathpisey Heng</dc:creator>
  <cp:lastModifiedBy>Heng  Rathpisey</cp:lastModifiedBy>
  <cp:revision>5</cp:revision>
  <dcterms:modified xsi:type="dcterms:W3CDTF">2022-05-07T03:42:18Z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0x010100599B73859C33D846913AE03DC47E512A</vt:lpwstr>
  </property>
</Properties>
</file>