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Medium" panose="00000606000000000000" pitchFamily="2" charset="0"/>
      <p:regular r:id="rId18"/>
      <p:bold r:id="rId19"/>
      <p:italic r:id="rId20"/>
      <p:boldItalic r:id="rId21"/>
    </p:embeddedFont>
    <p:embeddedFont>
      <p:font typeface="Fjalla One" panose="02000506040000020004" pitchFamily="2" charset="0"/>
      <p:regular r:id="rId22"/>
    </p:embeddedFont>
    <p:embeddedFont>
      <p:font typeface="Lustria" panose="020B0604020202020204" charset="0"/>
      <p:regular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973ADF-CBBE-4689-8FB7-F403094CAA46}">
  <a:tblStyle styleId="{6B973ADF-CBBE-4689-8FB7-F403094CA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1edc1b724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11edc1b724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1edc1b724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11edc1b724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11edc1b724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11edc1b724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1edc1b724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11edc1b724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1edc1b724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11edc1b724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11edc1b724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11edc1b724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1edc1b724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11edc1b724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1edc1b724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11edc1b724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1edc1b724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11edc1b724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09" name="Google Shape;1509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3" name="Google Shape;1513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14" name="Google Shape;1514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0" name="Google Shape;1520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21" name="Google Shape;1521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5" name="Google Shape;1525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26" name="Google Shape;1526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31" name="Google Shape;1531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41" name="Google Shape;1541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44" name="Google Shape;1544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45" name="Google Shape;154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" name="Google Shape;1551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52" name="Google Shape;155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6" name="Google Shape;1556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57" name="Google Shape;155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68" name="Google Shape;156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1" name="Google Shape;1571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72" name="Google Shape;157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5" name="Google Shape;1575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7" name="Google Shape;47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1" name="Google Shape;71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" name="Google Shape;72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" name="Google Shape;105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8" name="Google Shape;448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9" name="Google Shape;449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2" name="Google Shape;452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3" name="Google Shape;453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0" name="Google Shape;460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5" name="Google Shape;475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9" name="Google Shape;479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2" name="Google Shape;482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4" name="Google Shape;484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5" name="Google Shape;48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2" name="Google Shape;49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7" name="Google Shape;497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2" name="Google Shape;502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6" name="Google Shape;506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5"/>
                </a:solidFill>
              </a:defRPr>
            </a:lvl1pPr>
            <a:lvl2pPr lvl="1">
              <a:buNone/>
              <a:defRPr>
                <a:solidFill>
                  <a:schemeClr val="accent5"/>
                </a:solidFill>
              </a:defRPr>
            </a:lvl2pPr>
            <a:lvl3pPr lvl="2">
              <a:buNone/>
              <a:defRPr>
                <a:solidFill>
                  <a:schemeClr val="accent5"/>
                </a:solidFill>
              </a:defRPr>
            </a:lvl3pPr>
            <a:lvl4pPr lvl="3">
              <a:buNone/>
              <a:defRPr>
                <a:solidFill>
                  <a:schemeClr val="accent5"/>
                </a:solidFill>
              </a:defRPr>
            </a:lvl4pPr>
            <a:lvl5pPr lvl="4">
              <a:buNone/>
              <a:defRPr>
                <a:solidFill>
                  <a:schemeClr val="accent5"/>
                </a:solidFill>
              </a:defRPr>
            </a:lvl5pPr>
            <a:lvl6pPr lvl="5">
              <a:buNone/>
              <a:defRPr>
                <a:solidFill>
                  <a:schemeClr val="accent5"/>
                </a:solidFill>
              </a:defRPr>
            </a:lvl6pPr>
            <a:lvl7pPr lvl="6">
              <a:buNone/>
              <a:defRPr>
                <a:solidFill>
                  <a:schemeClr val="accent5"/>
                </a:solidFill>
              </a:defRPr>
            </a:lvl7pPr>
            <a:lvl8pPr lvl="7">
              <a:buNone/>
              <a:defRPr>
                <a:solidFill>
                  <a:schemeClr val="accent5"/>
                </a:solidFill>
              </a:defRPr>
            </a:lvl8pPr>
            <a:lvl9pPr lvl="8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64" name="Google Shape;1164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6" name="Google Shape;1166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67" name="Google Shape;1167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72" name="Google Shape;1172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8" name="Google Shape;1178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0" name="Google Shape;1180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81" name="Google Shape;1181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88" name="Google Shape;1188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93" name="Google Shape;1193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98" name="Google Shape;119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02" name="Google Shape;120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5" name="Google Shape;120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7" name="Google Shape;1357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58" name="Google Shape;1358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65" name="Google Shape;1365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70" name="Google Shape;1370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75" name="Google Shape;1375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82" name="Google Shape;138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5" name="Google Shape;1385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8" name="Google Shape;1388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89" name="Google Shape;1389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96" name="Google Shape;1396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01" name="Google Shape;1401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12" name="Google Shape;141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16" name="Google Shape;141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20" name="Google Shape;142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3" name="Google Shape;1423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26" name="Google Shape;1426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8" name="Google Shape;1428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29" name="Google Shape;142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34" name="Google Shape;143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39" name="Google Shape;1439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5" name="Google Shape;1445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48" name="Google Shape;1448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" name="Google Shape;1449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50" name="Google Shape;145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62" name="Google Shape;146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6" name="Google Shape;1466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7" name="Google Shape;1467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68" name="Google Shape;1468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5" name="Google Shape;1475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9" name="Google Shape;1479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80" name="Google Shape;1480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4" name="Google Shape;1484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85" name="Google Shape;148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8" name="Google Shape;1488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89" name="Google Shape;148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93" name="Google Shape;1493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97" name="Google Shape;149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0" name="Google Shape;1500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2" name="Google Shape;1502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5"/>
          <p:cNvSpPr txBox="1">
            <a:spLocks noGrp="1"/>
          </p:cNvSpPr>
          <p:nvPr>
            <p:ph type="ctrTitle"/>
          </p:nvPr>
        </p:nvSpPr>
        <p:spPr>
          <a:xfrm>
            <a:off x="1644450" y="86250"/>
            <a:ext cx="58551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Systems and Networks Administration</a:t>
            </a:r>
            <a:r>
              <a:rPr lang="en" sz="5000"/>
              <a:t> 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725" name="Google Shape;1725;p35"/>
          <p:cNvSpPr txBox="1">
            <a:spLocks noGrp="1"/>
          </p:cNvSpPr>
          <p:nvPr>
            <p:ph type="subTitle" idx="1"/>
          </p:nvPr>
        </p:nvSpPr>
        <p:spPr>
          <a:xfrm>
            <a:off x="4031238" y="4634075"/>
            <a:ext cx="1233900" cy="2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GIC 2022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726" name="Google Shape;172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727" name="Google Shape;17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325" y="1682525"/>
            <a:ext cx="6081974" cy="23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35"/>
          <p:cNvSpPr txBox="1"/>
          <p:nvPr/>
        </p:nvSpPr>
        <p:spPr>
          <a:xfrm>
            <a:off x="5979200" y="4032000"/>
            <a:ext cx="169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jalla One"/>
                <a:ea typeface="Fjalla One"/>
                <a:cs typeface="Fjalla One"/>
                <a:sym typeface="Fjalla One"/>
              </a:rPr>
              <a:t>“Devotion to duty” -Sysadmin</a:t>
            </a:r>
            <a:endParaRPr sz="11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44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Learning methods: Dunning-Kruger effect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99" name="Google Shape;1799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800" name="Google Shape;1800;p44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01" name="Google Shape;18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982050"/>
            <a:ext cx="6074451" cy="4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45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Lab Practice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07" name="Google Shape;1807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1808" name="Google Shape;1808;p45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9" name="Google Shape;1809;p45"/>
          <p:cNvSpPr txBox="1"/>
          <p:nvPr/>
        </p:nvSpPr>
        <p:spPr>
          <a:xfrm>
            <a:off x="523875" y="1333500"/>
            <a:ext cx="7620000" cy="15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ustria"/>
              <a:buChar char="●"/>
            </a:pPr>
            <a:r>
              <a:rPr lang="en" sz="1900" dirty="0">
                <a:latin typeface="Lustria"/>
                <a:ea typeface="Lustria"/>
                <a:cs typeface="Lustria"/>
                <a:sym typeface="Lustria"/>
              </a:rPr>
              <a:t>VMWare Workstation/Virtual Box/VMWare Fusion</a:t>
            </a:r>
            <a:endParaRPr sz="19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ustria"/>
              <a:buChar char="●"/>
            </a:pPr>
            <a:r>
              <a:rPr lang="en" sz="1900" dirty="0">
                <a:latin typeface="Lustria"/>
                <a:ea typeface="Lustria"/>
                <a:cs typeface="Lustria"/>
                <a:sym typeface="Lustria"/>
              </a:rPr>
              <a:t>OS: Ubuntu Server and Windows Server</a:t>
            </a:r>
            <a:endParaRPr sz="19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ustria"/>
              <a:buChar char="●"/>
            </a:pPr>
            <a:r>
              <a:rPr lang="en" sz="1900" dirty="0">
                <a:latin typeface="Lustria"/>
                <a:ea typeface="Lustria"/>
                <a:cs typeface="Lustria"/>
                <a:sym typeface="Lustria"/>
              </a:rPr>
              <a:t>Check every week during beginning of lab session</a:t>
            </a:r>
            <a:endParaRPr sz="19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ustria"/>
              <a:buChar char="●"/>
            </a:pPr>
            <a:endParaRPr sz="1900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6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Learning System Administration (Traditionally)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4" name="Google Shape;1734;p36"/>
          <p:cNvSpPr txBox="1">
            <a:spLocks noGrp="1"/>
          </p:cNvSpPr>
          <p:nvPr>
            <p:ph type="body" idx="1"/>
          </p:nvPr>
        </p:nvSpPr>
        <p:spPr>
          <a:xfrm>
            <a:off x="257450" y="1152150"/>
            <a:ext cx="77055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System Administration is a profession with no fixed career path.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No degree granting program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Heavy reliance on practical experience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Specialization in many different areas possible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Breadth of expertise as necessary as depth in some areas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Background knowledge and requirements vary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5" name="Google Shape;173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1736" name="Google Shape;1736;p36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37"/>
          <p:cNvSpPr txBox="1">
            <a:spLocks noGrp="1"/>
          </p:cNvSpPr>
          <p:nvPr>
            <p:ph type="title" idx="4294967295"/>
          </p:nvPr>
        </p:nvSpPr>
        <p:spPr>
          <a:xfrm>
            <a:off x="1759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Learning System Administration (Traditionally)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42" name="Google Shape;1742;p37"/>
          <p:cNvSpPr txBox="1">
            <a:spLocks noGrp="1"/>
          </p:cNvSpPr>
          <p:nvPr>
            <p:ph type="body" idx="1"/>
          </p:nvPr>
        </p:nvSpPr>
        <p:spPr>
          <a:xfrm>
            <a:off x="257450" y="1228350"/>
            <a:ext cx="38763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Breadth of knowledge: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Operating system concepts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TCP/IP networking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Cloud computing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Programming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…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43" name="Google Shape;1743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744" name="Google Shape;1744;p37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5" name="Google Shape;1745;p37"/>
          <p:cNvSpPr txBox="1">
            <a:spLocks noGrp="1"/>
          </p:cNvSpPr>
          <p:nvPr>
            <p:ph type="body" idx="2"/>
          </p:nvPr>
        </p:nvSpPr>
        <p:spPr>
          <a:xfrm>
            <a:off x="4553225" y="1809300"/>
            <a:ext cx="40860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Depth of knowledge: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Certain OS flavor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Specific Service (DNS, Mail, Databases, Web, …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Specific implementation/vendor (Apache, Cisco, Oracle, …)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" sz="1800">
                <a:latin typeface="Lustria"/>
                <a:ea typeface="Lustria"/>
                <a:cs typeface="Lustria"/>
                <a:sym typeface="Lustria"/>
              </a:rPr>
              <a:t>Specific area of expertise ( Security, storage, network, data center, ...)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38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Learning Objectives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51" name="Google Shape;1751;p38"/>
          <p:cNvSpPr txBox="1">
            <a:spLocks noGrp="1"/>
          </p:cNvSpPr>
          <p:nvPr>
            <p:ph type="body" idx="1"/>
          </p:nvPr>
        </p:nvSpPr>
        <p:spPr>
          <a:xfrm>
            <a:off x="181250" y="1228350"/>
            <a:ext cx="8238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Lustria"/>
              <a:buChar char="●"/>
            </a:pPr>
            <a:r>
              <a:rPr lang="en" sz="1900">
                <a:latin typeface="Lustria"/>
                <a:ea typeface="Lustria"/>
                <a:cs typeface="Lustria"/>
                <a:sym typeface="Lustria"/>
              </a:rPr>
              <a:t>Understand the jobs and responsibilities of a system admin.</a:t>
            </a:r>
            <a:endParaRPr sz="19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ustria"/>
              <a:buChar char="●"/>
            </a:pPr>
            <a:r>
              <a:rPr lang="en" sz="1900">
                <a:latin typeface="Lustria"/>
                <a:ea typeface="Lustria"/>
                <a:cs typeface="Lustria"/>
                <a:sym typeface="Lustria"/>
              </a:rPr>
              <a:t>Understand the issues involved in the design and management of a system network environment.</a:t>
            </a:r>
            <a:endParaRPr sz="19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ustria"/>
              <a:buChar char="●"/>
            </a:pPr>
            <a:r>
              <a:rPr lang="en" sz="1900">
                <a:latin typeface="Lustria"/>
                <a:ea typeface="Lustria"/>
                <a:cs typeface="Lustria"/>
                <a:sym typeface="Lustria"/>
              </a:rPr>
              <a:t>Applying existing knowledge of computer networking principles and concepts to build and administer a system or computer network.</a:t>
            </a:r>
            <a:endParaRPr sz="19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ustria"/>
              <a:buChar char="●"/>
            </a:pPr>
            <a:r>
              <a:rPr lang="en" sz="1900">
                <a:latin typeface="Lustria"/>
                <a:ea typeface="Lustria"/>
                <a:cs typeface="Lustria"/>
                <a:sym typeface="Lustria"/>
              </a:rPr>
              <a:t>Able to design, install and support a local area network based on established user requirements.</a:t>
            </a: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52" name="Google Shape;1752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1753" name="Google Shape;1753;p38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39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Assessment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59" name="Google Shape;1759;p39"/>
          <p:cNvSpPr txBox="1">
            <a:spLocks noGrp="1"/>
          </p:cNvSpPr>
          <p:nvPr>
            <p:ph type="body" idx="1"/>
          </p:nvPr>
        </p:nvSpPr>
        <p:spPr>
          <a:xfrm>
            <a:off x="181250" y="1228350"/>
            <a:ext cx="8238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Quiz/Homework: 10%</a:t>
            </a:r>
            <a:endParaRPr sz="1900" dirty="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TP/Practical work: 30%</a:t>
            </a:r>
            <a:endParaRPr sz="1900" dirty="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Midterm Test: 30%</a:t>
            </a:r>
            <a:endParaRPr sz="1900" dirty="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Final Test: 30%</a:t>
            </a:r>
            <a:endParaRPr sz="1900" dirty="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" sz="19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Bonus with class activities and participation in meetup tech event </a:t>
            </a:r>
            <a:endParaRPr sz="1900" dirty="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0" name="Google Shape;176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761" name="Google Shape;1761;p39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0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Syllabus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7" name="Google Shape;1767;p40"/>
          <p:cNvSpPr txBox="1">
            <a:spLocks noGrp="1"/>
          </p:cNvSpPr>
          <p:nvPr>
            <p:ph type="body" idx="1"/>
          </p:nvPr>
        </p:nvSpPr>
        <p:spPr>
          <a:xfrm>
            <a:off x="181250" y="1228350"/>
            <a:ext cx="8238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Introduction to System Administration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Network and Infrastructure Services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Software and Platform Services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Directory Services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Data Recovery and Backups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Monitoring, Security and more later…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8" name="Google Shape;1768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769" name="Google Shape;1769;p40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1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ustria"/>
                <a:ea typeface="Lustria"/>
                <a:cs typeface="Lustria"/>
                <a:sym typeface="Lustria"/>
              </a:rPr>
              <a:t>Learning methods</a:t>
            </a:r>
            <a:endParaRPr sz="2400" b="1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5" name="Google Shape;1775;p41"/>
          <p:cNvSpPr txBox="1">
            <a:spLocks noGrp="1"/>
          </p:cNvSpPr>
          <p:nvPr>
            <p:ph type="body" idx="1"/>
          </p:nvPr>
        </p:nvSpPr>
        <p:spPr>
          <a:xfrm>
            <a:off x="181250" y="1228350"/>
            <a:ext cx="8238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Learning is critical. How to find answers: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Know how to ask questions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Read more and more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Understand what you’re doing 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Understand why you’re doing it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Seek information exchange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stria"/>
              <a:buChar char="●"/>
            </a:pPr>
            <a:r>
              <a:rPr lang="en" sz="19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Know what you don’t know </a:t>
            </a:r>
            <a:endParaRPr sz="19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6" name="Google Shape;1776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777" name="Google Shape;1777;p41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42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Learning methods: Dunning-Kruger effect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83" name="Google Shape;1783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784" name="Google Shape;1784;p42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5" name="Google Shape;17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463" y="1009425"/>
            <a:ext cx="5492023" cy="4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3"/>
          <p:cNvSpPr txBox="1">
            <a:spLocks noGrp="1"/>
          </p:cNvSpPr>
          <p:nvPr>
            <p:ph type="title" idx="4294967295"/>
          </p:nvPr>
        </p:nvSpPr>
        <p:spPr>
          <a:xfrm>
            <a:off x="252175" y="225375"/>
            <a:ext cx="801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ustria"/>
                <a:ea typeface="Lustria"/>
                <a:cs typeface="Lustria"/>
                <a:sym typeface="Lustria"/>
              </a:rPr>
              <a:t>Learning methods: Dunning-Kruger effect</a:t>
            </a:r>
            <a:endParaRPr sz="2400" b="1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91" name="Google Shape;1791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792" name="Google Shape;1792;p43"/>
          <p:cNvCxnSpPr/>
          <p:nvPr/>
        </p:nvCxnSpPr>
        <p:spPr>
          <a:xfrm rot="10800000" flipH="1">
            <a:off x="290525" y="904950"/>
            <a:ext cx="8205900" cy="900"/>
          </a:xfrm>
          <a:prstGeom prst="straightConnector1">
            <a:avLst/>
          </a:prstGeom>
          <a:noFill/>
          <a:ln w="762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93" name="Google Shape;17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00" y="952575"/>
            <a:ext cx="5584199" cy="41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78B4302AB614E80BEF2A8AE8D245D" ma:contentTypeVersion="4" ma:contentTypeDescription="Create a new document." ma:contentTypeScope="" ma:versionID="943ed77d4b516cefa31d9af880e2f731">
  <xsd:schema xmlns:xsd="http://www.w3.org/2001/XMLSchema" xmlns:xs="http://www.w3.org/2001/XMLSchema" xmlns:p="http://schemas.microsoft.com/office/2006/metadata/properties" xmlns:ns2="e9916da5-27e8-4a44-915d-9d24fb10bb4f" targetNamespace="http://schemas.microsoft.com/office/2006/metadata/properties" ma:root="true" ma:fieldsID="674c36aeb099e091ff2cba6f71f88186" ns2:_="">
    <xsd:import namespace="e9916da5-27e8-4a44-915d-9d24fb10b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16da5-27e8-4a44-915d-9d24fb10bb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94CE7-F17A-4171-8096-C257C011A255}"/>
</file>

<file path=customXml/itemProps2.xml><?xml version="1.0" encoding="utf-8"?>
<ds:datastoreItem xmlns:ds="http://schemas.openxmlformats.org/officeDocument/2006/customXml" ds:itemID="{74551575-BED9-4842-8BD2-06EBF7075712}"/>
</file>

<file path=customXml/itemProps3.xml><?xml version="1.0" encoding="utf-8"?>
<ds:datastoreItem xmlns:ds="http://schemas.openxmlformats.org/officeDocument/2006/customXml" ds:itemID="{E180EDE9-8E19-4B05-B785-3B5D31A3E391}"/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338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Fjalla One</vt:lpstr>
      <vt:lpstr>Arial</vt:lpstr>
      <vt:lpstr>Roboto Condensed Light</vt:lpstr>
      <vt:lpstr>Barlow Semi Condensed Medium</vt:lpstr>
      <vt:lpstr>Lustria</vt:lpstr>
      <vt:lpstr>Barlow Semi Condensed</vt:lpstr>
      <vt:lpstr>Technology Consulting by Slidesgo</vt:lpstr>
      <vt:lpstr>Systems and Networks Administration </vt:lpstr>
      <vt:lpstr>Learning System Administration (Traditionally)</vt:lpstr>
      <vt:lpstr>Learning System Administration (Traditionally)</vt:lpstr>
      <vt:lpstr>Learning Objectives</vt:lpstr>
      <vt:lpstr>Assessment</vt:lpstr>
      <vt:lpstr>Syllabus</vt:lpstr>
      <vt:lpstr>Learning methods</vt:lpstr>
      <vt:lpstr>Learning methods: Dunning-Kruger effect</vt:lpstr>
      <vt:lpstr>Learning methods: Dunning-Kruger effect</vt:lpstr>
      <vt:lpstr>Learning methods: Dunning-Kruger effect</vt:lpstr>
      <vt:lpstr>Lab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and Networks Administration </dc:title>
  <dc:creator>Rathpisey Heng</dc:creator>
  <cp:lastModifiedBy>Heng  Rathpisey</cp:lastModifiedBy>
  <cp:revision>2</cp:revision>
  <dcterms:modified xsi:type="dcterms:W3CDTF">2022-03-25T06:13:37Z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0x0101002C778B4302AB614E80BEF2A8AE8D245D</vt:lpwstr>
  </property>
</Properties>
</file>