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6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60" r:id="rId15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7"/>
      <p:bold r:id="rId18"/>
      <p:italic r:id="rId19"/>
      <p:boldItalic r:id="rId20"/>
    </p:embeddedFont>
    <p:embeddedFont>
      <p:font typeface="Barlow Semi Condensed Medium" panose="00000606000000000000" pitchFamily="2" charset="0"/>
      <p:regular r:id="rId21"/>
      <p:bold r:id="rId22"/>
      <p:italic r:id="rId23"/>
      <p:boldItalic r:id="rId24"/>
    </p:embeddedFont>
    <p:embeddedFont>
      <p:font typeface="Fjalla One" panose="02000506040000020004" pitchFamily="2" charset="0"/>
      <p:regular r:id="rId25"/>
    </p:embeddedFont>
    <p:embeddedFont>
      <p:font typeface="Lustria" panose="020B0604020202020204" charset="0"/>
      <p:regular r:id="rId26"/>
    </p:embeddedFont>
    <p:embeddedFont>
      <p:font typeface="Roboto Condensed Light" panose="02000000000000000000" pitchFamily="2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973ADF-CBBE-4689-8FB7-F403094CAA46}">
  <a:tblStyle styleId="{6B973ADF-CBBE-4689-8FB7-F403094CAA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336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872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244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035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11edc1b7246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6" name="Google Shape;1756;g11edc1b7246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6829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051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3800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768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763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3067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731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" name="Google Shape;14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5" name="Google Shape;15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2" name="Google Shape;22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3" name="Google Shape;33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7" name="Google Shape;37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1" name="Google Shape;41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8" name="Google Shape;1508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09" name="Google Shape;1509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0" name="Google Shape;1510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1" name="Google Shape;1511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2" name="Google Shape;1512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3" name="Google Shape;1513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14" name="Google Shape;1514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0" name="Google Shape;1520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21" name="Google Shape;1521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5" name="Google Shape;1525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26" name="Google Shape;1526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0" name="Google Shape;1530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31" name="Google Shape;1531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38" name="Google Shape;1538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41" name="Google Shape;1541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2" name="Google Shape;1542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3" name="Google Shape;1543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44" name="Google Shape;1544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45" name="Google Shape;154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1" name="Google Shape;1551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52" name="Google Shape;155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6" name="Google Shape;1556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57" name="Google Shape;155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1" name="Google Shape;1561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7" name="Google Shape;1567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68" name="Google Shape;1568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1" name="Google Shape;1571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72" name="Google Shape;1572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75" name="Google Shape;1575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7" name="Google Shape;47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1" name="Google Shape;51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2" name="Google Shape;52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3" name="Google Shape;53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" name="Google Shape;54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" name="Google Shape;61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2" name="Google Shape;62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" name="Google Shape;66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71" name="Google Shape;71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2" name="Google Shape;72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3" name="Google Shape;7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" name="Google Shape;79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80" name="Google Shape;8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" name="Google Shape;84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5" name="Google Shape;8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" name="Google Shape;89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90" name="Google Shape;9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" name="Google Shape;93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4" name="Google Shape;94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97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8" name="Google Shape;9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" name="Google Shape;101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2" name="Google Shape;10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5" name="Google Shape;105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7" name="Google Shape;107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8" name="Google Shape;448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9" name="Google Shape;449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0" name="Google Shape;450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2" name="Google Shape;452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53" name="Google Shape;453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60" name="Google Shape;460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0" name="Google Shape;470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75" name="Google Shape;475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9" name="Google Shape;479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2" name="Google Shape;482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" name="Google Shape;483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84" name="Google Shape;484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85" name="Google Shape;48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92" name="Google Shape;49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97" name="Google Shape;497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502" name="Google Shape;502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506" name="Google Shape;506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9" name="Google Shape;509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5"/>
                </a:solidFill>
              </a:defRPr>
            </a:lvl1pPr>
            <a:lvl2pPr lvl="1">
              <a:buNone/>
              <a:defRPr>
                <a:solidFill>
                  <a:schemeClr val="accent5"/>
                </a:solidFill>
              </a:defRPr>
            </a:lvl2pPr>
            <a:lvl3pPr lvl="2">
              <a:buNone/>
              <a:defRPr>
                <a:solidFill>
                  <a:schemeClr val="accent5"/>
                </a:solidFill>
              </a:defRPr>
            </a:lvl3pPr>
            <a:lvl4pPr lvl="3">
              <a:buNone/>
              <a:defRPr>
                <a:solidFill>
                  <a:schemeClr val="accent5"/>
                </a:solidFill>
              </a:defRPr>
            </a:lvl4pPr>
            <a:lvl5pPr lvl="4">
              <a:buNone/>
              <a:defRPr>
                <a:solidFill>
                  <a:schemeClr val="accent5"/>
                </a:solidFill>
              </a:defRPr>
            </a:lvl5pPr>
            <a:lvl6pPr lvl="5">
              <a:buNone/>
              <a:defRPr>
                <a:solidFill>
                  <a:schemeClr val="accent5"/>
                </a:solidFill>
              </a:defRPr>
            </a:lvl6pPr>
            <a:lvl7pPr lvl="6">
              <a:buNone/>
              <a:defRPr>
                <a:solidFill>
                  <a:schemeClr val="accent5"/>
                </a:solidFill>
              </a:defRPr>
            </a:lvl7pPr>
            <a:lvl8pPr lvl="7">
              <a:buNone/>
              <a:defRPr>
                <a:solidFill>
                  <a:schemeClr val="accent5"/>
                </a:solidFill>
              </a:defRPr>
            </a:lvl8pPr>
            <a:lvl9pPr lvl="8">
              <a:buNone/>
              <a:defRPr>
                <a:solidFill>
                  <a:schemeClr val="accent5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8" name="Google Shape;638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9" name="Google Shape;639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1" name="Google Shape;641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4" name="Google Shape;644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5" name="Google Shape;645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6" name="Google Shape;646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7" name="Google Shape;647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8" name="Google Shape;648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9" name="Google Shape;649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3" name="Google Shape;1163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64" name="Google Shape;1164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5" name="Google Shape;1165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66" name="Google Shape;1166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67" name="Google Shape;1167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1" name="Google Shape;1171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72" name="Google Shape;1172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78" name="Google Shape;1178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9" name="Google Shape;1179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0" name="Google Shape;1180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81" name="Google Shape;1181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7" name="Google Shape;1187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88" name="Google Shape;1188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93" name="Google Shape;1193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7" name="Google Shape;1197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98" name="Google Shape;1198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1" name="Google Shape;1201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02" name="Google Shape;1202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5" name="Google Shape;120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3" name="Google Shape;1353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4" name="Google Shape;1354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5" name="Google Shape;1355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6" name="Google Shape;1356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57" name="Google Shape;1357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58" name="Google Shape;1358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4" name="Google Shape;1364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65" name="Google Shape;1365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70" name="Google Shape;1370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75" name="Google Shape;1375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1" name="Google Shape;1381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82" name="Google Shape;1382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85" name="Google Shape;1385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6" name="Google Shape;1386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7" name="Google Shape;1387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88" name="Google Shape;1388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89" name="Google Shape;1389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96" name="Google Shape;1396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0" name="Google Shape;1400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401" name="Google Shape;1401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5" name="Google Shape;1405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8" name="Google Shape;1408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9" name="Google Shape;1409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1" name="Google Shape;1411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412" name="Google Shape;1412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5" name="Google Shape;1415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416" name="Google Shape;141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9" name="Google Shape;1419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420" name="Google Shape;142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3" name="Google Shape;1423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5" name="Google Shape;1425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426" name="Google Shape;1426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7" name="Google Shape;1427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8" name="Google Shape;1428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29" name="Google Shape;1429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34" name="Google Shape;1434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8" name="Google Shape;1438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39" name="Google Shape;1439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45" name="Google Shape;1445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7" name="Google Shape;1447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48" name="Google Shape;1448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49" name="Google Shape;1449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50" name="Google Shape;145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1" name="Google Shape;1461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62" name="Google Shape;146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66" name="Google Shape;1466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67" name="Google Shape;1467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68" name="Google Shape;1468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4" name="Google Shape;1474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75" name="Google Shape;1475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9" name="Google Shape;1479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80" name="Google Shape;1480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4" name="Google Shape;1484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85" name="Google Shape;148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8" name="Google Shape;1488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89" name="Google Shape;148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2" name="Google Shape;1492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93" name="Google Shape;1493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97" name="Google Shape;149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00" name="Google Shape;1500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1" name="Google Shape;1501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02" name="Google Shape;1502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6" name="Google Shape;1506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9" r:id="rId6"/>
    <p:sldLayoutId id="2147483673" r:id="rId7"/>
    <p:sldLayoutId id="2147483674" r:id="rId8"/>
    <p:sldLayoutId id="2147483675" r:id="rId9"/>
    <p:sldLayoutId id="2147483676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35"/>
          <p:cNvSpPr txBox="1">
            <a:spLocks noGrp="1"/>
          </p:cNvSpPr>
          <p:nvPr>
            <p:ph type="ctrTitle"/>
          </p:nvPr>
        </p:nvSpPr>
        <p:spPr>
          <a:xfrm>
            <a:off x="1690812" y="0"/>
            <a:ext cx="5945857" cy="12921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Introduction to System Administration</a:t>
            </a:r>
            <a:r>
              <a:rPr lang="en" sz="5000" dirty="0"/>
              <a:t> 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725" name="Google Shape;1725;p35"/>
          <p:cNvSpPr txBox="1">
            <a:spLocks noGrp="1"/>
          </p:cNvSpPr>
          <p:nvPr>
            <p:ph type="subTitle" idx="1"/>
          </p:nvPr>
        </p:nvSpPr>
        <p:spPr>
          <a:xfrm>
            <a:off x="21771" y="29028"/>
            <a:ext cx="1233900" cy="2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GIC 2022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726" name="Google Shape;1726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" name="Google Shape;1724;p35">
            <a:extLst>
              <a:ext uri="{FF2B5EF4-FFF2-40B4-BE49-F238E27FC236}">
                <a16:creationId xmlns:a16="http://schemas.microsoft.com/office/drawing/2014/main" id="{EA1DA662-6705-46FD-96F0-B9E0D89FCBD1}"/>
              </a:ext>
            </a:extLst>
          </p:cNvPr>
          <p:cNvSpPr txBox="1">
            <a:spLocks/>
          </p:cNvSpPr>
          <p:nvPr/>
        </p:nvSpPr>
        <p:spPr>
          <a:xfrm>
            <a:off x="2763003" y="4337711"/>
            <a:ext cx="3859254" cy="82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en-US" sz="1600" dirty="0"/>
              <a:t>The Job of a </a:t>
            </a:r>
            <a:r>
              <a:rPr lang="en-US" sz="1600" dirty="0" err="1"/>
              <a:t>SysAdmin</a:t>
            </a:r>
            <a:r>
              <a:rPr lang="en-US" sz="3200" dirty="0"/>
              <a:t> </a:t>
            </a:r>
          </a:p>
        </p:txBody>
      </p:sp>
      <p:pic>
        <p:nvPicPr>
          <p:cNvPr id="2050" name="Picture 2" descr="I'm Sysadmin. What people think I do? - Water Cooler">
            <a:extLst>
              <a:ext uri="{FF2B5EF4-FFF2-40B4-BE49-F238E27FC236}">
                <a16:creationId xmlns:a16="http://schemas.microsoft.com/office/drawing/2014/main" id="{844BF322-AC18-4762-A10B-F884C9A7D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35" y="1080767"/>
            <a:ext cx="4768077" cy="357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36"/>
          <p:cNvSpPr txBox="1">
            <a:spLocks noGrp="1"/>
          </p:cNvSpPr>
          <p:nvPr>
            <p:ph type="title" idx="4294967295"/>
          </p:nvPr>
        </p:nvSpPr>
        <p:spPr>
          <a:xfrm>
            <a:off x="175975" y="225375"/>
            <a:ext cx="8015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ustria"/>
                <a:ea typeface="Lustria"/>
                <a:cs typeface="Lustria"/>
                <a:sym typeface="Lustria"/>
              </a:rPr>
              <a:t>Systems Adminstration Tasks</a:t>
            </a:r>
            <a:endParaRPr sz="2400" b="1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35" name="Google Shape;173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cxnSp>
        <p:nvCxnSpPr>
          <p:cNvPr id="1736" name="Google Shape;1736;p36"/>
          <p:cNvCxnSpPr/>
          <p:nvPr/>
        </p:nvCxnSpPr>
        <p:spPr>
          <a:xfrm rot="10800000" flipH="1">
            <a:off x="290525" y="904950"/>
            <a:ext cx="8205900" cy="900"/>
          </a:xfrm>
          <a:prstGeom prst="straightConnector1">
            <a:avLst/>
          </a:prstGeom>
          <a:noFill/>
          <a:ln w="762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98EBE72-FFEB-4196-9A5B-9668DA3CA7F0}"/>
              </a:ext>
            </a:extLst>
          </p:cNvPr>
          <p:cNvSpPr txBox="1"/>
          <p:nvPr/>
        </p:nvSpPr>
        <p:spPr>
          <a:xfrm>
            <a:off x="297669" y="1021551"/>
            <a:ext cx="805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Lustria" panose="020B0604020202020204" charset="0"/>
              </a:rPr>
              <a:t>Hardware Lifecycle:</a:t>
            </a:r>
          </a:p>
          <a:p>
            <a:pPr lvl="4"/>
            <a:r>
              <a:rPr lang="en-US" sz="1800" dirty="0">
                <a:latin typeface="Lustria" panose="020B0604020202020204" charset="0"/>
              </a:rPr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7E8BD-D4D6-4540-9808-CCA9983F367F}"/>
              </a:ext>
            </a:extLst>
          </p:cNvPr>
          <p:cNvSpPr txBox="1"/>
          <p:nvPr/>
        </p:nvSpPr>
        <p:spPr>
          <a:xfrm>
            <a:off x="546496" y="1574002"/>
            <a:ext cx="8051007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Lustria" panose="020B0604020202020204" charset="0"/>
              </a:rPr>
              <a:t>Procurement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Lustria" panose="020B0604020202020204" charset="0"/>
              </a:rPr>
              <a:t>Deployment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Lustria" panose="020B0604020202020204" charset="0"/>
              </a:rPr>
              <a:t>Maintenance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Lustria" panose="020B0604020202020204" charset="0"/>
              </a:rPr>
              <a:t>Retirement 	</a:t>
            </a:r>
          </a:p>
        </p:txBody>
      </p:sp>
    </p:spTree>
    <p:extLst>
      <p:ext uri="{BB962C8B-B14F-4D97-AF65-F5344CB8AC3E}">
        <p14:creationId xmlns:p14="http://schemas.microsoft.com/office/powerpoint/2010/main" val="576548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36"/>
          <p:cNvSpPr txBox="1">
            <a:spLocks noGrp="1"/>
          </p:cNvSpPr>
          <p:nvPr>
            <p:ph type="title" idx="4294967295"/>
          </p:nvPr>
        </p:nvSpPr>
        <p:spPr>
          <a:xfrm>
            <a:off x="175975" y="225375"/>
            <a:ext cx="8015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ustria"/>
                <a:ea typeface="Lustria"/>
                <a:cs typeface="Lustria"/>
                <a:sym typeface="Lustria"/>
              </a:rPr>
              <a:t>Systems Adminstration Tasks</a:t>
            </a:r>
            <a:endParaRPr sz="2400" b="1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35" name="Google Shape;173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cxnSp>
        <p:nvCxnSpPr>
          <p:cNvPr id="1736" name="Google Shape;1736;p36"/>
          <p:cNvCxnSpPr/>
          <p:nvPr/>
        </p:nvCxnSpPr>
        <p:spPr>
          <a:xfrm rot="10800000" flipH="1">
            <a:off x="290525" y="904950"/>
            <a:ext cx="8205900" cy="900"/>
          </a:xfrm>
          <a:prstGeom prst="straightConnector1">
            <a:avLst/>
          </a:prstGeom>
          <a:noFill/>
          <a:ln w="762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98EBE72-FFEB-4196-9A5B-9668DA3CA7F0}"/>
              </a:ext>
            </a:extLst>
          </p:cNvPr>
          <p:cNvSpPr txBox="1"/>
          <p:nvPr/>
        </p:nvSpPr>
        <p:spPr>
          <a:xfrm>
            <a:off x="297669" y="1021551"/>
            <a:ext cx="805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Lustria" panose="020B0604020202020204" charset="0"/>
              </a:rPr>
              <a:t>Routine Maintenance:</a:t>
            </a:r>
          </a:p>
          <a:p>
            <a:pPr lvl="4"/>
            <a:r>
              <a:rPr lang="en-US" sz="1800" dirty="0">
                <a:latin typeface="Lustria" panose="020B0604020202020204" charset="0"/>
              </a:rPr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7E8BD-D4D6-4540-9808-CCA9983F367F}"/>
              </a:ext>
            </a:extLst>
          </p:cNvPr>
          <p:cNvSpPr txBox="1"/>
          <p:nvPr/>
        </p:nvSpPr>
        <p:spPr>
          <a:xfrm>
            <a:off x="546496" y="1574002"/>
            <a:ext cx="8051007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Lustria" panose="020B0604020202020204" charset="0"/>
              </a:rPr>
              <a:t>Regular update software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Lustria" panose="020B0604020202020204" charset="0"/>
              </a:rPr>
              <a:t>Batch Update ( ex: once a month )	</a:t>
            </a:r>
          </a:p>
        </p:txBody>
      </p:sp>
    </p:spTree>
    <p:extLst>
      <p:ext uri="{BB962C8B-B14F-4D97-AF65-F5344CB8AC3E}">
        <p14:creationId xmlns:p14="http://schemas.microsoft.com/office/powerpoint/2010/main" val="2134526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36"/>
          <p:cNvSpPr txBox="1">
            <a:spLocks noGrp="1"/>
          </p:cNvSpPr>
          <p:nvPr>
            <p:ph type="title" idx="4294967295"/>
          </p:nvPr>
        </p:nvSpPr>
        <p:spPr>
          <a:xfrm>
            <a:off x="175975" y="225375"/>
            <a:ext cx="8015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ustria"/>
                <a:ea typeface="Lustria"/>
                <a:cs typeface="Lustria"/>
                <a:sym typeface="Lustria"/>
              </a:rPr>
              <a:t>The job of a System Administrator</a:t>
            </a:r>
            <a:endParaRPr sz="2400" b="1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35" name="Google Shape;173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cxnSp>
        <p:nvCxnSpPr>
          <p:cNvPr id="1736" name="Google Shape;1736;p36"/>
          <p:cNvCxnSpPr/>
          <p:nvPr/>
        </p:nvCxnSpPr>
        <p:spPr>
          <a:xfrm rot="10800000" flipH="1">
            <a:off x="290525" y="904950"/>
            <a:ext cx="8205900" cy="900"/>
          </a:xfrm>
          <a:prstGeom prst="straightConnector1">
            <a:avLst/>
          </a:prstGeom>
          <a:noFill/>
          <a:ln w="762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98EBE72-FFEB-4196-9A5B-9668DA3CA7F0}"/>
              </a:ext>
            </a:extLst>
          </p:cNvPr>
          <p:cNvSpPr txBox="1"/>
          <p:nvPr/>
        </p:nvSpPr>
        <p:spPr>
          <a:xfrm>
            <a:off x="240519" y="1146360"/>
            <a:ext cx="805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Lustria" panose="020B0604020202020204" charset="0"/>
              </a:rPr>
              <a:t>Seriously, what does a sysadmin do?</a:t>
            </a:r>
          </a:p>
          <a:p>
            <a:pPr lvl="4"/>
            <a:r>
              <a:rPr lang="en-US" sz="1800" dirty="0">
                <a:latin typeface="Lustria" panose="020B0604020202020204" charset="0"/>
              </a:rPr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7E8BD-D4D6-4540-9808-CCA9983F367F}"/>
              </a:ext>
            </a:extLst>
          </p:cNvPr>
          <p:cNvSpPr txBox="1"/>
          <p:nvPr/>
        </p:nvSpPr>
        <p:spPr>
          <a:xfrm>
            <a:off x="505777" y="1683132"/>
            <a:ext cx="8051007" cy="255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Lustria" panose="020B0604020202020204" charset="0"/>
              </a:rPr>
              <a:t>No precise job description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Lustria" panose="020B0604020202020204" charset="0"/>
              </a:rPr>
              <a:t>Often learned by experience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Lustria" panose="020B0604020202020204" charset="0"/>
              </a:rPr>
              <a:t>Making things run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Lustria" panose="020B0604020202020204" charset="0"/>
              </a:rPr>
              <a:t>Work behind the scenes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Lustria" panose="020B0604020202020204" charset="0"/>
              </a:rPr>
              <a:t>Often known as IT Support, Operator, Network Admin, System Programmer, System Manager, Service Engineer, System Engineer,..</a:t>
            </a:r>
            <a:r>
              <a:rPr lang="en-US" sz="1800" dirty="0" err="1">
                <a:latin typeface="Lustria" panose="020B0604020202020204" charset="0"/>
              </a:rPr>
              <a:t>etc</a:t>
            </a:r>
            <a:r>
              <a:rPr lang="en-US" sz="1800" dirty="0">
                <a:latin typeface="Lustria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5876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36"/>
          <p:cNvSpPr txBox="1">
            <a:spLocks noGrp="1"/>
          </p:cNvSpPr>
          <p:nvPr>
            <p:ph type="title" idx="4294967295"/>
          </p:nvPr>
        </p:nvSpPr>
        <p:spPr>
          <a:xfrm>
            <a:off x="175975" y="225375"/>
            <a:ext cx="8015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ustria"/>
                <a:ea typeface="Lustria"/>
                <a:cs typeface="Lustria"/>
                <a:sym typeface="Lustria"/>
              </a:rPr>
              <a:t>The job of a System Administrator</a:t>
            </a:r>
            <a:endParaRPr sz="2400" b="1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35" name="Google Shape;173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cxnSp>
        <p:nvCxnSpPr>
          <p:cNvPr id="1736" name="Google Shape;1736;p36"/>
          <p:cNvCxnSpPr/>
          <p:nvPr/>
        </p:nvCxnSpPr>
        <p:spPr>
          <a:xfrm rot="10800000" flipH="1">
            <a:off x="290525" y="904950"/>
            <a:ext cx="8205900" cy="900"/>
          </a:xfrm>
          <a:prstGeom prst="straightConnector1">
            <a:avLst/>
          </a:prstGeom>
          <a:noFill/>
          <a:ln w="762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98EBE72-FFEB-4196-9A5B-9668DA3CA7F0}"/>
              </a:ext>
            </a:extLst>
          </p:cNvPr>
          <p:cNvSpPr txBox="1"/>
          <p:nvPr/>
        </p:nvSpPr>
        <p:spPr>
          <a:xfrm>
            <a:off x="240519" y="1146360"/>
            <a:ext cx="8051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Lustria" panose="020B0604020202020204" charset="0"/>
              </a:rPr>
              <a:t>System administrator (n.): one who, as a primary job function, manages computer and network systems on behalf of another, such as an employer of client </a:t>
            </a:r>
          </a:p>
          <a:p>
            <a:pPr lvl="4"/>
            <a:r>
              <a:rPr lang="en-US" sz="1800" dirty="0">
                <a:latin typeface="Lustria" panose="020B0604020202020204" charset="0"/>
              </a:rPr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7E8BD-D4D6-4540-9808-CCA9983F367F}"/>
              </a:ext>
            </a:extLst>
          </p:cNvPr>
          <p:cNvSpPr txBox="1"/>
          <p:nvPr/>
        </p:nvSpPr>
        <p:spPr>
          <a:xfrm>
            <a:off x="445418" y="2147476"/>
            <a:ext cx="8051007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Lustria" panose="020B0604020202020204" charset="0"/>
              </a:rPr>
              <a:t>Computer-human systems consists of: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Lustria" panose="020B0604020202020204" charset="0"/>
              </a:rPr>
              <a:t>The computers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Lustria" panose="020B0604020202020204" charset="0"/>
              </a:rPr>
              <a:t>The network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Lustria" panose="020B0604020202020204" charset="0"/>
              </a:rPr>
              <a:t>The users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Lustria" panose="020B0604020202020204" charset="0"/>
              </a:rPr>
              <a:t>Organizations policies and goals.</a:t>
            </a:r>
          </a:p>
        </p:txBody>
      </p:sp>
    </p:spTree>
    <p:extLst>
      <p:ext uri="{BB962C8B-B14F-4D97-AF65-F5344CB8AC3E}">
        <p14:creationId xmlns:p14="http://schemas.microsoft.com/office/powerpoint/2010/main" val="2007656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39"/>
          <p:cNvSpPr txBox="1">
            <a:spLocks noGrp="1"/>
          </p:cNvSpPr>
          <p:nvPr>
            <p:ph type="title" idx="4294967295"/>
          </p:nvPr>
        </p:nvSpPr>
        <p:spPr>
          <a:xfrm>
            <a:off x="252175" y="225375"/>
            <a:ext cx="8015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ustria"/>
                <a:ea typeface="Lustria"/>
                <a:cs typeface="Lustria"/>
                <a:sym typeface="Lustria"/>
              </a:rPr>
              <a:t>Next session</a:t>
            </a:r>
            <a:endParaRPr sz="2400" b="1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59" name="Google Shape;1759;p39"/>
          <p:cNvSpPr txBox="1">
            <a:spLocks noGrp="1"/>
          </p:cNvSpPr>
          <p:nvPr>
            <p:ph type="body" idx="1"/>
          </p:nvPr>
        </p:nvSpPr>
        <p:spPr>
          <a:xfrm>
            <a:off x="181250" y="1228350"/>
            <a:ext cx="82389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Lustria"/>
              <a:buChar char="●"/>
            </a:pPr>
            <a:r>
              <a:rPr lang="en-US" sz="1900" dirty="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A little more about sysadmin responsibility</a:t>
            </a:r>
          </a:p>
          <a:p>
            <a:pPr marL="457200" lvl="0" indent="-3492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Lustria"/>
              <a:buChar char="●"/>
            </a:pPr>
            <a:r>
              <a:rPr lang="en-US" sz="1900" dirty="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System design strategies</a:t>
            </a:r>
          </a:p>
          <a:p>
            <a:pPr marL="457200" lvl="0" indent="-3492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Lustria"/>
              <a:buChar char="●"/>
            </a:pPr>
            <a:r>
              <a:rPr lang="en-US" sz="1900" dirty="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Network and Infrastructure Services</a:t>
            </a:r>
            <a:endParaRPr sz="1900" dirty="0"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60" name="Google Shape;1760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cxnSp>
        <p:nvCxnSpPr>
          <p:cNvPr id="1761" name="Google Shape;1761;p39"/>
          <p:cNvCxnSpPr/>
          <p:nvPr/>
        </p:nvCxnSpPr>
        <p:spPr>
          <a:xfrm rot="10800000" flipH="1">
            <a:off x="290525" y="904950"/>
            <a:ext cx="8205900" cy="900"/>
          </a:xfrm>
          <a:prstGeom prst="straightConnector1">
            <a:avLst/>
          </a:prstGeom>
          <a:noFill/>
          <a:ln w="762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36"/>
          <p:cNvSpPr txBox="1">
            <a:spLocks noGrp="1"/>
          </p:cNvSpPr>
          <p:nvPr>
            <p:ph type="title" idx="4294967295"/>
          </p:nvPr>
        </p:nvSpPr>
        <p:spPr>
          <a:xfrm>
            <a:off x="175975" y="225375"/>
            <a:ext cx="8015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ustria"/>
                <a:ea typeface="Lustria"/>
                <a:cs typeface="Lustria"/>
                <a:sym typeface="Lustria"/>
              </a:rPr>
              <a:t>What is System Administration?</a:t>
            </a:r>
            <a:endParaRPr sz="2400" b="1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34" name="Google Shape;1734;p36"/>
          <p:cNvSpPr txBox="1">
            <a:spLocks noGrp="1"/>
          </p:cNvSpPr>
          <p:nvPr>
            <p:ph type="body" idx="1"/>
          </p:nvPr>
        </p:nvSpPr>
        <p:spPr>
          <a:xfrm>
            <a:off x="257450" y="1152150"/>
            <a:ext cx="77055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Lustria"/>
                <a:ea typeface="Lustria"/>
                <a:cs typeface="Lustria"/>
                <a:sym typeface="Lustria"/>
              </a:rPr>
              <a:t>What is a system or IT infrastructure?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35" name="Google Shape;173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cxnSp>
        <p:nvCxnSpPr>
          <p:cNvPr id="1736" name="Google Shape;1736;p36"/>
          <p:cNvCxnSpPr/>
          <p:nvPr/>
        </p:nvCxnSpPr>
        <p:spPr>
          <a:xfrm rot="10800000" flipH="1">
            <a:off x="290525" y="904950"/>
            <a:ext cx="8205900" cy="900"/>
          </a:xfrm>
          <a:prstGeom prst="straightConnector1">
            <a:avLst/>
          </a:prstGeom>
          <a:noFill/>
          <a:ln w="762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BFA0B71-9535-48DF-A153-F209933DF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099" y="1599994"/>
            <a:ext cx="5755531" cy="31498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36"/>
          <p:cNvSpPr txBox="1">
            <a:spLocks noGrp="1"/>
          </p:cNvSpPr>
          <p:nvPr>
            <p:ph type="title" idx="4294967295"/>
          </p:nvPr>
        </p:nvSpPr>
        <p:spPr>
          <a:xfrm>
            <a:off x="175975" y="225375"/>
            <a:ext cx="8015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ustria"/>
                <a:ea typeface="Lustria"/>
                <a:cs typeface="Lustria"/>
                <a:sym typeface="Lustria"/>
              </a:rPr>
              <a:t>What is System Administration?</a:t>
            </a:r>
            <a:endParaRPr sz="2400" b="1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34" name="Google Shape;1734;p36"/>
          <p:cNvSpPr txBox="1">
            <a:spLocks noGrp="1"/>
          </p:cNvSpPr>
          <p:nvPr>
            <p:ph type="body" idx="1"/>
          </p:nvPr>
        </p:nvSpPr>
        <p:spPr>
          <a:xfrm>
            <a:off x="257450" y="1152150"/>
            <a:ext cx="77055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Lustria"/>
                <a:ea typeface="Lustria"/>
                <a:cs typeface="Lustria"/>
                <a:sym typeface="Lustria"/>
              </a:rPr>
              <a:t>SysAdmins</a:t>
            </a:r>
            <a:r>
              <a:rPr lang="en-US" sz="1800" dirty="0">
                <a:latin typeface="Lustria"/>
                <a:ea typeface="Lustria"/>
                <a:cs typeface="Lustria"/>
                <a:sym typeface="Lustria"/>
              </a:rPr>
              <a:t> are superheroes.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35" name="Google Shape;173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1736" name="Google Shape;1736;p36"/>
          <p:cNvCxnSpPr/>
          <p:nvPr/>
        </p:nvCxnSpPr>
        <p:spPr>
          <a:xfrm rot="10800000" flipH="1">
            <a:off x="290525" y="904950"/>
            <a:ext cx="8205900" cy="900"/>
          </a:xfrm>
          <a:prstGeom prst="straightConnector1">
            <a:avLst/>
          </a:prstGeom>
          <a:noFill/>
          <a:ln w="762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2" descr="A Day without Sysadmins. What Could Possibly Go Wrong?">
            <a:extLst>
              <a:ext uri="{FF2B5EF4-FFF2-40B4-BE49-F238E27FC236}">
                <a16:creationId xmlns:a16="http://schemas.microsoft.com/office/drawing/2014/main" id="{2676A39F-B640-4E64-A1C4-0571CD0DA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94" y="1650207"/>
            <a:ext cx="5643562" cy="296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56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36"/>
          <p:cNvSpPr txBox="1">
            <a:spLocks noGrp="1"/>
          </p:cNvSpPr>
          <p:nvPr>
            <p:ph type="title" idx="4294967295"/>
          </p:nvPr>
        </p:nvSpPr>
        <p:spPr>
          <a:xfrm>
            <a:off x="175975" y="225375"/>
            <a:ext cx="8015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ustria"/>
                <a:ea typeface="Lustria"/>
                <a:cs typeface="Lustria"/>
                <a:sym typeface="Lustria"/>
              </a:rPr>
              <a:t>What is System Administration?</a:t>
            </a:r>
            <a:endParaRPr sz="2400" b="1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35" name="Google Shape;173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cxnSp>
        <p:nvCxnSpPr>
          <p:cNvPr id="1736" name="Google Shape;1736;p36"/>
          <p:cNvCxnSpPr/>
          <p:nvPr/>
        </p:nvCxnSpPr>
        <p:spPr>
          <a:xfrm rot="10800000" flipH="1">
            <a:off x="290525" y="904950"/>
            <a:ext cx="8205900" cy="900"/>
          </a:xfrm>
          <a:prstGeom prst="straightConnector1">
            <a:avLst/>
          </a:prstGeom>
          <a:noFill/>
          <a:ln w="762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6EF768-2CC8-4F14-8920-207B695B1C86}"/>
              </a:ext>
            </a:extLst>
          </p:cNvPr>
          <p:cNvSpPr txBox="1"/>
          <p:nvPr/>
        </p:nvSpPr>
        <p:spPr>
          <a:xfrm>
            <a:off x="678656" y="2581279"/>
            <a:ext cx="490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Lustria" panose="020B0604020202020204" charset="0"/>
              </a:rPr>
              <a:t>Servers!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2D534A-4A63-45A2-84E2-23F61126D9A9}"/>
              </a:ext>
            </a:extLst>
          </p:cNvPr>
          <p:cNvSpPr txBox="1"/>
          <p:nvPr/>
        </p:nvSpPr>
        <p:spPr>
          <a:xfrm>
            <a:off x="678656" y="1224769"/>
            <a:ext cx="7512719" cy="1037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Lustria"/>
                <a:ea typeface="Lustria"/>
                <a:cs typeface="Lustria"/>
                <a:sym typeface="Lustria"/>
              </a:rPr>
              <a:t>A sysadmin is responsible for their company’s IT services like email, file storage, website running, …etc.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Lustria"/>
                <a:ea typeface="Lustria"/>
                <a:cs typeface="Lustria"/>
                <a:sym typeface="Lustria"/>
              </a:rPr>
              <a:t>Where are these stored?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045A9-8C80-43B6-9D85-53F0518ABB3B}"/>
              </a:ext>
            </a:extLst>
          </p:cNvPr>
          <p:cNvSpPr txBox="1"/>
          <p:nvPr/>
        </p:nvSpPr>
        <p:spPr>
          <a:xfrm>
            <a:off x="2128837" y="2576520"/>
            <a:ext cx="490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ustria" panose="020B0604020202020204" charset="0"/>
              </a:rPr>
              <a:t>: email server, web server, …etc.</a:t>
            </a:r>
          </a:p>
        </p:txBody>
      </p:sp>
    </p:spTree>
    <p:extLst>
      <p:ext uri="{BB962C8B-B14F-4D97-AF65-F5344CB8AC3E}">
        <p14:creationId xmlns:p14="http://schemas.microsoft.com/office/powerpoint/2010/main" val="128091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36"/>
          <p:cNvSpPr txBox="1">
            <a:spLocks noGrp="1"/>
          </p:cNvSpPr>
          <p:nvPr>
            <p:ph type="title" idx="4294967295"/>
          </p:nvPr>
        </p:nvSpPr>
        <p:spPr>
          <a:xfrm>
            <a:off x="175975" y="225375"/>
            <a:ext cx="8015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ustria"/>
                <a:ea typeface="Lustria"/>
                <a:cs typeface="Lustria"/>
                <a:sym typeface="Lustria"/>
              </a:rPr>
              <a:t>What is System Administration?</a:t>
            </a:r>
            <a:endParaRPr sz="2400" b="1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35" name="Google Shape;173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cxnSp>
        <p:nvCxnSpPr>
          <p:cNvPr id="1736" name="Google Shape;1736;p36"/>
          <p:cNvCxnSpPr/>
          <p:nvPr/>
        </p:nvCxnSpPr>
        <p:spPr>
          <a:xfrm rot="10800000" flipH="1">
            <a:off x="290525" y="904950"/>
            <a:ext cx="8205900" cy="900"/>
          </a:xfrm>
          <a:prstGeom prst="straightConnector1">
            <a:avLst/>
          </a:prstGeom>
          <a:noFill/>
          <a:ln w="762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2D534A-4A63-45A2-84E2-23F61126D9A9}"/>
              </a:ext>
            </a:extLst>
          </p:cNvPr>
          <p:cNvSpPr txBox="1"/>
          <p:nvPr/>
        </p:nvSpPr>
        <p:spPr>
          <a:xfrm>
            <a:off x="678656" y="1224769"/>
            <a:ext cx="7512719" cy="400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Lustria"/>
                <a:ea typeface="Lustria"/>
                <a:cs typeface="Lustria"/>
                <a:sym typeface="Lustria"/>
              </a:rPr>
              <a:t>Server hardware: Tower, Rack, Blade…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621A5-79AA-47DA-ADFC-320F1BC40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284" y="1801794"/>
            <a:ext cx="6621431" cy="267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3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36"/>
          <p:cNvSpPr txBox="1">
            <a:spLocks noGrp="1"/>
          </p:cNvSpPr>
          <p:nvPr>
            <p:ph type="title" idx="4294967295"/>
          </p:nvPr>
        </p:nvSpPr>
        <p:spPr>
          <a:xfrm>
            <a:off x="175975" y="225375"/>
            <a:ext cx="8015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ustria"/>
                <a:ea typeface="Lustria"/>
                <a:cs typeface="Lustria"/>
                <a:sym typeface="Lustria"/>
              </a:rPr>
              <a:t>What is System Administration?</a:t>
            </a:r>
            <a:endParaRPr sz="2400" b="1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35" name="Google Shape;173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cxnSp>
        <p:nvCxnSpPr>
          <p:cNvPr id="1736" name="Google Shape;1736;p36"/>
          <p:cNvCxnSpPr/>
          <p:nvPr/>
        </p:nvCxnSpPr>
        <p:spPr>
          <a:xfrm rot="10800000" flipH="1">
            <a:off x="290525" y="904950"/>
            <a:ext cx="8205900" cy="900"/>
          </a:xfrm>
          <a:prstGeom prst="straightConnector1">
            <a:avLst/>
          </a:prstGeom>
          <a:noFill/>
          <a:ln w="762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1D03D17-BCC7-4B57-97C7-0118184AB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626" y="1208627"/>
            <a:ext cx="6391707" cy="321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0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36"/>
          <p:cNvSpPr txBox="1">
            <a:spLocks noGrp="1"/>
          </p:cNvSpPr>
          <p:nvPr>
            <p:ph type="title" idx="4294967295"/>
          </p:nvPr>
        </p:nvSpPr>
        <p:spPr>
          <a:xfrm>
            <a:off x="175975" y="225375"/>
            <a:ext cx="8015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ustria"/>
                <a:ea typeface="Lustria"/>
                <a:cs typeface="Lustria"/>
                <a:sym typeface="Lustria"/>
              </a:rPr>
              <a:t>What is System Administration?</a:t>
            </a:r>
            <a:endParaRPr sz="2400" b="1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35" name="Google Shape;173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cxnSp>
        <p:nvCxnSpPr>
          <p:cNvPr id="1736" name="Google Shape;1736;p36"/>
          <p:cNvCxnSpPr/>
          <p:nvPr/>
        </p:nvCxnSpPr>
        <p:spPr>
          <a:xfrm rot="10800000" flipH="1">
            <a:off x="290525" y="904950"/>
            <a:ext cx="8205900" cy="900"/>
          </a:xfrm>
          <a:prstGeom prst="straightConnector1">
            <a:avLst/>
          </a:prstGeom>
          <a:noFill/>
          <a:ln w="762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B6C7F2F-F7DB-4E7A-BABA-717081CE3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6" y="1140676"/>
            <a:ext cx="7029450" cy="355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39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36"/>
          <p:cNvSpPr txBox="1">
            <a:spLocks noGrp="1"/>
          </p:cNvSpPr>
          <p:nvPr>
            <p:ph type="title" idx="4294967295"/>
          </p:nvPr>
        </p:nvSpPr>
        <p:spPr>
          <a:xfrm>
            <a:off x="175975" y="225375"/>
            <a:ext cx="8015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ustria"/>
                <a:ea typeface="Lustria"/>
                <a:cs typeface="Lustria"/>
                <a:sym typeface="Lustria"/>
              </a:rPr>
              <a:t>Systems Adminstration Tasks</a:t>
            </a:r>
            <a:endParaRPr sz="2400" b="1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35" name="Google Shape;173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cxnSp>
        <p:nvCxnSpPr>
          <p:cNvPr id="1736" name="Google Shape;1736;p36"/>
          <p:cNvCxnSpPr/>
          <p:nvPr/>
        </p:nvCxnSpPr>
        <p:spPr>
          <a:xfrm rot="10800000" flipH="1">
            <a:off x="290525" y="904950"/>
            <a:ext cx="8205900" cy="900"/>
          </a:xfrm>
          <a:prstGeom prst="straightConnector1">
            <a:avLst/>
          </a:prstGeom>
          <a:noFill/>
          <a:ln w="762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98EBE72-FFEB-4196-9A5B-9668DA3CA7F0}"/>
              </a:ext>
            </a:extLst>
          </p:cNvPr>
          <p:cNvSpPr txBox="1"/>
          <p:nvPr/>
        </p:nvSpPr>
        <p:spPr>
          <a:xfrm>
            <a:off x="290525" y="1207294"/>
            <a:ext cx="805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Lustria" panose="020B0604020202020204" charset="0"/>
              </a:rPr>
              <a:t>Organization Policies:</a:t>
            </a:r>
          </a:p>
          <a:p>
            <a:pPr lvl="4"/>
            <a:r>
              <a:rPr lang="en-US" sz="1800" dirty="0">
                <a:latin typeface="Lustria" panose="020B0604020202020204" charset="0"/>
              </a:rPr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7E8BD-D4D6-4540-9808-CCA9983F367F}"/>
              </a:ext>
            </a:extLst>
          </p:cNvPr>
          <p:cNvSpPr txBox="1"/>
          <p:nvPr/>
        </p:nvSpPr>
        <p:spPr>
          <a:xfrm>
            <a:off x="546496" y="1781175"/>
            <a:ext cx="8051007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Lustria" panose="020B0604020202020204" charset="0"/>
              </a:rPr>
              <a:t>Should users be allowed to install software?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Lustria" panose="020B0604020202020204" charset="0"/>
              </a:rPr>
              <a:t>Should users have complex passwords with certain requirements?</a:t>
            </a:r>
          </a:p>
          <a:p>
            <a:pPr marL="285750" lvl="4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Lustria" panose="020B0604020202020204" charset="0"/>
              </a:rPr>
              <a:t>Should users be allowed to view non-work-related websites, like Fb?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5821C1-5952-4A2B-A333-D15F8CEA7158}"/>
              </a:ext>
            </a:extLst>
          </p:cNvPr>
          <p:cNvSpPr txBox="1"/>
          <p:nvPr/>
        </p:nvSpPr>
        <p:spPr>
          <a:xfrm>
            <a:off x="290524" y="3802198"/>
            <a:ext cx="805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Lustria" panose="020B0604020202020204" charset="0"/>
              </a:rPr>
              <a:t>Good Documentation! ( of policies )</a:t>
            </a:r>
          </a:p>
          <a:p>
            <a:pPr lvl="4"/>
            <a:r>
              <a:rPr lang="en-US" sz="1800" dirty="0">
                <a:latin typeface="Lustria" panose="020B060402020202020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89390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36"/>
          <p:cNvSpPr txBox="1">
            <a:spLocks noGrp="1"/>
          </p:cNvSpPr>
          <p:nvPr>
            <p:ph type="title" idx="4294967295"/>
          </p:nvPr>
        </p:nvSpPr>
        <p:spPr>
          <a:xfrm>
            <a:off x="175975" y="225375"/>
            <a:ext cx="8015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ustria"/>
                <a:ea typeface="Lustria"/>
                <a:cs typeface="Lustria"/>
                <a:sym typeface="Lustria"/>
              </a:rPr>
              <a:t>Systems Adminstration Tasks</a:t>
            </a:r>
            <a:endParaRPr sz="2400" b="1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35" name="Google Shape;173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cxnSp>
        <p:nvCxnSpPr>
          <p:cNvPr id="1736" name="Google Shape;1736;p36"/>
          <p:cNvCxnSpPr/>
          <p:nvPr/>
        </p:nvCxnSpPr>
        <p:spPr>
          <a:xfrm rot="10800000" flipH="1">
            <a:off x="290525" y="904950"/>
            <a:ext cx="8205900" cy="900"/>
          </a:xfrm>
          <a:prstGeom prst="straightConnector1">
            <a:avLst/>
          </a:prstGeom>
          <a:noFill/>
          <a:ln w="762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98EBE72-FFEB-4196-9A5B-9668DA3CA7F0}"/>
              </a:ext>
            </a:extLst>
          </p:cNvPr>
          <p:cNvSpPr txBox="1"/>
          <p:nvPr/>
        </p:nvSpPr>
        <p:spPr>
          <a:xfrm>
            <a:off x="297669" y="1021551"/>
            <a:ext cx="805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Lustria" panose="020B0604020202020204" charset="0"/>
              </a:rPr>
              <a:t>User management:</a:t>
            </a:r>
          </a:p>
          <a:p>
            <a:pPr lvl="4"/>
            <a:r>
              <a:rPr lang="en-US" sz="1800" dirty="0">
                <a:latin typeface="Lustria" panose="020B0604020202020204" charset="0"/>
              </a:rPr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7E8BD-D4D6-4540-9808-CCA9983F367F}"/>
              </a:ext>
            </a:extLst>
          </p:cNvPr>
          <p:cNvSpPr txBox="1"/>
          <p:nvPr/>
        </p:nvSpPr>
        <p:spPr>
          <a:xfrm>
            <a:off x="546496" y="1574002"/>
            <a:ext cx="8051007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Lustria" panose="020B0604020202020204" charset="0"/>
              </a:rPr>
              <a:t>Manage user accounts, adding new or removing one.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Lustria" panose="020B0604020202020204" charset="0"/>
              </a:rPr>
              <a:t>Users should be able to use necessary software.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5821C1-5952-4A2B-A333-D15F8CEA7158}"/>
              </a:ext>
            </a:extLst>
          </p:cNvPr>
          <p:cNvSpPr txBox="1"/>
          <p:nvPr/>
        </p:nvSpPr>
        <p:spPr>
          <a:xfrm>
            <a:off x="290524" y="2602036"/>
            <a:ext cx="805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Lustria" panose="020B0604020202020204" charset="0"/>
              </a:rPr>
              <a:t>Hardware Provision:</a:t>
            </a:r>
          </a:p>
          <a:p>
            <a:pPr lvl="4"/>
            <a:r>
              <a:rPr lang="en-US" sz="1800" dirty="0">
                <a:latin typeface="Lustria" panose="020B0604020202020204" charset="0"/>
              </a:rPr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F41DF-6560-4D85-818F-892890146BDC}"/>
              </a:ext>
            </a:extLst>
          </p:cNvPr>
          <p:cNvSpPr txBox="1"/>
          <p:nvPr/>
        </p:nvSpPr>
        <p:spPr>
          <a:xfrm>
            <a:off x="546496" y="3095663"/>
            <a:ext cx="8051007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Lustria" panose="020B0604020202020204" charset="0"/>
              </a:rPr>
              <a:t>When it was built? When it was first used? Brand new or used? Who maintained it before?  How many have used it? 	</a:t>
            </a:r>
          </a:p>
        </p:txBody>
      </p:sp>
    </p:spTree>
    <p:extLst>
      <p:ext uri="{BB962C8B-B14F-4D97-AF65-F5344CB8AC3E}">
        <p14:creationId xmlns:p14="http://schemas.microsoft.com/office/powerpoint/2010/main" val="589118384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778B4302AB614E80BEF2A8AE8D245D" ma:contentTypeVersion="4" ma:contentTypeDescription="Create a new document." ma:contentTypeScope="" ma:versionID="943ed77d4b516cefa31d9af880e2f731">
  <xsd:schema xmlns:xsd="http://www.w3.org/2001/XMLSchema" xmlns:xs="http://www.w3.org/2001/XMLSchema" xmlns:p="http://schemas.microsoft.com/office/2006/metadata/properties" xmlns:ns2="e9916da5-27e8-4a44-915d-9d24fb10bb4f" targetNamespace="http://schemas.microsoft.com/office/2006/metadata/properties" ma:root="true" ma:fieldsID="674c36aeb099e091ff2cba6f71f88186" ns2:_="">
    <xsd:import namespace="e9916da5-27e8-4a44-915d-9d24fb10bb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916da5-27e8-4a44-915d-9d24fb10bb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7BDF5D-7D3A-4264-9935-91DC0F61B3DA}"/>
</file>

<file path=customXml/itemProps2.xml><?xml version="1.0" encoding="utf-8"?>
<ds:datastoreItem xmlns:ds="http://schemas.openxmlformats.org/officeDocument/2006/customXml" ds:itemID="{6D7A9C2F-F8E0-47A1-9B4D-2351DCD960BC}"/>
</file>

<file path=customXml/itemProps3.xml><?xml version="1.0" encoding="utf-8"?>
<ds:datastoreItem xmlns:ds="http://schemas.openxmlformats.org/officeDocument/2006/customXml" ds:itemID="{A4C4549D-AFE4-45BD-A064-DCC566184A01}"/>
</file>

<file path=docProps/app.xml><?xml version="1.0" encoding="utf-8"?>
<Properties xmlns="http://schemas.openxmlformats.org/officeDocument/2006/extended-properties" xmlns:vt="http://schemas.openxmlformats.org/officeDocument/2006/docPropsVTypes">
  <TotalTime>2077</TotalTime>
  <Words>373</Words>
  <Application>Microsoft Office PowerPoint</Application>
  <PresentationFormat>On-screen Show (16:9)</PresentationFormat>
  <Paragraphs>94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Barlow Semi Condensed Medium</vt:lpstr>
      <vt:lpstr>Lustria</vt:lpstr>
      <vt:lpstr>Roboto Condensed Light</vt:lpstr>
      <vt:lpstr>Barlow Semi Condensed</vt:lpstr>
      <vt:lpstr>Wingdings</vt:lpstr>
      <vt:lpstr>Fjalla One</vt:lpstr>
      <vt:lpstr>Arial</vt:lpstr>
      <vt:lpstr>Technology Consulting by Slidesgo</vt:lpstr>
      <vt:lpstr>Introduction to System Administration </vt:lpstr>
      <vt:lpstr>What is System Administration?</vt:lpstr>
      <vt:lpstr>What is System Administration?</vt:lpstr>
      <vt:lpstr>What is System Administration?</vt:lpstr>
      <vt:lpstr>What is System Administration?</vt:lpstr>
      <vt:lpstr>What is System Administration?</vt:lpstr>
      <vt:lpstr>What is System Administration?</vt:lpstr>
      <vt:lpstr>Systems Adminstration Tasks</vt:lpstr>
      <vt:lpstr>Systems Adminstration Tasks</vt:lpstr>
      <vt:lpstr>Systems Adminstration Tasks</vt:lpstr>
      <vt:lpstr>Systems Adminstration Tasks</vt:lpstr>
      <vt:lpstr>The job of a System Administrator</vt:lpstr>
      <vt:lpstr>The job of a System Administrator</vt:lpstr>
      <vt:lpstr>Next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and Networks Administration</dc:title>
  <dc:creator>Rathpisey Heng</dc:creator>
  <cp:lastModifiedBy>Heng  Rathpisey</cp:lastModifiedBy>
  <cp:revision>2</cp:revision>
  <dcterms:modified xsi:type="dcterms:W3CDTF">2022-03-31T00:17:50Z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0x0101002C778B4302AB614E80BEF2A8AE8D245D</vt:lpwstr>
  </property>
</Properties>
</file>