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RAVIT" initials="HR" lastIdx="1" clrIdx="0">
    <p:extLst>
      <p:ext uri="{19B8F6BF-5375-455C-9EA6-DF929625EA0E}">
        <p15:presenceInfo xmlns:p15="http://schemas.microsoft.com/office/powerpoint/2012/main" userId="HUN RAV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105" d="100"/>
          <a:sy n="105" d="100"/>
        </p:scale>
        <p:origin x="1494" y="11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11/22/2022</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11/22/2022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FD640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345"/>
              <a:ext cx="2196896" cy="382936"/>
              <a:chOff x="-5827153" y="149311"/>
              <a:chExt cx="12259463" cy="2136909"/>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3" y="149311"/>
                <a:ext cx="10559963" cy="2136386"/>
              </a:xfrm>
              <a:prstGeom prst="rect">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FD6400"/>
                </a:solidFill>
                <a:latin typeface="Bahnschrift"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9049" y="0"/>
            <a:ext cx="9156699" cy="6858000"/>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FD6400"/>
          </a:solidFill>
        </p:spPr>
        <p:txBody>
          <a:bodyPr>
            <a:normAutofit/>
          </a:bodyPr>
          <a:lstStyle>
            <a:lvl1pPr algn="ctr">
              <a:defRPr sz="5400">
                <a:solidFill>
                  <a:schemeClr val="bg1"/>
                </a:solidFill>
                <a:latin typeface="Bahnschrift"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4334669"/>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422433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11/22/2022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4.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allweb.com.kh/about-us" TargetMode="External"/><Relationship Id="rId4" Type="http://schemas.openxmlformats.org/officeDocument/2006/relationships/hyperlink" Target="mailto:contact@allweb.com.kh"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200" dirty="0">
                <a:solidFill>
                  <a:schemeClr val="bg1"/>
                </a:solidFill>
                <a:latin typeface="Bahnschrift" panose="020B0502040204020203" pitchFamily="34" charset="0"/>
              </a:rPr>
              <a:t>ALLWEB Online Quiz for Recruitment</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33425" y="3188278"/>
            <a:ext cx="7677150"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HOK Tin</a:t>
            </a:r>
          </a:p>
          <a:p>
            <a:pPr algn="l">
              <a:spcAft>
                <a:spcPts val="1800"/>
              </a:spcAft>
            </a:pPr>
            <a:r>
              <a:rPr lang="en-US" sz="2000" dirty="0">
                <a:latin typeface="Bahnschrift" panose="020B0502040204020203" pitchFamily="34" charset="0"/>
              </a:rPr>
              <a:t>	Company Advisor	:  Mr. NY Channthoeurn</a:t>
            </a:r>
          </a:p>
          <a:p>
            <a:pPr algn="l">
              <a:spcAft>
                <a:spcPts val="1800"/>
              </a:spcAft>
            </a:pPr>
            <a:r>
              <a:rPr lang="en-US" sz="2000" dirty="0">
                <a:latin typeface="Bahnschrift" panose="020B0502040204020203" pitchFamily="34" charset="0"/>
              </a:rPr>
              <a:t>	Duration		:  12 July 2022 – 11 October 2022</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2021-2022</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4206562"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sp>
        <p:nvSpPr>
          <p:cNvPr id="6" name="Rectangle 1">
            <a:extLst>
              <a:ext uri="{FF2B5EF4-FFF2-40B4-BE49-F238E27FC236}">
                <a16:creationId xmlns:a16="http://schemas.microsoft.com/office/drawing/2014/main" id="{476B037A-12FD-5BD5-630B-56D768A1E587}"/>
              </a:ext>
            </a:extLst>
          </p:cNvPr>
          <p:cNvSpPr>
            <a:spLocks noChangeArrowheads="1"/>
          </p:cNvSpPr>
          <p:nvPr/>
        </p:nvSpPr>
        <p:spPr bwMode="auto">
          <a:xfrm>
            <a:off x="1570038"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E788DD07-73D9-9CA8-FE1B-D9C785CB65C7}"/>
              </a:ext>
            </a:extLst>
          </p:cNvPr>
          <p:cNvGraphicFramePr>
            <a:graphicFrameLocks noGrp="1"/>
          </p:cNvGraphicFramePr>
          <p:nvPr>
            <p:extLst>
              <p:ext uri="{D42A27DB-BD31-4B8C-83A1-F6EECF244321}">
                <p14:modId xmlns:p14="http://schemas.microsoft.com/office/powerpoint/2010/main" val="869086211"/>
              </p:ext>
            </p:extLst>
          </p:nvPr>
        </p:nvGraphicFramePr>
        <p:xfrm>
          <a:off x="723520" y="1720672"/>
          <a:ext cx="7924801" cy="4154146"/>
        </p:xfrm>
        <a:graphic>
          <a:graphicData uri="http://schemas.openxmlformats.org/drawingml/2006/table">
            <a:tbl>
              <a:tblPr>
                <a:tableStyleId>{5C22544A-7EE6-4342-B048-85BDC9FD1C3A}</a:tableStyleId>
              </a:tblPr>
              <a:tblGrid>
                <a:gridCol w="2776849">
                  <a:extLst>
                    <a:ext uri="{9D8B030D-6E8A-4147-A177-3AD203B41FA5}">
                      <a16:colId xmlns:a16="http://schemas.microsoft.com/office/drawing/2014/main" val="194308128"/>
                    </a:ext>
                  </a:extLst>
                </a:gridCol>
                <a:gridCol w="428996">
                  <a:extLst>
                    <a:ext uri="{9D8B030D-6E8A-4147-A177-3AD203B41FA5}">
                      <a16:colId xmlns:a16="http://schemas.microsoft.com/office/drawing/2014/main" val="3317529597"/>
                    </a:ext>
                  </a:extLst>
                </a:gridCol>
                <a:gridCol w="428996">
                  <a:extLst>
                    <a:ext uri="{9D8B030D-6E8A-4147-A177-3AD203B41FA5}">
                      <a16:colId xmlns:a16="http://schemas.microsoft.com/office/drawing/2014/main" val="573773191"/>
                    </a:ext>
                  </a:extLst>
                </a:gridCol>
                <a:gridCol w="428996">
                  <a:extLst>
                    <a:ext uri="{9D8B030D-6E8A-4147-A177-3AD203B41FA5}">
                      <a16:colId xmlns:a16="http://schemas.microsoft.com/office/drawing/2014/main" val="696821206"/>
                    </a:ext>
                  </a:extLst>
                </a:gridCol>
                <a:gridCol w="428996">
                  <a:extLst>
                    <a:ext uri="{9D8B030D-6E8A-4147-A177-3AD203B41FA5}">
                      <a16:colId xmlns:a16="http://schemas.microsoft.com/office/drawing/2014/main" val="1126773317"/>
                    </a:ext>
                  </a:extLst>
                </a:gridCol>
                <a:gridCol w="428996">
                  <a:extLst>
                    <a:ext uri="{9D8B030D-6E8A-4147-A177-3AD203B41FA5}">
                      <a16:colId xmlns:a16="http://schemas.microsoft.com/office/drawing/2014/main" val="3926801053"/>
                    </a:ext>
                  </a:extLst>
                </a:gridCol>
                <a:gridCol w="428996">
                  <a:extLst>
                    <a:ext uri="{9D8B030D-6E8A-4147-A177-3AD203B41FA5}">
                      <a16:colId xmlns:a16="http://schemas.microsoft.com/office/drawing/2014/main" val="1986583396"/>
                    </a:ext>
                  </a:extLst>
                </a:gridCol>
                <a:gridCol w="428996">
                  <a:extLst>
                    <a:ext uri="{9D8B030D-6E8A-4147-A177-3AD203B41FA5}">
                      <a16:colId xmlns:a16="http://schemas.microsoft.com/office/drawing/2014/main" val="1886088282"/>
                    </a:ext>
                  </a:extLst>
                </a:gridCol>
                <a:gridCol w="428996">
                  <a:extLst>
                    <a:ext uri="{9D8B030D-6E8A-4147-A177-3AD203B41FA5}">
                      <a16:colId xmlns:a16="http://schemas.microsoft.com/office/drawing/2014/main" val="2296378607"/>
                    </a:ext>
                  </a:extLst>
                </a:gridCol>
                <a:gridCol w="428996">
                  <a:extLst>
                    <a:ext uri="{9D8B030D-6E8A-4147-A177-3AD203B41FA5}">
                      <a16:colId xmlns:a16="http://schemas.microsoft.com/office/drawing/2014/main" val="2180461093"/>
                    </a:ext>
                  </a:extLst>
                </a:gridCol>
                <a:gridCol w="428996">
                  <a:extLst>
                    <a:ext uri="{9D8B030D-6E8A-4147-A177-3AD203B41FA5}">
                      <a16:colId xmlns:a16="http://schemas.microsoft.com/office/drawing/2014/main" val="1408107128"/>
                    </a:ext>
                  </a:extLst>
                </a:gridCol>
                <a:gridCol w="428996">
                  <a:extLst>
                    <a:ext uri="{9D8B030D-6E8A-4147-A177-3AD203B41FA5}">
                      <a16:colId xmlns:a16="http://schemas.microsoft.com/office/drawing/2014/main" val="4212024295"/>
                    </a:ext>
                  </a:extLst>
                </a:gridCol>
                <a:gridCol w="428996">
                  <a:extLst>
                    <a:ext uri="{9D8B030D-6E8A-4147-A177-3AD203B41FA5}">
                      <a16:colId xmlns:a16="http://schemas.microsoft.com/office/drawing/2014/main" val="3182542030"/>
                    </a:ext>
                  </a:extLst>
                </a:gridCol>
              </a:tblGrid>
              <a:tr h="505815">
                <a:tc rowSpan="2">
                  <a:txBody>
                    <a:bodyPr/>
                    <a:lstStyle/>
                    <a:p>
                      <a:pPr algn="l" fontAlgn="t"/>
                      <a:r>
                        <a:rPr lang="en-US" sz="2400" u="none" strike="noStrike" dirty="0">
                          <a:solidFill>
                            <a:schemeClr val="bg1"/>
                          </a:solidFill>
                          <a:effectLst/>
                          <a:latin typeface="Bahnschrift" panose="020B0502040204020203" pitchFamily="34" charset="0"/>
                        </a:rPr>
                        <a:t>Tasks</a:t>
                      </a:r>
                      <a:endParaRPr lang="en-US" sz="2400" b="1" i="0" u="none" strike="noStrike" dirty="0">
                        <a:solidFill>
                          <a:schemeClr val="bg1"/>
                        </a:solidFill>
                        <a:effectLst/>
                        <a:latin typeface="Bahnschrift" panose="020B0502040204020203"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gridSpan="12">
                  <a:txBody>
                    <a:bodyPr/>
                    <a:lstStyle/>
                    <a:p>
                      <a:pPr marL="0" indent="0" algn="ctr" fontAlgn="ctr">
                        <a:buFont typeface="Arial" panose="020B0604020202020204" pitchFamily="34" charset="0"/>
                        <a:buNone/>
                      </a:pPr>
                      <a:r>
                        <a:rPr lang="en-US" sz="2000" u="none" strike="noStrike" dirty="0">
                          <a:solidFill>
                            <a:schemeClr val="bg1"/>
                          </a:solidFill>
                          <a:effectLst/>
                          <a:latin typeface="Bahnschrift" panose="020B0502040204020203" pitchFamily="34" charset="0"/>
                        </a:rPr>
                        <a:t>Weeks</a:t>
                      </a:r>
                      <a:endParaRPr lang="en-US" sz="2000" b="1" i="0" u="none" strike="noStrike" dirty="0">
                        <a:solidFill>
                          <a:schemeClr val="bg1"/>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976746"/>
                  </a:ext>
                </a:extLst>
              </a:tr>
              <a:tr h="279814">
                <a:tc vMerge="1">
                  <a:txBody>
                    <a:bodyPr/>
                    <a:lstStyle/>
                    <a:p>
                      <a:endParaRPr lang="en-US"/>
                    </a:p>
                  </a:txBody>
                  <a:tcPr/>
                </a:tc>
                <a:tc>
                  <a:txBody>
                    <a:bodyPr/>
                    <a:lstStyle/>
                    <a:p>
                      <a:pPr algn="ctr" fontAlgn="b"/>
                      <a:r>
                        <a:rPr lang="en-US" sz="1200" u="none" strike="noStrike" dirty="0">
                          <a:effectLst/>
                          <a:latin typeface="Bahnschrift" panose="020B0502040204020203" pitchFamily="34" charset="0"/>
                        </a:rPr>
                        <a:t>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3</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4</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5</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6</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7</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8</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9</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10</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603725"/>
                  </a:ext>
                </a:extLst>
              </a:tr>
              <a:tr h="656484">
                <a:tc>
                  <a:txBody>
                    <a:bodyPr/>
                    <a:lstStyle/>
                    <a:p>
                      <a:pPr algn="l" fontAlgn="ctr"/>
                      <a:r>
                        <a:rPr lang="en-US" sz="1600" u="none" strike="noStrike" dirty="0">
                          <a:effectLst/>
                          <a:latin typeface="Bahnschrift" panose="020B0502040204020203" pitchFamily="34" charset="0"/>
                        </a:rPr>
                        <a:t>Learn new technology</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2486"/>
                  </a:ext>
                </a:extLst>
              </a:tr>
              <a:tr h="65648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Analyze and design the project requirements</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27909"/>
                  </a:ext>
                </a:extLst>
              </a:tr>
              <a:tr h="7425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Implementation</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806165"/>
                  </a:ext>
                </a:extLst>
              </a:tr>
              <a:tr h="656484">
                <a:tc>
                  <a:txBody>
                    <a:bodyPr/>
                    <a:lstStyle/>
                    <a:p>
                      <a:pPr algn="l" fontAlgn="ctr"/>
                      <a:r>
                        <a:rPr lang="en-US" sz="1600" u="none" strike="noStrike" dirty="0">
                          <a:effectLst/>
                          <a:latin typeface="Bahnschrift" panose="020B0502040204020203" pitchFamily="34" charset="0"/>
                        </a:rPr>
                        <a:t>Testing</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233057"/>
                  </a:ext>
                </a:extLst>
              </a:tr>
              <a:tr h="656484">
                <a:tc>
                  <a:txBody>
                    <a:bodyPr/>
                    <a:lstStyle/>
                    <a:p>
                      <a:pPr algn="l" fontAlgn="ctr"/>
                      <a:r>
                        <a:rPr lang="en-US" sz="1600" u="none" strike="noStrike" dirty="0">
                          <a:effectLst/>
                          <a:latin typeface="Bahnschrift" panose="020B0502040204020203" pitchFamily="34" charset="0"/>
                        </a:rPr>
                        <a:t>Deployment</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163138525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normAutofit/>
          </a:bodyPr>
          <a:lstStyle/>
          <a:p>
            <a:r>
              <a:rPr lang="en-US" sz="4800" b="1" dirty="0"/>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a:xfrm>
            <a:off x="3761277" y="1770997"/>
            <a:ext cx="1634146" cy="1411162"/>
          </a:xfrm>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pic>
        <p:nvPicPr>
          <p:cNvPr id="11" name="Picture 10">
            <a:extLst>
              <a:ext uri="{FF2B5EF4-FFF2-40B4-BE49-F238E27FC236}">
                <a16:creationId xmlns:a16="http://schemas.microsoft.com/office/drawing/2014/main" id="{7C795871-C0F3-C1B7-9E88-25081DE8F8F7}"/>
              </a:ext>
            </a:extLst>
          </p:cNvPr>
          <p:cNvPicPr>
            <a:picLocks noChangeAspect="1"/>
          </p:cNvPicPr>
          <p:nvPr/>
        </p:nvPicPr>
        <p:blipFill rotWithShape="1">
          <a:blip r:embed="rId3">
            <a:extLst>
              <a:ext uri="{28A0092B-C50C-407E-A947-70E740481C1C}">
                <a14:useLocalDpi xmlns:a14="http://schemas.microsoft.com/office/drawing/2010/main" val="0"/>
              </a:ext>
            </a:extLst>
          </a:blip>
          <a:srcRect l="22525" t="2012" r="23921" b="6228"/>
          <a:stretch/>
        </p:blipFill>
        <p:spPr>
          <a:xfrm>
            <a:off x="3930173" y="1132129"/>
            <a:ext cx="4165402" cy="5514915"/>
          </a:xfrm>
          <a:prstGeom prst="rect">
            <a:avLst/>
          </a:prstGeom>
        </p:spPr>
      </p:pic>
      <p:sp>
        <p:nvSpPr>
          <p:cNvPr id="12" name="Subtitle 4">
            <a:extLst>
              <a:ext uri="{FF2B5EF4-FFF2-40B4-BE49-F238E27FC236}">
                <a16:creationId xmlns:a16="http://schemas.microsoft.com/office/drawing/2014/main" id="{A0A67991-9497-F806-48FA-89EAB9EFD09B}"/>
              </a:ext>
            </a:extLst>
          </p:cNvPr>
          <p:cNvSpPr txBox="1">
            <a:spLocks/>
          </p:cNvSpPr>
          <p:nvPr/>
        </p:nvSpPr>
        <p:spPr>
          <a:xfrm>
            <a:off x="2949332" y="5979409"/>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3" name="Subtitle 4">
            <a:extLst>
              <a:ext uri="{FF2B5EF4-FFF2-40B4-BE49-F238E27FC236}">
                <a16:creationId xmlns:a16="http://schemas.microsoft.com/office/drawing/2014/main" id="{7D889118-02F9-F6EB-1629-46BD92C1B5E5}"/>
              </a:ext>
            </a:extLst>
          </p:cNvPr>
          <p:cNvSpPr txBox="1">
            <a:spLocks/>
          </p:cNvSpPr>
          <p:nvPr/>
        </p:nvSpPr>
        <p:spPr>
          <a:xfrm>
            <a:off x="2964786" y="3674722"/>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Recruiter</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3160689" y="1642201"/>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5" name="Picture 4">
            <a:extLst>
              <a:ext uri="{FF2B5EF4-FFF2-40B4-BE49-F238E27FC236}">
                <a16:creationId xmlns:a16="http://schemas.microsoft.com/office/drawing/2014/main" id="{240B3FF4-B0E8-2E45-DFE8-975F5273B2BF}"/>
              </a:ext>
            </a:extLst>
          </p:cNvPr>
          <p:cNvPicPr>
            <a:picLocks noChangeAspect="1"/>
          </p:cNvPicPr>
          <p:nvPr/>
        </p:nvPicPr>
        <p:blipFill rotWithShape="1">
          <a:blip r:embed="rId3">
            <a:extLst>
              <a:ext uri="{28A0092B-C50C-407E-A947-70E740481C1C}">
                <a14:useLocalDpi xmlns:a14="http://schemas.microsoft.com/office/drawing/2010/main" val="0"/>
              </a:ext>
            </a:extLst>
          </a:blip>
          <a:srcRect l="2728" t="3077" r="3443" b="4682"/>
          <a:stretch/>
        </p:blipFill>
        <p:spPr bwMode="auto">
          <a:xfrm>
            <a:off x="1207009" y="1348031"/>
            <a:ext cx="6927342" cy="55122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626258" cy="469901"/>
          </a:xfrm>
        </p:spPr>
        <p:txBody>
          <a:bodyPr/>
          <a:lstStyle/>
          <a:p>
            <a:pPr marL="342900" indent="-342900">
              <a:buFont typeface="Wingdings" panose="05000000000000000000" pitchFamily="2" charset="2"/>
              <a:buChar char="Ø"/>
            </a:pPr>
            <a:r>
              <a:rPr lang="en-US" sz="2400"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282217" y="1800776"/>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Tools		</a:t>
            </a:r>
          </a:p>
        </p:txBody>
      </p:sp>
      <p:pic>
        <p:nvPicPr>
          <p:cNvPr id="10" name="Picture 9">
            <a:extLst>
              <a:ext uri="{FF2B5EF4-FFF2-40B4-BE49-F238E27FC236}">
                <a16:creationId xmlns:a16="http://schemas.microsoft.com/office/drawing/2014/main" id="{88435DFF-4653-999C-006C-E06E882354E1}"/>
              </a:ext>
            </a:extLst>
          </p:cNvPr>
          <p:cNvPicPr>
            <a:picLocks noChangeAspect="1"/>
          </p:cNvPicPr>
          <p:nvPr/>
        </p:nvPicPr>
        <p:blipFill rotWithShape="1">
          <a:blip r:embed="rId3">
            <a:extLst>
              <a:ext uri="{28A0092B-C50C-407E-A947-70E740481C1C}">
                <a14:useLocalDpi xmlns:a14="http://schemas.microsoft.com/office/drawing/2010/main" val="0"/>
              </a:ext>
            </a:extLst>
          </a:blip>
          <a:srcRect t="6233" b="13754"/>
          <a:stretch/>
        </p:blipFill>
        <p:spPr>
          <a:xfrm>
            <a:off x="786649" y="3687577"/>
            <a:ext cx="2431680" cy="833844"/>
          </a:xfrm>
          <a:prstGeom prst="rect">
            <a:avLst/>
          </a:prstGeom>
        </p:spPr>
      </p:pic>
      <p:pic>
        <p:nvPicPr>
          <p:cNvPr id="12" name="Picture 11">
            <a:extLst>
              <a:ext uri="{FF2B5EF4-FFF2-40B4-BE49-F238E27FC236}">
                <a16:creationId xmlns:a16="http://schemas.microsoft.com/office/drawing/2014/main" id="{63FBCD2A-CD41-CCAE-777A-6DE8D4B9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15" y="4796065"/>
            <a:ext cx="2400957" cy="639104"/>
          </a:xfrm>
          <a:prstGeom prst="rect">
            <a:avLst/>
          </a:prstGeom>
        </p:spPr>
      </p:pic>
      <p:pic>
        <p:nvPicPr>
          <p:cNvPr id="13" name="Picture 12">
            <a:extLst>
              <a:ext uri="{FF2B5EF4-FFF2-40B4-BE49-F238E27FC236}">
                <a16:creationId xmlns:a16="http://schemas.microsoft.com/office/drawing/2014/main" id="{C71E71A7-BFD3-1F0E-38A9-1A493F893A5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79" t="21830" r="7941" b="19646"/>
          <a:stretch/>
        </p:blipFill>
        <p:spPr bwMode="auto">
          <a:xfrm>
            <a:off x="3488442" y="2502927"/>
            <a:ext cx="2887812" cy="76082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27647" y="3486780"/>
            <a:ext cx="2508017" cy="760820"/>
          </a:xfrm>
          <a:prstGeom prst="rect">
            <a:avLst/>
          </a:prstGeom>
          <a:noFill/>
          <a:ln>
            <a:noFill/>
          </a:ln>
        </p:spPr>
      </p:pic>
      <p:pic>
        <p:nvPicPr>
          <p:cNvPr id="16" name="Picture 15">
            <a:extLst>
              <a:ext uri="{FF2B5EF4-FFF2-40B4-BE49-F238E27FC236}">
                <a16:creationId xmlns:a16="http://schemas.microsoft.com/office/drawing/2014/main" id="{7EA93E68-99E8-4EDE-B06B-C813CCBB13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8328" y="4601041"/>
            <a:ext cx="2827528" cy="706882"/>
          </a:xfrm>
          <a:prstGeom prst="rect">
            <a:avLst/>
          </a:prstGeom>
          <a:noFill/>
          <a:ln>
            <a:noFill/>
          </a:ln>
        </p:spPr>
      </p:pic>
      <p:pic>
        <p:nvPicPr>
          <p:cNvPr id="17" name="Picture 16" descr="Java Logo, symbol, meaning, history, PNG">
            <a:extLst>
              <a:ext uri="{FF2B5EF4-FFF2-40B4-BE49-F238E27FC236}">
                <a16:creationId xmlns:a16="http://schemas.microsoft.com/office/drawing/2014/main" id="{A3534500-809D-F688-7B91-148EF344988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120" r="22570"/>
          <a:stretch/>
        </p:blipFill>
        <p:spPr bwMode="auto">
          <a:xfrm>
            <a:off x="1525961" y="2306017"/>
            <a:ext cx="1106877" cy="1262669"/>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EF383B-B08D-F294-D902-92627094C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7855" y="2450884"/>
            <a:ext cx="1359496" cy="1242580"/>
          </a:xfrm>
          <a:prstGeom prst="rect">
            <a:avLst/>
          </a:prstGeom>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18617" y="1803172"/>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Database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412074" y="2147214"/>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Bahnschrift" panose="020B0502040204020203" pitchFamily="34" charset="0"/>
              </a:rPr>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548478" y="2147214"/>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530550" y="2147214"/>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722" b="6307"/>
          <a:stretch/>
        </p:blipFill>
        <p:spPr bwMode="auto">
          <a:xfrm>
            <a:off x="3891252" y="5307923"/>
            <a:ext cx="2363045" cy="11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5" name="Picture 4">
            <a:extLst>
              <a:ext uri="{FF2B5EF4-FFF2-40B4-BE49-F238E27FC236}">
                <a16:creationId xmlns:a16="http://schemas.microsoft.com/office/drawing/2014/main" id="{EB37A185-DEFA-7C53-2986-7471EC62C180}"/>
              </a:ext>
            </a:extLst>
          </p:cNvPr>
          <p:cNvPicPr>
            <a:picLocks noChangeAspect="1"/>
          </p:cNvPicPr>
          <p:nvPr/>
        </p:nvPicPr>
        <p:blipFill rotWithShape="1">
          <a:blip r:embed="rId3">
            <a:extLst>
              <a:ext uri="{28A0092B-C50C-407E-A947-70E740481C1C}">
                <a14:useLocalDpi xmlns:a14="http://schemas.microsoft.com/office/drawing/2010/main" val="0"/>
              </a:ext>
            </a:extLst>
          </a:blip>
          <a:srcRect l="3212" t="13108" r="4224" b="18620"/>
          <a:stretch/>
        </p:blipFill>
        <p:spPr bwMode="auto">
          <a:xfrm>
            <a:off x="221673" y="1915413"/>
            <a:ext cx="8832613" cy="2732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5" name="Picture 4">
            <a:extLst>
              <a:ext uri="{FF2B5EF4-FFF2-40B4-BE49-F238E27FC236}">
                <a16:creationId xmlns:a16="http://schemas.microsoft.com/office/drawing/2014/main" id="{D9455F54-53FC-0861-27F9-6F6310D3B5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090" y="1861407"/>
            <a:ext cx="8497785" cy="3135185"/>
          </a:xfrm>
          <a:prstGeom prst="rect">
            <a:avLst/>
          </a:prstGeom>
          <a:noFill/>
          <a:ln>
            <a:noFill/>
          </a:ln>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normAutofit/>
          </a:bodyPr>
          <a:lstStyle/>
          <a:p>
            <a:r>
              <a:rPr lang="en-US" sz="4800" b="1" dirty="0"/>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pic>
        <p:nvPicPr>
          <p:cNvPr id="5" name="Picture 4">
            <a:extLst>
              <a:ext uri="{FF2B5EF4-FFF2-40B4-BE49-F238E27FC236}">
                <a16:creationId xmlns:a16="http://schemas.microsoft.com/office/drawing/2014/main" id="{AC28A713-72A5-A52E-555F-CAC2BCC9F042}"/>
              </a:ext>
            </a:extLst>
          </p:cNvPr>
          <p:cNvPicPr>
            <a:picLocks noChangeAspect="1"/>
          </p:cNvPicPr>
          <p:nvPr/>
        </p:nvPicPr>
        <p:blipFill rotWithShape="1">
          <a:blip r:embed="rId3"/>
          <a:srcRect r="33218"/>
          <a:stretch/>
        </p:blipFill>
        <p:spPr>
          <a:xfrm>
            <a:off x="5872582" y="1256852"/>
            <a:ext cx="2874554" cy="4989271"/>
          </a:xfrm>
          <a:prstGeom prst="rect">
            <a:avLst/>
          </a:prstGeom>
        </p:spPr>
      </p:pic>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296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like mail service </a:t>
            </a:r>
          </a:p>
          <a:p>
            <a:pPr>
              <a:lnSpc>
                <a:spcPct val="150000"/>
              </a:lnSpc>
              <a:spcAft>
                <a:spcPts val="600"/>
              </a:spcAft>
              <a:buClr>
                <a:srgbClr val="FD6400"/>
              </a:buClr>
            </a:pPr>
            <a:r>
              <a:rPr lang="en-US" sz="1700" b="1" dirty="0" err="1">
                <a:latin typeface="Bahnschrift" panose="020B0502040204020203" pitchFamily="34" charset="0"/>
                <a:cs typeface="Times New Roman" panose="02020603050405020304" pitchFamily="18" charset="0"/>
              </a:rPr>
              <a:t>dto</a:t>
            </a:r>
            <a:r>
              <a:rPr lang="en-US" sz="1700" b="1" dirty="0">
                <a:latin typeface="Bahnschrift" panose="020B0502040204020203" pitchFamily="34" charset="0"/>
                <a:cs typeface="Times New Roman" panose="02020603050405020304" pitchFamily="18" charset="0"/>
              </a:rPr>
              <a:t>:</a:t>
            </a:r>
            <a:r>
              <a:rPr lang="en-US" sz="1700" dirty="0">
                <a:latin typeface="Bahnschrift" panose="020B0502040204020203" pitchFamily="34" charset="0"/>
                <a:cs typeface="Times New Roman" panose="02020603050405020304" pitchFamily="18" charset="0"/>
              </a:rPr>
              <a:t> store data transfer object(request &amp; response)</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repository</a:t>
            </a:r>
            <a:r>
              <a:rPr lang="en-US" sz="1700" dirty="0">
                <a:latin typeface="Bahnschrift" panose="020B0502040204020203" pitchFamily="34" charset="0"/>
                <a:cs typeface="Times New Roman" panose="02020603050405020304" pitchFamily="18" charset="0"/>
              </a:rPr>
              <a:t>: keep all repository</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keep feature specifics</a:t>
            </a:r>
          </a:p>
        </p:txBody>
      </p:sp>
      <p:pic>
        <p:nvPicPr>
          <p:cNvPr id="1026" name="Picture 2">
            <a:extLst>
              <a:ext uri="{FF2B5EF4-FFF2-40B4-BE49-F238E27FC236}">
                <a16:creationId xmlns:a16="http://schemas.microsoft.com/office/drawing/2014/main" id="{398265BD-EBDC-B6DE-B831-08E37ED3B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50" y="5572091"/>
            <a:ext cx="1467221" cy="7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pic>
        <p:nvPicPr>
          <p:cNvPr id="5" name="Picture 4">
            <a:extLst>
              <a:ext uri="{FF2B5EF4-FFF2-40B4-BE49-F238E27FC236}">
                <a16:creationId xmlns:a16="http://schemas.microsoft.com/office/drawing/2014/main" id="{8AFBF937-415B-66FD-6009-188B094BEC58}"/>
              </a:ext>
            </a:extLst>
          </p:cNvPr>
          <p:cNvPicPr>
            <a:picLocks noChangeAspect="1"/>
          </p:cNvPicPr>
          <p:nvPr/>
        </p:nvPicPr>
        <p:blipFill rotWithShape="1">
          <a:blip r:embed="rId3"/>
          <a:srcRect r="9232"/>
          <a:stretch/>
        </p:blipFill>
        <p:spPr>
          <a:xfrm>
            <a:off x="6353019" y="1132129"/>
            <a:ext cx="2649168" cy="5011228"/>
          </a:xfrm>
          <a:prstGeom prst="rect">
            <a:avLst/>
          </a:prstGeom>
        </p:spPr>
      </p:pic>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page</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dialog</a:t>
            </a:r>
            <a:r>
              <a:rPr lang="en-US" sz="1600" dirty="0">
                <a:latin typeface="Bahnschrift" panose="020B0502040204020203" pitchFamily="34" charset="0"/>
                <a:cs typeface="Times New Roman" panose="02020603050405020304" pitchFamily="18" charset="0"/>
              </a:rPr>
              <a:t>: store dialog of create, update, and delete </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DCF3C3A3-ECE9-2EE1-AACC-2DA2D69D6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40" y="5176114"/>
            <a:ext cx="1059179" cy="105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panose="020B0502040204020203" pitchFamily="34" charset="0"/>
              </a:rPr>
              <a:t>Table of</a:t>
            </a:r>
            <a:br>
              <a:rPr lang="en" sz="4000" b="1" dirty="0">
                <a:solidFill>
                  <a:schemeClr val="bg1"/>
                </a:solidFill>
                <a:latin typeface="Bahnschrift" panose="020B0502040204020203" pitchFamily="34" charset="0"/>
              </a:rPr>
            </a:br>
            <a:r>
              <a:rPr lang="en" sz="4000" b="1" dirty="0">
                <a:solidFill>
                  <a:schemeClr val="bg1"/>
                </a:solidFill>
                <a:latin typeface="Bahnschrift" panose="020B0502040204020203" pitchFamily="34" charset="0"/>
              </a:rPr>
              <a:t>Contents</a:t>
            </a:r>
            <a:endParaRPr sz="4000" b="1" dirty="0">
              <a:solidFill>
                <a:schemeClr val="bg1"/>
              </a:solidFill>
              <a:latin typeface="Bahnschrift" panose="020B0502040204020203" pitchFamily="34" charset="0"/>
            </a:endParaRPr>
          </a:p>
        </p:txBody>
      </p:sp>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0" y="2176984"/>
            <a:ext cx="3505031"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 create question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9" name="Picture 8">
            <a:extLst>
              <a:ext uri="{FF2B5EF4-FFF2-40B4-BE49-F238E27FC236}">
                <a16:creationId xmlns:a16="http://schemas.microsoft.com/office/drawing/2014/main" id="{EA318B37-3B6E-296E-B9D0-0BC3045A7039}"/>
              </a:ext>
            </a:extLst>
          </p:cNvPr>
          <p:cNvPicPr>
            <a:picLocks noChangeAspect="1"/>
          </p:cNvPicPr>
          <p:nvPr/>
        </p:nvPicPr>
        <p:blipFill rotWithShape="1">
          <a:blip r:embed="rId3">
            <a:extLst>
              <a:ext uri="{28A0092B-C50C-407E-A947-70E740481C1C}">
                <a14:useLocalDpi xmlns:a14="http://schemas.microsoft.com/office/drawing/2010/main" val="0"/>
              </a:ext>
            </a:extLst>
          </a:blip>
          <a:srcRect l="14145" t="8267" r="28750" b="12000"/>
          <a:stretch/>
        </p:blipFill>
        <p:spPr>
          <a:xfrm>
            <a:off x="1779524" y="1389888"/>
            <a:ext cx="5068062" cy="5468112"/>
          </a:xfrm>
          <a:prstGeom prst="rect">
            <a:avLst/>
          </a:prstGeom>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6" name="Picture 5">
            <a:extLst>
              <a:ext uri="{FF2B5EF4-FFF2-40B4-BE49-F238E27FC236}">
                <a16:creationId xmlns:a16="http://schemas.microsoft.com/office/drawing/2014/main" id="{F87A1004-5207-4601-8B2F-F260E7787E3A}"/>
              </a:ext>
            </a:extLst>
          </p:cNvPr>
          <p:cNvPicPr>
            <a:picLocks noChangeAspect="1"/>
          </p:cNvPicPr>
          <p:nvPr/>
        </p:nvPicPr>
        <p:blipFill rotWithShape="1">
          <a:blip r:embed="rId3">
            <a:extLst>
              <a:ext uri="{28A0092B-C50C-407E-A947-70E740481C1C}">
                <a14:useLocalDpi xmlns:a14="http://schemas.microsoft.com/office/drawing/2010/main" val="0"/>
              </a:ext>
            </a:extLst>
          </a:blip>
          <a:srcRect l="10127" t="7601" r="35473" b="14533"/>
          <a:stretch/>
        </p:blipFill>
        <p:spPr>
          <a:xfrm>
            <a:off x="2478024" y="1367080"/>
            <a:ext cx="4828032" cy="5340096"/>
          </a:xfrm>
          <a:prstGeom prst="rect">
            <a:avLst/>
          </a:prstGeom>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7533963" cy="469901"/>
          </a:xfrm>
        </p:spPr>
        <p:txBody>
          <a:bodyPr/>
          <a:lstStyle/>
          <a:p>
            <a:r>
              <a:rPr lang="en-US" dirty="0"/>
              <a:t>3.4 Flowchart for editing multiple answers</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10" name="Picture 9">
            <a:extLst>
              <a:ext uri="{FF2B5EF4-FFF2-40B4-BE49-F238E27FC236}">
                <a16:creationId xmlns:a16="http://schemas.microsoft.com/office/drawing/2014/main" id="{E303DDC1-CD2D-FDBC-0972-DED860B30A5E}"/>
              </a:ext>
            </a:extLst>
          </p:cNvPr>
          <p:cNvPicPr>
            <a:picLocks noChangeAspect="1"/>
          </p:cNvPicPr>
          <p:nvPr/>
        </p:nvPicPr>
        <p:blipFill rotWithShape="1">
          <a:blip r:embed="rId3">
            <a:extLst>
              <a:ext uri="{28A0092B-C50C-407E-A947-70E740481C1C}">
                <a14:useLocalDpi xmlns:a14="http://schemas.microsoft.com/office/drawing/2010/main" val="0"/>
              </a:ext>
            </a:extLst>
          </a:blip>
          <a:srcRect l="9097" t="10220" r="27192" b="18934"/>
          <a:stretch/>
        </p:blipFill>
        <p:spPr>
          <a:xfrm>
            <a:off x="1764024" y="1563345"/>
            <a:ext cx="5654364" cy="4858638"/>
          </a:xfrm>
          <a:prstGeom prst="rect">
            <a:avLst/>
          </a:prstGeom>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a:xfrm>
            <a:off x="3730955" y="1730082"/>
            <a:ext cx="1634146" cy="1411162"/>
          </a:xfrm>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720984090"/>
              </p:ext>
            </p:extLst>
          </p:nvPr>
        </p:nvGraphicFramePr>
        <p:xfrm>
          <a:off x="1957543" y="1041570"/>
          <a:ext cx="5961888" cy="5679906"/>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8998803"/>
                  </a:ext>
                </a:extLst>
              </a:tr>
              <a:tr h="246643">
                <a:tc>
                  <a:txBody>
                    <a:bodyPr/>
                    <a:lstStyle/>
                    <a:p>
                      <a:pPr algn="l" fontAlgn="ctr"/>
                      <a:r>
                        <a:rPr lang="en-US" sz="1200" u="none" strike="noStrike" dirty="0">
                          <a:effectLst/>
                          <a:latin typeface="Bahnschrift" panose="020B0502040204020203" pitchFamily="34" charset="0"/>
                        </a:rPr>
                        <a:t>Login authentication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algn="l" fontAlgn="ctr"/>
                      <a:r>
                        <a:rPr lang="en-US" sz="1200" u="none" strike="noStrike" dirty="0" err="1">
                          <a:effectLst/>
                          <a:latin typeface="Bahnschrift" panose="020B0502040204020203" pitchFamily="34" charset="0"/>
                        </a:rPr>
                        <a:t>Dashboad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algn="l" fontAlgn="ctr"/>
                      <a:r>
                        <a:rPr lang="en-US" sz="1200" u="none" strike="noStrike" dirty="0">
                          <a:effectLst/>
                          <a:latin typeface="Bahnschrift" panose="020B0502040204020203" pitchFamily="34" charset="0"/>
                        </a:rPr>
                        <a:t>CRUD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algn="l" fontAlgn="ctr"/>
                      <a:r>
                        <a:rPr lang="en-US" sz="1200" u="none" strike="noStrike" dirty="0">
                          <a:effectLst/>
                          <a:latin typeface="Bahnschrift" panose="020B0502040204020203" pitchFamily="34" charset="0"/>
                        </a:rPr>
                        <a:t>CRUD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algn="l" fontAlgn="ctr"/>
                      <a:r>
                        <a:rPr lang="en-US" sz="1200" u="none" strike="noStrike" dirty="0">
                          <a:effectLst/>
                          <a:latin typeface="Bahnschrift" panose="020B0502040204020203" pitchFamily="34" charset="0"/>
                        </a:rPr>
                        <a:t>CRUD quiz</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algn="l" fontAlgn="ctr"/>
                      <a:r>
                        <a:rPr lang="en-US" sz="1200" u="none" strike="noStrike" dirty="0">
                          <a:effectLst/>
                          <a:latin typeface="Bahnschrift" panose="020B0502040204020203" pitchFamily="34" charset="0"/>
                        </a:rPr>
                        <a:t>CRUD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algn="l" fontAlgn="ctr"/>
                      <a:r>
                        <a:rPr lang="en-US" sz="1200" u="none" strike="noStrike">
                          <a:effectLst/>
                          <a:latin typeface="Bahnschrift" panose="020B0502040204020203" pitchFamily="34" charset="0"/>
                        </a:rPr>
                        <a:t>CRUD answer</a:t>
                      </a:r>
                      <a:endParaRPr lang="en-US" sz="1200" b="0" i="0" u="none" strike="noStrike">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algn="l" fontAlgn="ctr"/>
                      <a:r>
                        <a:rPr lang="en-US" sz="1200" u="none" strike="noStrike" dirty="0">
                          <a:effectLst/>
                          <a:latin typeface="Bahnschrift" panose="020B0502040204020203" pitchFamily="34" charset="0"/>
                        </a:rPr>
                        <a:t>Assign and remove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algn="l" fontAlgn="ctr"/>
                      <a:r>
                        <a:rPr lang="en-US" sz="1200" u="none" strike="noStrike" dirty="0">
                          <a:effectLst/>
                          <a:latin typeface="Bahnschrift" panose="020B0502040204020203" pitchFamily="34" charset="0"/>
                        </a:rPr>
                        <a:t>Assign and remove quiz for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algn="l" fontAlgn="ctr"/>
                      <a:r>
                        <a:rPr lang="en-US" sz="1200" u="none" strike="noStrike" dirty="0">
                          <a:effectLst/>
                          <a:latin typeface="Bahnschrift" panose="020B0502040204020203" pitchFamily="34" charset="0"/>
                        </a:rPr>
                        <a:t>CRUD quiz level</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algn="l" fontAlgn="ctr"/>
                      <a:r>
                        <a:rPr lang="en-US" sz="1200" u="none" strike="noStrike" dirty="0">
                          <a:effectLst/>
                          <a:latin typeface="Bahnschrift" panose="020B0502040204020203" pitchFamily="34" charset="0"/>
                        </a:rPr>
                        <a:t>CRUD question type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a:effectLst/>
                          <a:latin typeface="Wingdings" panose="05000000000000000000" pitchFamily="2" charset="2"/>
                        </a:rPr>
                        <a:t>ü</a:t>
                      </a:r>
                      <a:endParaRPr lang="en-US" sz="1300" b="0" i="0" u="none" strike="noStrike">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algn="l" fontAlgn="ctr"/>
                      <a:r>
                        <a:rPr lang="en-US" sz="1200" u="none" strike="noStrike" dirty="0">
                          <a:effectLst/>
                          <a:latin typeface="Bahnschrift" panose="020B0502040204020203" pitchFamily="34" charset="0"/>
                        </a:rPr>
                        <a:t>Update profile information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algn="l" fontAlgn="ctr"/>
                      <a:r>
                        <a:rPr lang="en-US" sz="1200" u="none" strike="noStrike" dirty="0">
                          <a:effectLst/>
                          <a:latin typeface="Bahnschrift" panose="020B0502040204020203" pitchFamily="34" charset="0"/>
                        </a:rPr>
                        <a:t>Forgot password and reset password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algn="l" fontAlgn="ctr"/>
                      <a:r>
                        <a:rPr lang="en-US" sz="1200" u="none" strike="noStrike" dirty="0">
                          <a:effectLst/>
                          <a:latin typeface="Bahnschrift" panose="020B0502040204020203" pitchFamily="34" charset="0"/>
                        </a:rPr>
                        <a:t>Generate report of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algn="l" fontAlgn="ctr"/>
                      <a:r>
                        <a:rPr lang="en-US" sz="1200" u="none" strike="noStrike" dirty="0">
                          <a:effectLst/>
                          <a:latin typeface="Bahnschrift" panose="020B0502040204020203" pitchFamily="34" charset="0"/>
                        </a:rPr>
                        <a:t>Configuration mail </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92608">
                <a:tc>
                  <a:txBody>
                    <a:bodyPr/>
                    <a:lstStyle/>
                    <a:p>
                      <a:pPr algn="l" fontAlgn="ctr"/>
                      <a:r>
                        <a:rPr lang="en-US" sz="1200" u="none" strike="noStrike" dirty="0">
                          <a:effectLst/>
                          <a:latin typeface="Bahnschrift" panose="020B0502040204020203" pitchFamily="34" charset="0"/>
                        </a:rPr>
                        <a:t>Configuration mail template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222251"/>
                  </a:ext>
                </a:extLst>
              </a:tr>
              <a:tr h="338328">
                <a:tc>
                  <a:txBody>
                    <a:bodyPr/>
                    <a:lstStyle/>
                    <a:p>
                      <a:pPr algn="l" fontAlgn="ctr"/>
                      <a:r>
                        <a:rPr lang="en-US" sz="1200" u="none" strike="noStrike" dirty="0">
                          <a:effectLst/>
                          <a:latin typeface="Bahnschrift" panose="020B0502040204020203" pitchFamily="34" charset="0"/>
                        </a:rPr>
                        <a:t>Mail sender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765581"/>
                  </a:ext>
                </a:extLst>
              </a:tr>
              <a:tr h="246643">
                <a:tc>
                  <a:txBody>
                    <a:bodyPr/>
                    <a:lstStyle/>
                    <a:p>
                      <a:pPr algn="l" fontAlgn="ctr"/>
                      <a:r>
                        <a:rPr lang="en-US" sz="1200" u="none" strike="noStrike" dirty="0">
                          <a:effectLst/>
                          <a:latin typeface="Bahnschrift" panose="020B0502040204020203" pitchFamily="34" charset="0"/>
                        </a:rPr>
                        <a:t>User result</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536659"/>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7"/>
            <a:ext cx="4295463" cy="3536659"/>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4" y="2315501"/>
            <a:ext cx="3959352" cy="2457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Better teamwork</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Understand environmental work</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0"/>
            <a:ext cx="3910107"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8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Learning project structure </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9"/>
            <a:ext cx="8134039" cy="3130192"/>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2344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Add new technology to the project(Web socket, Autocorrect code) </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latin typeface="Bahnschrift" panose="020B0502040204020203" pitchFamily="34" charset="0"/>
              </a:rPr>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mtClean="0"/>
              <a:pPr/>
              <a:t>28</a:t>
            </a:fld>
            <a:endParaRPr lang="en-US" dirty="0"/>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2"/>
            <a:ext cx="6343650" cy="3544937"/>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319619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2311" y="2131577"/>
            <a:ext cx="8779378" cy="244682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THANK YOU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&amp;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QUESTIONS</a:t>
            </a:r>
            <a:endParaRPr sz="5300" dirty="0">
              <a:solidFill>
                <a:schemeClr val="bg1"/>
              </a:solidFill>
              <a:latin typeface="Bahnschrift" panose="020B0502040204020203" pitchFamily="34" charset="0"/>
              <a:ea typeface="Poppins"/>
              <a:cs typeface="Poppins"/>
              <a:sym typeface="Poppins"/>
            </a:endParaRPr>
          </a:p>
        </p:txBody>
      </p:sp>
      <p:pic>
        <p:nvPicPr>
          <p:cNvPr id="4098" name="Picture 2" descr="Question mark - Free interface icons">
            <a:extLst>
              <a:ext uri="{FF2B5EF4-FFF2-40B4-BE49-F238E27FC236}">
                <a16:creationId xmlns:a16="http://schemas.microsoft.com/office/drawing/2014/main" id="{A822A171-B826-63C4-40D2-8076D7A8E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857" y="631775"/>
            <a:ext cx="16478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5"/>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4800" b="1" dirty="0">
                <a:latin typeface="Bahnschrift"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a:xfrm>
            <a:off x="3754927" y="1803168"/>
            <a:ext cx="1634146" cy="1411162"/>
          </a:xfrm>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a:xfrm>
            <a:off x="276537" y="897179"/>
            <a:ext cx="3749363" cy="469901"/>
          </a:xfrm>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pic>
        <p:nvPicPr>
          <p:cNvPr id="6" name="Picture 5">
            <a:extLst>
              <a:ext uri="{FF2B5EF4-FFF2-40B4-BE49-F238E27FC236}">
                <a16:creationId xmlns:a16="http://schemas.microsoft.com/office/drawing/2014/main" id="{88AC44E0-AD43-4D9C-5649-2AD46BF1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425" y="3798642"/>
            <a:ext cx="2058799" cy="1667457"/>
          </a:xfrm>
          <a:prstGeom prst="rect">
            <a:avLst/>
          </a:prstGeom>
          <a:noFill/>
          <a:ln>
            <a:noFill/>
          </a:ln>
        </p:spPr>
      </p:pic>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5</a:t>
            </a:r>
            <a:r>
              <a:rPr lang="en-US" sz="1600" baseline="30000" dirty="0">
                <a:latin typeface="Bahnschrift" panose="020B0502040204020203" pitchFamily="34" charset="0"/>
                <a:cs typeface="Times New Roman" panose="02020603050405020304" pitchFamily="18" charset="0"/>
              </a:rPr>
              <a:t>th</a:t>
            </a:r>
            <a:r>
              <a:rPr lang="en-US" sz="1600" dirty="0">
                <a:latin typeface="Bahnschrift" panose="020B0502040204020203" pitchFamily="34" charset="0"/>
                <a:cs typeface="Times New Roman" panose="02020603050405020304" pitchFamily="18" charset="0"/>
              </a:rPr>
              <a:t> Floor, Kim Hap Building, St 388, 	 	</a:t>
            </a:r>
            <a:r>
              <a:rPr lang="en-US" sz="1600" dirty="0" err="1">
                <a:latin typeface="Bahnschrift" panose="020B0502040204020203" pitchFamily="34" charset="0"/>
                <a:cs typeface="Times New Roman" panose="02020603050405020304" pitchFamily="18" charset="0"/>
              </a:rPr>
              <a:t>Chnamkarmon</a:t>
            </a:r>
            <a:r>
              <a:rPr lang="en-US" sz="1600" dirty="0">
                <a:latin typeface="Bahnschrift" panose="020B0502040204020203" pitchFamily="34" charset="0"/>
                <a:cs typeface="Times New Roman" panose="02020603050405020304" pitchFamily="18" charset="0"/>
              </a:rPr>
              <a:t>, Phnom Penh</a:t>
            </a:r>
          </a:p>
          <a:p>
            <a:pPr algn="l">
              <a:spcAft>
                <a:spcPts val="1800"/>
              </a:spcAft>
            </a:pPr>
            <a:r>
              <a:rPr lang="en-US" sz="1600" dirty="0">
                <a:latin typeface="Bahnschrift" panose="020B0502040204020203" pitchFamily="34" charset="0"/>
                <a:cs typeface="Times New Roman" panose="02020603050405020304" pitchFamily="18" charset="0"/>
              </a:rPr>
              <a:t>Tel	:  (+855) 23 221 320</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4"/>
              </a:rPr>
              <a:t>contact@allweb.com.kh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effectLst/>
                <a:latin typeface="Bahnschrift" panose="020B0502040204020203" pitchFamily="34" charset="0"/>
                <a:ea typeface="Calibri" panose="020F0502020204030204" pitchFamily="34" charset="0"/>
                <a:cs typeface="Times New Roman" panose="02020603050405020304" pitchFamily="18" charset="0"/>
                <a:hlinkClick r:id="rId5"/>
              </a:rPr>
              <a:t>https://www.allweb.com.kh/about-us</a:t>
            </a:r>
            <a:r>
              <a:rPr lang="en-US" sz="1600" dirty="0">
                <a:latin typeface="Bahnschrift" panose="020B0502040204020203" pitchFamily="34" charset="0"/>
                <a:cs typeface="Times New Roman" panose="02020603050405020304" pitchFamily="18" charset="0"/>
              </a:rPr>
              <a:t> </a:t>
            </a: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July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October 2022</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ALLWEB Co., Ltd </a:t>
            </a:r>
            <a:r>
              <a:rPr lang="en-US" sz="1600" dirty="0">
                <a:latin typeface="Bahnschrift" panose="020B0502040204020203" pitchFamily="34" charset="0"/>
                <a:cs typeface="Times New Roman" panose="02020603050405020304" pitchFamily="18" charset="0"/>
              </a:rPr>
              <a:t>is one of the leading Cambodia IT companies since 2004. The company currently has partners from around the world and also has experience systems used in companies, banks, and shops in Europe and Asia.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FD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a:xfrm>
            <a:off x="276537" y="897179"/>
            <a:ext cx="3537850" cy="469901"/>
          </a:xfrm>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pic>
        <p:nvPicPr>
          <p:cNvPr id="3" name="Picture 2">
            <a:extLst>
              <a:ext uri="{FF2B5EF4-FFF2-40B4-BE49-F238E27FC236}">
                <a16:creationId xmlns:a16="http://schemas.microsoft.com/office/drawing/2014/main" id="{611D0FBD-54D0-BD01-03CF-B041A54C5D4D}"/>
              </a:ext>
            </a:extLst>
          </p:cNvPr>
          <p:cNvPicPr>
            <a:picLocks noChangeAspect="1"/>
          </p:cNvPicPr>
          <p:nvPr/>
        </p:nvPicPr>
        <p:blipFill rotWithShape="1">
          <a:blip r:embed="rId3">
            <a:extLst>
              <a:ext uri="{28A0092B-C50C-407E-A947-70E740481C1C}">
                <a14:useLocalDpi xmlns:a14="http://schemas.microsoft.com/office/drawing/2010/main" val="0"/>
              </a:ext>
            </a:extLst>
          </a:blip>
          <a:srcRect t="12169" r="9131" b="19170"/>
          <a:stretch/>
        </p:blipFill>
        <p:spPr>
          <a:xfrm>
            <a:off x="4054584" y="4174533"/>
            <a:ext cx="1034831" cy="781912"/>
          </a:xfrm>
          <a:prstGeom prst="rect">
            <a:avLst/>
          </a:prstGeom>
        </p:spPr>
      </p:pic>
      <p:pic>
        <p:nvPicPr>
          <p:cNvPr id="8" name="Picture 7">
            <a:extLst>
              <a:ext uri="{FF2B5EF4-FFF2-40B4-BE49-F238E27FC236}">
                <a16:creationId xmlns:a16="http://schemas.microsoft.com/office/drawing/2014/main" id="{E09DA8CA-03D9-45B6-154E-6E445946BBC6}"/>
              </a:ext>
            </a:extLst>
          </p:cNvPr>
          <p:cNvPicPr>
            <a:picLocks noChangeAspect="1"/>
          </p:cNvPicPr>
          <p:nvPr/>
        </p:nvPicPr>
        <p:blipFill rotWithShape="1">
          <a:blip r:embed="rId4">
            <a:extLst>
              <a:ext uri="{28A0092B-C50C-407E-A947-70E740481C1C}">
                <a14:useLocalDpi xmlns:a14="http://schemas.microsoft.com/office/drawing/2010/main" val="0"/>
              </a:ext>
            </a:extLst>
          </a:blip>
          <a:srcRect t="7827" b="11992"/>
          <a:stretch/>
        </p:blipFill>
        <p:spPr>
          <a:xfrm>
            <a:off x="4127635" y="1972621"/>
            <a:ext cx="903577" cy="724498"/>
          </a:xfrm>
          <a:prstGeom prst="rect">
            <a:avLst/>
          </a:prstGeom>
        </p:spPr>
      </p:pic>
      <p:pic>
        <p:nvPicPr>
          <p:cNvPr id="10" name="Picture 9">
            <a:extLst>
              <a:ext uri="{FF2B5EF4-FFF2-40B4-BE49-F238E27FC236}">
                <a16:creationId xmlns:a16="http://schemas.microsoft.com/office/drawing/2014/main" id="{F1FF61EC-A62A-50F7-6BB3-4D98CA21C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924" y="1942059"/>
            <a:ext cx="1298867" cy="813078"/>
          </a:xfrm>
          <a:prstGeom prst="rect">
            <a:avLst/>
          </a:prstGeom>
        </p:spPr>
      </p:pic>
      <p:sp>
        <p:nvSpPr>
          <p:cNvPr id="11" name="Subtitle 4">
            <a:extLst>
              <a:ext uri="{FF2B5EF4-FFF2-40B4-BE49-F238E27FC236}">
                <a16:creationId xmlns:a16="http://schemas.microsoft.com/office/drawing/2014/main" id="{10F3CF37-85FD-B13B-49A4-E6D5C24B0BF5}"/>
              </a:ext>
            </a:extLst>
          </p:cNvPr>
          <p:cNvSpPr txBox="1">
            <a:spLocks/>
          </p:cNvSpPr>
          <p:nvPr/>
        </p:nvSpPr>
        <p:spPr>
          <a:xfrm>
            <a:off x="3415795" y="292996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Website Development</a:t>
            </a:r>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3415795" y="5228312"/>
            <a:ext cx="2312410" cy="46990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Network and IT support</a:t>
            </a:r>
          </a:p>
        </p:txBody>
      </p:sp>
      <p:pic>
        <p:nvPicPr>
          <p:cNvPr id="14" name="Picture 13">
            <a:extLst>
              <a:ext uri="{FF2B5EF4-FFF2-40B4-BE49-F238E27FC236}">
                <a16:creationId xmlns:a16="http://schemas.microsoft.com/office/drawing/2014/main" id="{E1237E7F-BB10-8055-7EF0-876F920A3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967" y="1905269"/>
            <a:ext cx="801165" cy="801165"/>
          </a:xfrm>
          <a:prstGeom prst="rect">
            <a:avLst/>
          </a:prstGeom>
        </p:spPr>
      </p:pic>
      <p:sp>
        <p:nvSpPr>
          <p:cNvPr id="15" name="Subtitle 4">
            <a:extLst>
              <a:ext uri="{FF2B5EF4-FFF2-40B4-BE49-F238E27FC236}">
                <a16:creationId xmlns:a16="http://schemas.microsoft.com/office/drawing/2014/main" id="{C389A015-366D-C078-DBC4-69FA26CE1B10}"/>
              </a:ext>
            </a:extLst>
          </p:cNvPr>
          <p:cNvSpPr txBox="1">
            <a:spLocks/>
          </p:cNvSpPr>
          <p:nvPr/>
        </p:nvSpPr>
        <p:spPr>
          <a:xfrm>
            <a:off x="597343" y="292814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Mobile Development</a:t>
            </a:r>
          </a:p>
        </p:txBody>
      </p:sp>
      <p:sp>
        <p:nvSpPr>
          <p:cNvPr id="16" name="Subtitle 4">
            <a:extLst>
              <a:ext uri="{FF2B5EF4-FFF2-40B4-BE49-F238E27FC236}">
                <a16:creationId xmlns:a16="http://schemas.microsoft.com/office/drawing/2014/main" id="{0342E4F5-B546-A814-AD97-E9E218531D89}"/>
              </a:ext>
            </a:extLst>
          </p:cNvPr>
          <p:cNvSpPr txBox="1">
            <a:spLocks/>
          </p:cNvSpPr>
          <p:nvPr/>
        </p:nvSpPr>
        <p:spPr>
          <a:xfrm>
            <a:off x="6164020" y="5229277"/>
            <a:ext cx="2580822" cy="547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IT &amp; Strategy Consulting</a:t>
            </a:r>
          </a:p>
        </p:txBody>
      </p:sp>
      <p:pic>
        <p:nvPicPr>
          <p:cNvPr id="1026" name="Picture 2" descr="Web hosting - Free networking icons">
            <a:extLst>
              <a:ext uri="{FF2B5EF4-FFF2-40B4-BE49-F238E27FC236}">
                <a16:creationId xmlns:a16="http://schemas.microsoft.com/office/drawing/2014/main" id="{28C6BD5C-3DFB-4F71-33FC-8798372A1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303" y="4174533"/>
            <a:ext cx="694908" cy="694908"/>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4">
            <a:extLst>
              <a:ext uri="{FF2B5EF4-FFF2-40B4-BE49-F238E27FC236}">
                <a16:creationId xmlns:a16="http://schemas.microsoft.com/office/drawing/2014/main" id="{30157524-04E9-26BE-AFE3-524E119BE005}"/>
              </a:ext>
            </a:extLst>
          </p:cNvPr>
          <p:cNvSpPr txBox="1">
            <a:spLocks/>
          </p:cNvSpPr>
          <p:nvPr/>
        </p:nvSpPr>
        <p:spPr>
          <a:xfrm>
            <a:off x="599658" y="5201947"/>
            <a:ext cx="2380322" cy="48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Hosting &amp; domain name</a:t>
            </a:r>
          </a:p>
        </p:txBody>
      </p:sp>
      <p:pic>
        <p:nvPicPr>
          <p:cNvPr id="1028" name="Picture 4" descr="Consulting Icon Vector Art, Icons, and Graphics for Free Download">
            <a:extLst>
              <a:ext uri="{FF2B5EF4-FFF2-40B4-BE49-F238E27FC236}">
                <a16:creationId xmlns:a16="http://schemas.microsoft.com/office/drawing/2014/main" id="{7C9FA422-1FA9-2962-02DD-075F921554C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668"/>
          <a:stretch/>
        </p:blipFill>
        <p:spPr bwMode="auto">
          <a:xfrm>
            <a:off x="6730764" y="4018865"/>
            <a:ext cx="1136795" cy="1015525"/>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4">
            <a:extLst>
              <a:ext uri="{FF2B5EF4-FFF2-40B4-BE49-F238E27FC236}">
                <a16:creationId xmlns:a16="http://schemas.microsoft.com/office/drawing/2014/main" id="{435E4E45-5688-9C16-425E-CB2A45D4026B}"/>
              </a:ext>
            </a:extLst>
          </p:cNvPr>
          <p:cNvSpPr txBox="1">
            <a:spLocks/>
          </p:cNvSpPr>
          <p:nvPr/>
        </p:nvSpPr>
        <p:spPr>
          <a:xfrm>
            <a:off x="5848651" y="2928140"/>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E-commerce Development</a:t>
            </a:r>
          </a:p>
        </p:txBody>
      </p:sp>
      <p:sp>
        <p:nvSpPr>
          <p:cNvPr id="7" name="Google Shape;848;p59">
            <a:extLst>
              <a:ext uri="{FF2B5EF4-FFF2-40B4-BE49-F238E27FC236}">
                <a16:creationId xmlns:a16="http://schemas.microsoft.com/office/drawing/2014/main" id="{996A6DAD-8421-760E-2A98-32B5DBB6615D}"/>
              </a:ext>
            </a:extLst>
          </p:cNvPr>
          <p:cNvSpPr/>
          <p:nvPr/>
        </p:nvSpPr>
        <p:spPr>
          <a:xfrm>
            <a:off x="3806047" y="169204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59">
            <a:extLst>
              <a:ext uri="{FF2B5EF4-FFF2-40B4-BE49-F238E27FC236}">
                <a16:creationId xmlns:a16="http://schemas.microsoft.com/office/drawing/2014/main" id="{22728737-7662-B10A-C02E-F6C3A61125E1}"/>
              </a:ext>
            </a:extLst>
          </p:cNvPr>
          <p:cNvSpPr/>
          <p:nvPr/>
        </p:nvSpPr>
        <p:spPr>
          <a:xfrm>
            <a:off x="6517557" y="16949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59">
            <a:extLst>
              <a:ext uri="{FF2B5EF4-FFF2-40B4-BE49-F238E27FC236}">
                <a16:creationId xmlns:a16="http://schemas.microsoft.com/office/drawing/2014/main" id="{DA6B3BB9-2BB6-1F55-E7FA-CB01518A1DD6}"/>
              </a:ext>
            </a:extLst>
          </p:cNvPr>
          <p:cNvSpPr/>
          <p:nvPr/>
        </p:nvSpPr>
        <p:spPr>
          <a:xfrm>
            <a:off x="980170" y="1678757"/>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48;p59">
            <a:extLst>
              <a:ext uri="{FF2B5EF4-FFF2-40B4-BE49-F238E27FC236}">
                <a16:creationId xmlns:a16="http://schemas.microsoft.com/office/drawing/2014/main" id="{7285E1BC-4384-9015-0679-8B4465FFCE7E}"/>
              </a:ext>
            </a:extLst>
          </p:cNvPr>
          <p:cNvSpPr/>
          <p:nvPr/>
        </p:nvSpPr>
        <p:spPr>
          <a:xfrm>
            <a:off x="980169" y="3943202"/>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8;p59">
            <a:extLst>
              <a:ext uri="{FF2B5EF4-FFF2-40B4-BE49-F238E27FC236}">
                <a16:creationId xmlns:a16="http://schemas.microsoft.com/office/drawing/2014/main" id="{02290988-BB00-0117-F6C4-251AF46AB650}"/>
              </a:ext>
            </a:extLst>
          </p:cNvPr>
          <p:cNvSpPr/>
          <p:nvPr/>
        </p:nvSpPr>
        <p:spPr>
          <a:xfrm>
            <a:off x="3814387" y="39573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8;p59">
            <a:extLst>
              <a:ext uri="{FF2B5EF4-FFF2-40B4-BE49-F238E27FC236}">
                <a16:creationId xmlns:a16="http://schemas.microsoft.com/office/drawing/2014/main" id="{4E299A55-420B-7792-FC6E-C93E62089583}"/>
              </a:ext>
            </a:extLst>
          </p:cNvPr>
          <p:cNvSpPr/>
          <p:nvPr/>
        </p:nvSpPr>
        <p:spPr>
          <a:xfrm>
            <a:off x="6525783" y="3977583"/>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027931" cy="469901"/>
          </a:xfrm>
        </p:spPr>
        <p:txBody>
          <a:bodyPr/>
          <a:lstStyle/>
          <a:p>
            <a:r>
              <a:rPr lang="en-US" dirty="0"/>
              <a:t>1.3 What is ALLWEB Online Quiz for Recruitment?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ALLWEB Online Quiz for Recruitment </a:t>
            </a:r>
            <a:r>
              <a:rPr lang="en-US" sz="1600" dirty="0">
                <a:latin typeface="Bahnschrift" panose="020B0502040204020203" pitchFamily="34" charset="0"/>
                <a:cs typeface="Times New Roman" panose="02020603050405020304" pitchFamily="18" charset="0"/>
              </a:rPr>
              <a:t>is a website project to digitalize the traditional quiz paper to adapt to the new age of IT evolution. It will be used to test all shortlisted candidates that apply for any position with ALLWEB Co., Ltd.</a:t>
            </a:r>
          </a:p>
        </p:txBody>
      </p:sp>
      <p:pic>
        <p:nvPicPr>
          <p:cNvPr id="9" name="Picture 8">
            <a:extLst>
              <a:ext uri="{FF2B5EF4-FFF2-40B4-BE49-F238E27FC236}">
                <a16:creationId xmlns:a16="http://schemas.microsoft.com/office/drawing/2014/main" id="{1A719382-F131-657E-9A4E-34FFC0E2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84" y="3057772"/>
            <a:ext cx="5764191" cy="3169301"/>
          </a:xfrm>
          <a:prstGeom prst="rect">
            <a:avLst/>
          </a:prstGeom>
        </p:spPr>
      </p:pic>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456" y="1193418"/>
            <a:ext cx="555496" cy="5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321363" cy="469901"/>
          </a:xfrm>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pic>
        <p:nvPicPr>
          <p:cNvPr id="2091" name="Google Shape;221;p26" descr="Problem - Free user icons">
            <a:extLst>
              <a:ext uri="{FF2B5EF4-FFF2-40B4-BE49-F238E27FC236}">
                <a16:creationId xmlns:a16="http://schemas.microsoft.com/office/drawing/2014/main" id="{70648AA5-C2F8-DFD5-705E-697657CE3235}"/>
              </a:ext>
            </a:extLst>
          </p:cNvPr>
          <p:cNvPicPr preferRelativeResize="0"/>
          <p:nvPr/>
        </p:nvPicPr>
        <p:blipFill rotWithShape="1">
          <a:blip r:embed="rId3">
            <a:alphaModFix/>
          </a:blip>
          <a:srcRect/>
          <a:stretch/>
        </p:blipFill>
        <p:spPr>
          <a:xfrm>
            <a:off x="6101009" y="3584448"/>
            <a:ext cx="1936568" cy="1753142"/>
          </a:xfrm>
          <a:prstGeom prst="rect">
            <a:avLst/>
          </a:prstGeom>
          <a:noFill/>
          <a:ln>
            <a:noFill/>
          </a:ln>
        </p:spPr>
      </p:pic>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printing out the quiz</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The limited question and static order</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keep historical records of candidate</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manage time for each test</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Automatically set the quizzes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time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calculate the points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Random order questions</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Store candidate information and result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Many types of questions</a:t>
            </a:r>
          </a:p>
        </p:txBody>
      </p:sp>
      <p:pic>
        <p:nvPicPr>
          <p:cNvPr id="3074" name="Picture 2" descr="Download Objective Free Png Image - Project Objective Objective Icon PNG  Image with No Background - PNGkey.com">
            <a:extLst>
              <a:ext uri="{FF2B5EF4-FFF2-40B4-BE49-F238E27FC236}">
                <a16:creationId xmlns:a16="http://schemas.microsoft.com/office/drawing/2014/main" id="{DD5DBBEB-DA61-C1EF-B551-ADB458C5A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1"/>
          <a:stretch/>
        </p:blipFill>
        <p:spPr bwMode="auto">
          <a:xfrm>
            <a:off x="5957839" y="2864274"/>
            <a:ext cx="2382536" cy="232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934946" cy="469901"/>
          </a:xfrm>
        </p:spPr>
        <p:txBody>
          <a:bodyPr/>
          <a:lstStyle/>
          <a:p>
            <a:r>
              <a:rPr lang="en-US" dirty="0"/>
              <a:t>1.6 Project Scope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ALLWEB Online Quiz for Recruitment </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6" y="2790726"/>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Quiz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FD640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FD640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FD6400"/>
            </a:solidFill>
            <a:prstDash val="solid"/>
            <a:round/>
            <a:headEnd type="none" w="sm" len="sm"/>
            <a:tailEnd type="none" w="sm" len="sm"/>
          </a:ln>
        </p:spPr>
      </p:cxn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0" cy="2670175"/>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27199" y="4727854"/>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1" name="Google Shape;370;p27">
            <a:extLst>
              <a:ext uri="{FF2B5EF4-FFF2-40B4-BE49-F238E27FC236}">
                <a16:creationId xmlns:a16="http://schemas.microsoft.com/office/drawing/2014/main" id="{E79C46A4-BE7F-76B6-6EAB-F09995227E06}"/>
              </a:ext>
            </a:extLst>
          </p:cNvPr>
          <p:cNvSpPr/>
          <p:nvPr/>
        </p:nvSpPr>
        <p:spPr>
          <a:xfrm>
            <a:off x="3142544" y="59591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85242" y="3697052"/>
            <a:ext cx="2560214" cy="260494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quiz, quiz type and quiz level</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question, question type, question level, duration of the question</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answers, score</a:t>
            </a:r>
          </a:p>
        </p:txBody>
      </p:sp>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79334" y="539005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candidate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Sending email to Admin, Recruiter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Automatic score of the quiz</a:t>
            </a:r>
          </a:p>
        </p:txBody>
      </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TotalTime>
  <Words>1330</Words>
  <Application>Microsoft Office PowerPoint</Application>
  <PresentationFormat>On-screen Show (4:3)</PresentationFormat>
  <Paragraphs>352</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HUN RAVIT</cp:lastModifiedBy>
  <cp:revision>202</cp:revision>
  <dcterms:created xsi:type="dcterms:W3CDTF">2022-10-17T14:49:17Z</dcterms:created>
  <dcterms:modified xsi:type="dcterms:W3CDTF">2022-11-22T01:40:00Z</dcterms:modified>
</cp:coreProperties>
</file>