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105" d="100"/>
          <a:sy n="105" d="100"/>
        </p:scale>
        <p:origin x="1494" y="11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11/22/2022</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11/22/2022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FD640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345"/>
              <a:ext cx="2196896" cy="382936"/>
              <a:chOff x="-5827153" y="149311"/>
              <a:chExt cx="12259463" cy="2136909"/>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3" y="149311"/>
                <a:ext cx="10559963" cy="2136386"/>
              </a:xfrm>
              <a:prstGeom prst="rect">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FD6400"/>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9049" y="0"/>
            <a:ext cx="9156699" cy="6858000"/>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FD6400"/>
          </a:solid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4334669"/>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422433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11/22/2022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4.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allweb.com.kh/about-us" TargetMode="External"/><Relationship Id="rId4" Type="http://schemas.openxmlformats.org/officeDocument/2006/relationships/hyperlink" Target="mailto:contact@allweb.com.kh"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600" dirty="0">
                <a:solidFill>
                  <a:schemeClr val="bg1"/>
                </a:solidFill>
                <a:latin typeface="Bahnschrift Condensed" panose="020B0502040204020203" pitchFamily="34" charset="0"/>
              </a:rPr>
              <a:t>ALLWEB Online Quiz for Recruitment</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33425" y="3188278"/>
            <a:ext cx="7677150"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HOK Tin</a:t>
            </a:r>
          </a:p>
          <a:p>
            <a:pPr algn="l">
              <a:spcAft>
                <a:spcPts val="1800"/>
              </a:spcAft>
            </a:pPr>
            <a:r>
              <a:rPr lang="en-US" sz="2000" dirty="0">
                <a:latin typeface="Bahnschrift" panose="020B0502040204020203" pitchFamily="34" charset="0"/>
              </a:rPr>
              <a:t>	Company Advisor	:  Mr. NY Channthoeurn</a:t>
            </a:r>
          </a:p>
          <a:p>
            <a:pPr algn="l">
              <a:spcAft>
                <a:spcPts val="1800"/>
              </a:spcAft>
            </a:pPr>
            <a:r>
              <a:rPr lang="en-US" sz="2000" dirty="0">
                <a:latin typeface="Bahnschrift" panose="020B0502040204020203" pitchFamily="34" charset="0"/>
              </a:rPr>
              <a:t>	Duration		:  12 July 2022 – 11 October 2022</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2021-2022</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1847538"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sp>
        <p:nvSpPr>
          <p:cNvPr id="6" name="Rectangle 1">
            <a:extLst>
              <a:ext uri="{FF2B5EF4-FFF2-40B4-BE49-F238E27FC236}">
                <a16:creationId xmlns:a16="http://schemas.microsoft.com/office/drawing/2014/main" id="{476B037A-12FD-5BD5-630B-56D768A1E587}"/>
              </a:ext>
            </a:extLst>
          </p:cNvPr>
          <p:cNvSpPr>
            <a:spLocks noChangeArrowheads="1"/>
          </p:cNvSpPr>
          <p:nvPr/>
        </p:nvSpPr>
        <p:spPr bwMode="auto">
          <a:xfrm>
            <a:off x="1570038"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E788DD07-73D9-9CA8-FE1B-D9C785CB65C7}"/>
              </a:ext>
            </a:extLst>
          </p:cNvPr>
          <p:cNvGraphicFramePr>
            <a:graphicFrameLocks noGrp="1"/>
          </p:cNvGraphicFramePr>
          <p:nvPr>
            <p:extLst>
              <p:ext uri="{D42A27DB-BD31-4B8C-83A1-F6EECF244321}">
                <p14:modId xmlns:p14="http://schemas.microsoft.com/office/powerpoint/2010/main" val="869086211"/>
              </p:ext>
            </p:extLst>
          </p:nvPr>
        </p:nvGraphicFramePr>
        <p:xfrm>
          <a:off x="723520" y="1720672"/>
          <a:ext cx="7924801" cy="4154146"/>
        </p:xfrm>
        <a:graphic>
          <a:graphicData uri="http://schemas.openxmlformats.org/drawingml/2006/table">
            <a:tbl>
              <a:tblPr>
                <a:tableStyleId>{5C22544A-7EE6-4342-B048-85BDC9FD1C3A}</a:tableStyleId>
              </a:tblPr>
              <a:tblGrid>
                <a:gridCol w="2776849">
                  <a:extLst>
                    <a:ext uri="{9D8B030D-6E8A-4147-A177-3AD203B41FA5}">
                      <a16:colId xmlns:a16="http://schemas.microsoft.com/office/drawing/2014/main" val="194308128"/>
                    </a:ext>
                  </a:extLst>
                </a:gridCol>
                <a:gridCol w="428996">
                  <a:extLst>
                    <a:ext uri="{9D8B030D-6E8A-4147-A177-3AD203B41FA5}">
                      <a16:colId xmlns:a16="http://schemas.microsoft.com/office/drawing/2014/main" val="3317529597"/>
                    </a:ext>
                  </a:extLst>
                </a:gridCol>
                <a:gridCol w="428996">
                  <a:extLst>
                    <a:ext uri="{9D8B030D-6E8A-4147-A177-3AD203B41FA5}">
                      <a16:colId xmlns:a16="http://schemas.microsoft.com/office/drawing/2014/main" val="573773191"/>
                    </a:ext>
                  </a:extLst>
                </a:gridCol>
                <a:gridCol w="428996">
                  <a:extLst>
                    <a:ext uri="{9D8B030D-6E8A-4147-A177-3AD203B41FA5}">
                      <a16:colId xmlns:a16="http://schemas.microsoft.com/office/drawing/2014/main" val="696821206"/>
                    </a:ext>
                  </a:extLst>
                </a:gridCol>
                <a:gridCol w="428996">
                  <a:extLst>
                    <a:ext uri="{9D8B030D-6E8A-4147-A177-3AD203B41FA5}">
                      <a16:colId xmlns:a16="http://schemas.microsoft.com/office/drawing/2014/main" val="1126773317"/>
                    </a:ext>
                  </a:extLst>
                </a:gridCol>
                <a:gridCol w="428996">
                  <a:extLst>
                    <a:ext uri="{9D8B030D-6E8A-4147-A177-3AD203B41FA5}">
                      <a16:colId xmlns:a16="http://schemas.microsoft.com/office/drawing/2014/main" val="3926801053"/>
                    </a:ext>
                  </a:extLst>
                </a:gridCol>
                <a:gridCol w="428996">
                  <a:extLst>
                    <a:ext uri="{9D8B030D-6E8A-4147-A177-3AD203B41FA5}">
                      <a16:colId xmlns:a16="http://schemas.microsoft.com/office/drawing/2014/main" val="1986583396"/>
                    </a:ext>
                  </a:extLst>
                </a:gridCol>
                <a:gridCol w="428996">
                  <a:extLst>
                    <a:ext uri="{9D8B030D-6E8A-4147-A177-3AD203B41FA5}">
                      <a16:colId xmlns:a16="http://schemas.microsoft.com/office/drawing/2014/main" val="1886088282"/>
                    </a:ext>
                  </a:extLst>
                </a:gridCol>
                <a:gridCol w="428996">
                  <a:extLst>
                    <a:ext uri="{9D8B030D-6E8A-4147-A177-3AD203B41FA5}">
                      <a16:colId xmlns:a16="http://schemas.microsoft.com/office/drawing/2014/main" val="2296378607"/>
                    </a:ext>
                  </a:extLst>
                </a:gridCol>
                <a:gridCol w="428996">
                  <a:extLst>
                    <a:ext uri="{9D8B030D-6E8A-4147-A177-3AD203B41FA5}">
                      <a16:colId xmlns:a16="http://schemas.microsoft.com/office/drawing/2014/main" val="2180461093"/>
                    </a:ext>
                  </a:extLst>
                </a:gridCol>
                <a:gridCol w="428996">
                  <a:extLst>
                    <a:ext uri="{9D8B030D-6E8A-4147-A177-3AD203B41FA5}">
                      <a16:colId xmlns:a16="http://schemas.microsoft.com/office/drawing/2014/main" val="1408107128"/>
                    </a:ext>
                  </a:extLst>
                </a:gridCol>
                <a:gridCol w="428996">
                  <a:extLst>
                    <a:ext uri="{9D8B030D-6E8A-4147-A177-3AD203B41FA5}">
                      <a16:colId xmlns:a16="http://schemas.microsoft.com/office/drawing/2014/main" val="4212024295"/>
                    </a:ext>
                  </a:extLst>
                </a:gridCol>
                <a:gridCol w="428996">
                  <a:extLst>
                    <a:ext uri="{9D8B030D-6E8A-4147-A177-3AD203B41FA5}">
                      <a16:colId xmlns:a16="http://schemas.microsoft.com/office/drawing/2014/main" val="3182542030"/>
                    </a:ext>
                  </a:extLst>
                </a:gridCol>
              </a:tblGrid>
              <a:tr h="505815">
                <a:tc rowSpan="2">
                  <a:txBody>
                    <a:bodyPr/>
                    <a:lstStyle/>
                    <a:p>
                      <a:pPr algn="l" fontAlgn="t"/>
                      <a:r>
                        <a:rPr lang="en-US" sz="2400" u="none" strike="noStrike" dirty="0">
                          <a:solidFill>
                            <a:schemeClr val="bg1"/>
                          </a:solidFill>
                          <a:effectLst/>
                          <a:latin typeface="Bahnschrift" panose="020B0502040204020203" pitchFamily="34" charset="0"/>
                        </a:rPr>
                        <a:t>Tasks</a:t>
                      </a:r>
                      <a:endParaRPr lang="en-US" sz="2400" b="1" i="0" u="none" strike="noStrike" dirty="0">
                        <a:solidFill>
                          <a:schemeClr val="bg1"/>
                        </a:solidFill>
                        <a:effectLst/>
                        <a:latin typeface="Bahnschrift" panose="020B0502040204020203"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gridSpan="12">
                  <a:txBody>
                    <a:bodyPr/>
                    <a:lstStyle/>
                    <a:p>
                      <a:pPr marL="0" indent="0" algn="ctr" fontAlgn="ctr">
                        <a:buFont typeface="Arial" panose="020B0604020202020204" pitchFamily="34" charset="0"/>
                        <a:buNone/>
                      </a:pPr>
                      <a:r>
                        <a:rPr lang="en-US" sz="2000" u="none" strike="noStrike" dirty="0">
                          <a:solidFill>
                            <a:schemeClr val="bg1"/>
                          </a:solidFill>
                          <a:effectLst/>
                          <a:latin typeface="Bahnschrift" panose="020B0502040204020203" pitchFamily="34" charset="0"/>
                        </a:rPr>
                        <a:t>Weeks</a:t>
                      </a:r>
                      <a:endParaRPr lang="en-US" sz="2000" b="1" i="0" u="none" strike="noStrike" dirty="0">
                        <a:solidFill>
                          <a:schemeClr val="bg1"/>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976746"/>
                  </a:ext>
                </a:extLst>
              </a:tr>
              <a:tr h="279814">
                <a:tc vMerge="1">
                  <a:txBody>
                    <a:bodyPr/>
                    <a:lstStyle/>
                    <a:p>
                      <a:endParaRPr lang="en-US"/>
                    </a:p>
                  </a:txBody>
                  <a:tcPr/>
                </a:tc>
                <a:tc>
                  <a:txBody>
                    <a:bodyPr/>
                    <a:lstStyle/>
                    <a:p>
                      <a:pPr algn="ctr" fontAlgn="b"/>
                      <a:r>
                        <a:rPr lang="en-US" sz="1200" u="none" strike="noStrike" dirty="0">
                          <a:effectLst/>
                          <a:latin typeface="Bahnschrift" panose="020B0502040204020203" pitchFamily="34" charset="0"/>
                        </a:rPr>
                        <a:t>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3</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4</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5</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6</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7</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8</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9</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10</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603725"/>
                  </a:ext>
                </a:extLst>
              </a:tr>
              <a:tr h="656484">
                <a:tc>
                  <a:txBody>
                    <a:bodyPr/>
                    <a:lstStyle/>
                    <a:p>
                      <a:pPr algn="l" fontAlgn="ctr"/>
                      <a:r>
                        <a:rPr lang="en-US" sz="1600" u="none" strike="noStrike" dirty="0">
                          <a:effectLst/>
                          <a:latin typeface="Bahnschrift" panose="020B0502040204020203" pitchFamily="34" charset="0"/>
                        </a:rPr>
                        <a:t>Learn new technology</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2486"/>
                  </a:ext>
                </a:extLst>
              </a:tr>
              <a:tr h="65648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Analyze and design the project requirements</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27909"/>
                  </a:ext>
                </a:extLst>
              </a:tr>
              <a:tr h="7425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Implementation</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806165"/>
                  </a:ext>
                </a:extLst>
              </a:tr>
              <a:tr h="656484">
                <a:tc>
                  <a:txBody>
                    <a:bodyPr/>
                    <a:lstStyle/>
                    <a:p>
                      <a:pPr algn="l" fontAlgn="ctr"/>
                      <a:r>
                        <a:rPr lang="en-US" sz="1600" u="none" strike="noStrike" dirty="0">
                          <a:effectLst/>
                          <a:latin typeface="Bahnschrift" panose="020B0502040204020203" pitchFamily="34" charset="0"/>
                        </a:rPr>
                        <a:t>Testing</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233057"/>
                  </a:ext>
                </a:extLst>
              </a:tr>
              <a:tr h="656484">
                <a:tc>
                  <a:txBody>
                    <a:bodyPr/>
                    <a:lstStyle/>
                    <a:p>
                      <a:pPr algn="l" fontAlgn="ctr"/>
                      <a:r>
                        <a:rPr lang="en-US" sz="1600" u="none" strike="noStrike" dirty="0">
                          <a:effectLst/>
                          <a:latin typeface="Bahnschrift" panose="020B0502040204020203" pitchFamily="34" charset="0"/>
                        </a:rPr>
                        <a:t>Deployment</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163138525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lstStyle/>
          <a:p>
            <a:r>
              <a:rPr lang="en-US" dirty="0">
                <a:latin typeface="Bahnschrift Condensed" panose="020B0502040204020203" pitchFamily="34" charset="0"/>
              </a:rPr>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pic>
        <p:nvPicPr>
          <p:cNvPr id="11" name="Picture 10">
            <a:extLst>
              <a:ext uri="{FF2B5EF4-FFF2-40B4-BE49-F238E27FC236}">
                <a16:creationId xmlns:a16="http://schemas.microsoft.com/office/drawing/2014/main" id="{7C795871-C0F3-C1B7-9E88-25081DE8F8F7}"/>
              </a:ext>
            </a:extLst>
          </p:cNvPr>
          <p:cNvPicPr>
            <a:picLocks noChangeAspect="1"/>
          </p:cNvPicPr>
          <p:nvPr/>
        </p:nvPicPr>
        <p:blipFill rotWithShape="1">
          <a:blip r:embed="rId3">
            <a:extLst>
              <a:ext uri="{28A0092B-C50C-407E-A947-70E740481C1C}">
                <a14:useLocalDpi xmlns:a14="http://schemas.microsoft.com/office/drawing/2010/main" val="0"/>
              </a:ext>
            </a:extLst>
          </a:blip>
          <a:srcRect l="22525" t="2012" r="23921" b="6228"/>
          <a:stretch/>
        </p:blipFill>
        <p:spPr>
          <a:xfrm>
            <a:off x="2999615" y="1197049"/>
            <a:ext cx="4165402" cy="5514915"/>
          </a:xfrm>
          <a:prstGeom prst="rect">
            <a:avLst/>
          </a:prstGeom>
        </p:spPr>
      </p:pic>
      <p:sp>
        <p:nvSpPr>
          <p:cNvPr id="12" name="Subtitle 4">
            <a:extLst>
              <a:ext uri="{FF2B5EF4-FFF2-40B4-BE49-F238E27FC236}">
                <a16:creationId xmlns:a16="http://schemas.microsoft.com/office/drawing/2014/main" id="{A0A67991-9497-F806-48FA-89EAB9EFD09B}"/>
              </a:ext>
            </a:extLst>
          </p:cNvPr>
          <p:cNvSpPr txBox="1">
            <a:spLocks/>
          </p:cNvSpPr>
          <p:nvPr/>
        </p:nvSpPr>
        <p:spPr>
          <a:xfrm>
            <a:off x="1978983" y="6037859"/>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3" name="Subtitle 4">
            <a:extLst>
              <a:ext uri="{FF2B5EF4-FFF2-40B4-BE49-F238E27FC236}">
                <a16:creationId xmlns:a16="http://schemas.microsoft.com/office/drawing/2014/main" id="{7D889118-02F9-F6EB-1629-46BD92C1B5E5}"/>
              </a:ext>
            </a:extLst>
          </p:cNvPr>
          <p:cNvSpPr txBox="1">
            <a:spLocks/>
          </p:cNvSpPr>
          <p:nvPr/>
        </p:nvSpPr>
        <p:spPr>
          <a:xfrm>
            <a:off x="1969838" y="3719557"/>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Recruiter</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2165741" y="1700467"/>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5" name="Picture 4">
            <a:extLst>
              <a:ext uri="{FF2B5EF4-FFF2-40B4-BE49-F238E27FC236}">
                <a16:creationId xmlns:a16="http://schemas.microsoft.com/office/drawing/2014/main" id="{240B3FF4-B0E8-2E45-DFE8-975F5273B2BF}"/>
              </a:ext>
            </a:extLst>
          </p:cNvPr>
          <p:cNvPicPr>
            <a:picLocks noChangeAspect="1"/>
          </p:cNvPicPr>
          <p:nvPr/>
        </p:nvPicPr>
        <p:blipFill rotWithShape="1">
          <a:blip r:embed="rId3">
            <a:extLst>
              <a:ext uri="{28A0092B-C50C-407E-A947-70E740481C1C}">
                <a14:useLocalDpi xmlns:a14="http://schemas.microsoft.com/office/drawing/2010/main" val="0"/>
              </a:ext>
            </a:extLst>
          </a:blip>
          <a:srcRect l="2728" t="3077" r="3443" b="4682"/>
          <a:stretch/>
        </p:blipFill>
        <p:spPr bwMode="auto">
          <a:xfrm>
            <a:off x="1207009" y="1348031"/>
            <a:ext cx="6927342" cy="55122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110047" cy="469901"/>
          </a:xfrm>
        </p:spPr>
        <p:txBody>
          <a:bodyPr/>
          <a:lstStyle/>
          <a:p>
            <a:pPr marL="342900" indent="-342900">
              <a:buFont typeface="Wingdings" panose="05000000000000000000" pitchFamily="2" charset="2"/>
              <a:buChar char="Ø"/>
            </a:pPr>
            <a:r>
              <a:rPr lang="en-US"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315808" y="1809994"/>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800" dirty="0"/>
              <a:t>Tools	</a:t>
            </a:r>
            <a:r>
              <a:rPr lang="en-US" dirty="0"/>
              <a:t>			</a:t>
            </a:r>
          </a:p>
        </p:txBody>
      </p:sp>
      <p:pic>
        <p:nvPicPr>
          <p:cNvPr id="10" name="Picture 9">
            <a:extLst>
              <a:ext uri="{FF2B5EF4-FFF2-40B4-BE49-F238E27FC236}">
                <a16:creationId xmlns:a16="http://schemas.microsoft.com/office/drawing/2014/main" id="{88435DFF-4653-999C-006C-E06E882354E1}"/>
              </a:ext>
            </a:extLst>
          </p:cNvPr>
          <p:cNvPicPr>
            <a:picLocks noChangeAspect="1"/>
          </p:cNvPicPr>
          <p:nvPr/>
        </p:nvPicPr>
        <p:blipFill rotWithShape="1">
          <a:blip r:embed="rId3">
            <a:extLst>
              <a:ext uri="{28A0092B-C50C-407E-A947-70E740481C1C}">
                <a14:useLocalDpi xmlns:a14="http://schemas.microsoft.com/office/drawing/2010/main" val="0"/>
              </a:ext>
            </a:extLst>
          </a:blip>
          <a:srcRect t="6233" b="13754"/>
          <a:stretch/>
        </p:blipFill>
        <p:spPr>
          <a:xfrm>
            <a:off x="786312" y="3550760"/>
            <a:ext cx="2431680" cy="833844"/>
          </a:xfrm>
          <a:prstGeom prst="rect">
            <a:avLst/>
          </a:prstGeom>
        </p:spPr>
      </p:pic>
      <p:pic>
        <p:nvPicPr>
          <p:cNvPr id="12" name="Picture 11">
            <a:extLst>
              <a:ext uri="{FF2B5EF4-FFF2-40B4-BE49-F238E27FC236}">
                <a16:creationId xmlns:a16="http://schemas.microsoft.com/office/drawing/2014/main" id="{63FBCD2A-CD41-CCAE-777A-6DE8D4B9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71" y="4609552"/>
            <a:ext cx="2400957" cy="639104"/>
          </a:xfrm>
          <a:prstGeom prst="rect">
            <a:avLst/>
          </a:prstGeom>
        </p:spPr>
      </p:pic>
      <p:pic>
        <p:nvPicPr>
          <p:cNvPr id="13" name="Picture 12">
            <a:extLst>
              <a:ext uri="{FF2B5EF4-FFF2-40B4-BE49-F238E27FC236}">
                <a16:creationId xmlns:a16="http://schemas.microsoft.com/office/drawing/2014/main" id="{C71E71A7-BFD3-1F0E-38A9-1A493F893A5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79" t="21830" r="7941" b="19646"/>
          <a:stretch/>
        </p:blipFill>
        <p:spPr bwMode="auto">
          <a:xfrm>
            <a:off x="3619771" y="2551257"/>
            <a:ext cx="2887812" cy="76082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8716" y="3535388"/>
            <a:ext cx="2508017" cy="760820"/>
          </a:xfrm>
          <a:prstGeom prst="rect">
            <a:avLst/>
          </a:prstGeom>
          <a:noFill/>
          <a:ln>
            <a:noFill/>
          </a:ln>
        </p:spPr>
      </p:pic>
      <p:pic>
        <p:nvPicPr>
          <p:cNvPr id="16" name="Picture 15">
            <a:extLst>
              <a:ext uri="{FF2B5EF4-FFF2-40B4-BE49-F238E27FC236}">
                <a16:creationId xmlns:a16="http://schemas.microsoft.com/office/drawing/2014/main" id="{7EA93E68-99E8-4EDE-B06B-C813CCBB13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98716" y="4601041"/>
            <a:ext cx="2827528" cy="706882"/>
          </a:xfrm>
          <a:prstGeom prst="rect">
            <a:avLst/>
          </a:prstGeom>
          <a:noFill/>
          <a:ln>
            <a:noFill/>
          </a:ln>
        </p:spPr>
      </p:pic>
      <p:pic>
        <p:nvPicPr>
          <p:cNvPr id="17" name="Picture 16" descr="Java Logo, symbol, meaning, history, PNG">
            <a:extLst>
              <a:ext uri="{FF2B5EF4-FFF2-40B4-BE49-F238E27FC236}">
                <a16:creationId xmlns:a16="http://schemas.microsoft.com/office/drawing/2014/main" id="{A3534500-809D-F688-7B91-148EF344988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120" r="22570"/>
          <a:stretch/>
        </p:blipFill>
        <p:spPr bwMode="auto">
          <a:xfrm>
            <a:off x="877204" y="2346654"/>
            <a:ext cx="952935" cy="1087060"/>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EF383B-B08D-F294-D902-92627094C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8192" y="2398251"/>
            <a:ext cx="1359496" cy="1242580"/>
          </a:xfrm>
          <a:prstGeom prst="rect">
            <a:avLst/>
          </a:prstGeom>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80932" y="1810253"/>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800" dirty="0"/>
              <a:t>Database	</a:t>
            </a:r>
            <a:r>
              <a:rPr lang="en-US" dirty="0"/>
              <a:t>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622386" y="2364213"/>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748122" y="2361165"/>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828882" y="2333733"/>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722" b="6307"/>
          <a:stretch/>
        </p:blipFill>
        <p:spPr bwMode="auto">
          <a:xfrm>
            <a:off x="3954618" y="5307923"/>
            <a:ext cx="2363045" cy="11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5" name="Picture 4">
            <a:extLst>
              <a:ext uri="{FF2B5EF4-FFF2-40B4-BE49-F238E27FC236}">
                <a16:creationId xmlns:a16="http://schemas.microsoft.com/office/drawing/2014/main" id="{EB37A185-DEFA-7C53-2986-7471EC62C180}"/>
              </a:ext>
            </a:extLst>
          </p:cNvPr>
          <p:cNvPicPr>
            <a:picLocks noChangeAspect="1"/>
          </p:cNvPicPr>
          <p:nvPr/>
        </p:nvPicPr>
        <p:blipFill rotWithShape="1">
          <a:blip r:embed="rId3">
            <a:extLst>
              <a:ext uri="{28A0092B-C50C-407E-A947-70E740481C1C}">
                <a14:useLocalDpi xmlns:a14="http://schemas.microsoft.com/office/drawing/2010/main" val="0"/>
              </a:ext>
            </a:extLst>
          </a:blip>
          <a:srcRect l="3212" t="13108" r="4224" b="18620"/>
          <a:stretch/>
        </p:blipFill>
        <p:spPr bwMode="auto">
          <a:xfrm>
            <a:off x="221673" y="1915413"/>
            <a:ext cx="8832613" cy="2732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5" name="Picture 4">
            <a:extLst>
              <a:ext uri="{FF2B5EF4-FFF2-40B4-BE49-F238E27FC236}">
                <a16:creationId xmlns:a16="http://schemas.microsoft.com/office/drawing/2014/main" id="{D9455F54-53FC-0861-27F9-6F6310D3B5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090" y="1861407"/>
            <a:ext cx="8497785" cy="3135185"/>
          </a:xfrm>
          <a:prstGeom prst="rect">
            <a:avLst/>
          </a:prstGeom>
          <a:noFill/>
          <a:ln>
            <a:noFill/>
          </a:ln>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lstStyle/>
          <a:p>
            <a:r>
              <a:rPr lang="en-US" dirty="0">
                <a:latin typeface="Bahnschrift Condensed" panose="020B0502040204020203" pitchFamily="34" charset="0"/>
              </a:rPr>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pic>
        <p:nvPicPr>
          <p:cNvPr id="5" name="Picture 4">
            <a:extLst>
              <a:ext uri="{FF2B5EF4-FFF2-40B4-BE49-F238E27FC236}">
                <a16:creationId xmlns:a16="http://schemas.microsoft.com/office/drawing/2014/main" id="{AC28A713-72A5-A52E-555F-CAC2BCC9F042}"/>
              </a:ext>
            </a:extLst>
          </p:cNvPr>
          <p:cNvPicPr>
            <a:picLocks noChangeAspect="1"/>
          </p:cNvPicPr>
          <p:nvPr/>
        </p:nvPicPr>
        <p:blipFill rotWithShape="1">
          <a:blip r:embed="rId3"/>
          <a:srcRect r="33218"/>
          <a:stretch/>
        </p:blipFill>
        <p:spPr>
          <a:xfrm>
            <a:off x="5872582" y="1256852"/>
            <a:ext cx="2874554" cy="4989271"/>
          </a:xfrm>
          <a:prstGeom prst="rect">
            <a:avLst/>
          </a:prstGeom>
        </p:spPr>
      </p:pic>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296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like mail service </a:t>
            </a:r>
          </a:p>
          <a:p>
            <a:pPr>
              <a:lnSpc>
                <a:spcPct val="150000"/>
              </a:lnSpc>
              <a:spcAft>
                <a:spcPts val="600"/>
              </a:spcAft>
              <a:buClr>
                <a:srgbClr val="FD6400"/>
              </a:buClr>
            </a:pPr>
            <a:r>
              <a:rPr lang="en-US" sz="1700" b="1" dirty="0" err="1">
                <a:latin typeface="Bahnschrift" panose="020B0502040204020203" pitchFamily="34" charset="0"/>
                <a:cs typeface="Times New Roman" panose="02020603050405020304" pitchFamily="18" charset="0"/>
              </a:rPr>
              <a:t>dto</a:t>
            </a:r>
            <a:r>
              <a:rPr lang="en-US" sz="1700" b="1" dirty="0">
                <a:latin typeface="Bahnschrift" panose="020B0502040204020203" pitchFamily="34" charset="0"/>
                <a:cs typeface="Times New Roman" panose="02020603050405020304" pitchFamily="18" charset="0"/>
              </a:rPr>
              <a:t>:</a:t>
            </a:r>
            <a:r>
              <a:rPr lang="en-US" sz="1700" dirty="0">
                <a:latin typeface="Bahnschrift" panose="020B0502040204020203" pitchFamily="34" charset="0"/>
                <a:cs typeface="Times New Roman" panose="02020603050405020304" pitchFamily="18" charset="0"/>
              </a:rPr>
              <a:t> store data transfer object(request &amp; response)</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repository</a:t>
            </a:r>
            <a:r>
              <a:rPr lang="en-US" sz="1700" dirty="0">
                <a:latin typeface="Bahnschrift" panose="020B0502040204020203" pitchFamily="34" charset="0"/>
                <a:cs typeface="Times New Roman" panose="02020603050405020304" pitchFamily="18" charset="0"/>
              </a:rPr>
              <a:t>: keep all repository</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keep feature specifics</a:t>
            </a:r>
          </a:p>
        </p:txBody>
      </p:sp>
      <p:pic>
        <p:nvPicPr>
          <p:cNvPr id="1026" name="Picture 2">
            <a:extLst>
              <a:ext uri="{FF2B5EF4-FFF2-40B4-BE49-F238E27FC236}">
                <a16:creationId xmlns:a16="http://schemas.microsoft.com/office/drawing/2014/main" id="{398265BD-EBDC-B6DE-B831-08E37ED3B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50" y="5572091"/>
            <a:ext cx="1467221" cy="7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pic>
        <p:nvPicPr>
          <p:cNvPr id="5" name="Picture 4">
            <a:extLst>
              <a:ext uri="{FF2B5EF4-FFF2-40B4-BE49-F238E27FC236}">
                <a16:creationId xmlns:a16="http://schemas.microsoft.com/office/drawing/2014/main" id="{8AFBF937-415B-66FD-6009-188B094BEC58}"/>
              </a:ext>
            </a:extLst>
          </p:cNvPr>
          <p:cNvPicPr>
            <a:picLocks noChangeAspect="1"/>
          </p:cNvPicPr>
          <p:nvPr/>
        </p:nvPicPr>
        <p:blipFill rotWithShape="1">
          <a:blip r:embed="rId3"/>
          <a:srcRect r="9232"/>
          <a:stretch/>
        </p:blipFill>
        <p:spPr>
          <a:xfrm>
            <a:off x="6353019" y="1132129"/>
            <a:ext cx="2649168" cy="5011228"/>
          </a:xfrm>
          <a:prstGeom prst="rect">
            <a:avLst/>
          </a:prstGeom>
        </p:spPr>
      </p:pic>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page</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dialog</a:t>
            </a:r>
            <a:r>
              <a:rPr lang="en-US" sz="1600" dirty="0">
                <a:latin typeface="Bahnschrift" panose="020B0502040204020203" pitchFamily="34" charset="0"/>
                <a:cs typeface="Times New Roman" panose="02020603050405020304" pitchFamily="18" charset="0"/>
              </a:rPr>
              <a:t>: store dialog of create, update, and delete </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DCF3C3A3-ECE9-2EE1-AACC-2DA2D69D6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40" y="5176114"/>
            <a:ext cx="1059179" cy="105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SemiBold Condensed" panose="020B0502040204020203" pitchFamily="34" charset="0"/>
              </a:rPr>
              <a:t>Table of</a:t>
            </a:r>
            <a:br>
              <a:rPr lang="en" sz="4000" b="1" dirty="0">
                <a:solidFill>
                  <a:schemeClr val="bg1"/>
                </a:solidFill>
                <a:latin typeface="Bahnschrift SemiBold Condensed" panose="020B0502040204020203" pitchFamily="34" charset="0"/>
              </a:rPr>
            </a:br>
            <a:r>
              <a:rPr lang="en" sz="4000" b="1" dirty="0">
                <a:solidFill>
                  <a:schemeClr val="bg1"/>
                </a:solidFill>
                <a:latin typeface="Bahnschrift SemiBold Condensed" panose="020B0502040204020203" pitchFamily="34" charset="0"/>
              </a:rPr>
              <a:t>Contents</a:t>
            </a:r>
            <a:endParaRPr sz="4000" b="1" dirty="0">
              <a:solidFill>
                <a:schemeClr val="bg1"/>
              </a:solidFill>
              <a:latin typeface="Bahnschrift SemiBold Condensed" panose="020B0502040204020203" pitchFamily="34" charset="0"/>
            </a:endParaRPr>
          </a:p>
        </p:txBody>
      </p:sp>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1" y="2176984"/>
            <a:ext cx="3362326"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 create question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9" name="Picture 8">
            <a:extLst>
              <a:ext uri="{FF2B5EF4-FFF2-40B4-BE49-F238E27FC236}">
                <a16:creationId xmlns:a16="http://schemas.microsoft.com/office/drawing/2014/main" id="{EA318B37-3B6E-296E-B9D0-0BC3045A7039}"/>
              </a:ext>
            </a:extLst>
          </p:cNvPr>
          <p:cNvPicPr>
            <a:picLocks noChangeAspect="1"/>
          </p:cNvPicPr>
          <p:nvPr/>
        </p:nvPicPr>
        <p:blipFill rotWithShape="1">
          <a:blip r:embed="rId3">
            <a:extLst>
              <a:ext uri="{28A0092B-C50C-407E-A947-70E740481C1C}">
                <a14:useLocalDpi xmlns:a14="http://schemas.microsoft.com/office/drawing/2010/main" val="0"/>
              </a:ext>
            </a:extLst>
          </a:blip>
          <a:srcRect l="14145" t="8267" r="28750" b="12000"/>
          <a:stretch/>
        </p:blipFill>
        <p:spPr>
          <a:xfrm>
            <a:off x="1779524" y="1389888"/>
            <a:ext cx="5068062" cy="5468112"/>
          </a:xfrm>
          <a:prstGeom prst="rect">
            <a:avLst/>
          </a:prstGeom>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6" name="Picture 5">
            <a:extLst>
              <a:ext uri="{FF2B5EF4-FFF2-40B4-BE49-F238E27FC236}">
                <a16:creationId xmlns:a16="http://schemas.microsoft.com/office/drawing/2014/main" id="{F87A1004-5207-4601-8B2F-F260E7787E3A}"/>
              </a:ext>
            </a:extLst>
          </p:cNvPr>
          <p:cNvPicPr>
            <a:picLocks noChangeAspect="1"/>
          </p:cNvPicPr>
          <p:nvPr/>
        </p:nvPicPr>
        <p:blipFill rotWithShape="1">
          <a:blip r:embed="rId3">
            <a:extLst>
              <a:ext uri="{28A0092B-C50C-407E-A947-70E740481C1C}">
                <a14:useLocalDpi xmlns:a14="http://schemas.microsoft.com/office/drawing/2010/main" val="0"/>
              </a:ext>
            </a:extLst>
          </a:blip>
          <a:srcRect l="10127" t="7601" r="35473" b="14533"/>
          <a:stretch/>
        </p:blipFill>
        <p:spPr>
          <a:xfrm>
            <a:off x="2478024" y="1367080"/>
            <a:ext cx="4828032" cy="5340096"/>
          </a:xfrm>
          <a:prstGeom prst="rect">
            <a:avLst/>
          </a:prstGeom>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3.4 Flowchart for edit multiple answer</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10" name="Picture 9">
            <a:extLst>
              <a:ext uri="{FF2B5EF4-FFF2-40B4-BE49-F238E27FC236}">
                <a16:creationId xmlns:a16="http://schemas.microsoft.com/office/drawing/2014/main" id="{E303DDC1-CD2D-FDBC-0972-DED860B30A5E}"/>
              </a:ext>
            </a:extLst>
          </p:cNvPr>
          <p:cNvPicPr>
            <a:picLocks noChangeAspect="1"/>
          </p:cNvPicPr>
          <p:nvPr/>
        </p:nvPicPr>
        <p:blipFill rotWithShape="1">
          <a:blip r:embed="rId3">
            <a:extLst>
              <a:ext uri="{28A0092B-C50C-407E-A947-70E740481C1C}">
                <a14:useLocalDpi xmlns:a14="http://schemas.microsoft.com/office/drawing/2010/main" val="0"/>
              </a:ext>
            </a:extLst>
          </a:blip>
          <a:srcRect l="9097" t="10220" r="27192" b="18934"/>
          <a:stretch/>
        </p:blipFill>
        <p:spPr>
          <a:xfrm>
            <a:off x="1764024" y="1563345"/>
            <a:ext cx="5654364" cy="4858638"/>
          </a:xfrm>
          <a:prstGeom prst="rect">
            <a:avLst/>
          </a:prstGeom>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720984090"/>
              </p:ext>
            </p:extLst>
          </p:nvPr>
        </p:nvGraphicFramePr>
        <p:xfrm>
          <a:off x="1957543" y="1041570"/>
          <a:ext cx="5961888" cy="5679906"/>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8998803"/>
                  </a:ext>
                </a:extLst>
              </a:tr>
              <a:tr h="246643">
                <a:tc>
                  <a:txBody>
                    <a:bodyPr/>
                    <a:lstStyle/>
                    <a:p>
                      <a:pPr algn="l" fontAlgn="ctr"/>
                      <a:r>
                        <a:rPr lang="en-US" sz="1200" u="none" strike="noStrike" dirty="0">
                          <a:effectLst/>
                          <a:latin typeface="Bahnschrift" panose="020B0502040204020203" pitchFamily="34" charset="0"/>
                        </a:rPr>
                        <a:t>Login authentication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algn="l" fontAlgn="ctr"/>
                      <a:r>
                        <a:rPr lang="en-US" sz="1200" u="none" strike="noStrike" dirty="0" err="1">
                          <a:effectLst/>
                          <a:latin typeface="Bahnschrift" panose="020B0502040204020203" pitchFamily="34" charset="0"/>
                        </a:rPr>
                        <a:t>Dashboad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algn="l" fontAlgn="ctr"/>
                      <a:r>
                        <a:rPr lang="en-US" sz="1200" u="none" strike="noStrike" dirty="0">
                          <a:effectLst/>
                          <a:latin typeface="Bahnschrift" panose="020B0502040204020203" pitchFamily="34" charset="0"/>
                        </a:rPr>
                        <a:t>CRUD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algn="l" fontAlgn="ctr"/>
                      <a:r>
                        <a:rPr lang="en-US" sz="1200" u="none" strike="noStrike" dirty="0">
                          <a:effectLst/>
                          <a:latin typeface="Bahnschrift" panose="020B0502040204020203" pitchFamily="34" charset="0"/>
                        </a:rPr>
                        <a:t>CRUD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algn="l" fontAlgn="ctr"/>
                      <a:r>
                        <a:rPr lang="en-US" sz="1200" u="none" strike="noStrike" dirty="0">
                          <a:effectLst/>
                          <a:latin typeface="Bahnschrift" panose="020B0502040204020203" pitchFamily="34" charset="0"/>
                        </a:rPr>
                        <a:t>CRUD quiz</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algn="l" fontAlgn="ctr"/>
                      <a:r>
                        <a:rPr lang="en-US" sz="1200" u="none" strike="noStrike" dirty="0">
                          <a:effectLst/>
                          <a:latin typeface="Bahnschrift" panose="020B0502040204020203" pitchFamily="34" charset="0"/>
                        </a:rPr>
                        <a:t>CRUD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algn="l" fontAlgn="ctr"/>
                      <a:r>
                        <a:rPr lang="en-US" sz="1200" u="none" strike="noStrike">
                          <a:effectLst/>
                          <a:latin typeface="Bahnschrift" panose="020B0502040204020203" pitchFamily="34" charset="0"/>
                        </a:rPr>
                        <a:t>CRUD answer</a:t>
                      </a:r>
                      <a:endParaRPr lang="en-US" sz="1200" b="0" i="0" u="none" strike="noStrike">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algn="l" fontAlgn="ctr"/>
                      <a:r>
                        <a:rPr lang="en-US" sz="1200" u="none" strike="noStrike" dirty="0">
                          <a:effectLst/>
                          <a:latin typeface="Bahnschrift" panose="020B0502040204020203" pitchFamily="34" charset="0"/>
                        </a:rPr>
                        <a:t>Assign and remove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algn="l" fontAlgn="ctr"/>
                      <a:r>
                        <a:rPr lang="en-US" sz="1200" u="none" strike="noStrike" dirty="0">
                          <a:effectLst/>
                          <a:latin typeface="Bahnschrift" panose="020B0502040204020203" pitchFamily="34" charset="0"/>
                        </a:rPr>
                        <a:t>Assign and remove quiz for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algn="l" fontAlgn="ctr"/>
                      <a:r>
                        <a:rPr lang="en-US" sz="1200" u="none" strike="noStrike" dirty="0">
                          <a:effectLst/>
                          <a:latin typeface="Bahnschrift" panose="020B0502040204020203" pitchFamily="34" charset="0"/>
                        </a:rPr>
                        <a:t>CRUD quiz level</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algn="l" fontAlgn="ctr"/>
                      <a:r>
                        <a:rPr lang="en-US" sz="1200" u="none" strike="noStrike" dirty="0">
                          <a:effectLst/>
                          <a:latin typeface="Bahnschrift" panose="020B0502040204020203" pitchFamily="34" charset="0"/>
                        </a:rPr>
                        <a:t>CRUD question type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a:effectLst/>
                          <a:latin typeface="Wingdings" panose="05000000000000000000" pitchFamily="2" charset="2"/>
                        </a:rPr>
                        <a:t>ü</a:t>
                      </a:r>
                      <a:endParaRPr lang="en-US" sz="1300" b="0" i="0" u="none" strike="noStrike">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algn="l" fontAlgn="ctr"/>
                      <a:r>
                        <a:rPr lang="en-US" sz="1200" u="none" strike="noStrike" dirty="0">
                          <a:effectLst/>
                          <a:latin typeface="Bahnschrift" panose="020B0502040204020203" pitchFamily="34" charset="0"/>
                        </a:rPr>
                        <a:t>Update profile information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algn="l" fontAlgn="ctr"/>
                      <a:r>
                        <a:rPr lang="en-US" sz="1200" u="none" strike="noStrike" dirty="0">
                          <a:effectLst/>
                          <a:latin typeface="Bahnschrift" panose="020B0502040204020203" pitchFamily="34" charset="0"/>
                        </a:rPr>
                        <a:t>Forgot password and reset password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algn="l" fontAlgn="ctr"/>
                      <a:r>
                        <a:rPr lang="en-US" sz="1200" u="none" strike="noStrike" dirty="0">
                          <a:effectLst/>
                          <a:latin typeface="Bahnschrift" panose="020B0502040204020203" pitchFamily="34" charset="0"/>
                        </a:rPr>
                        <a:t>Generate report of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algn="l" fontAlgn="ctr"/>
                      <a:r>
                        <a:rPr lang="en-US" sz="1200" u="none" strike="noStrike" dirty="0">
                          <a:effectLst/>
                          <a:latin typeface="Bahnschrift" panose="020B0502040204020203" pitchFamily="34" charset="0"/>
                        </a:rPr>
                        <a:t>Configuration mail </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92608">
                <a:tc>
                  <a:txBody>
                    <a:bodyPr/>
                    <a:lstStyle/>
                    <a:p>
                      <a:pPr algn="l" fontAlgn="ctr"/>
                      <a:r>
                        <a:rPr lang="en-US" sz="1200" u="none" strike="noStrike" dirty="0">
                          <a:effectLst/>
                          <a:latin typeface="Bahnschrift" panose="020B0502040204020203" pitchFamily="34" charset="0"/>
                        </a:rPr>
                        <a:t>Configuration mail template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222251"/>
                  </a:ext>
                </a:extLst>
              </a:tr>
              <a:tr h="338328">
                <a:tc>
                  <a:txBody>
                    <a:bodyPr/>
                    <a:lstStyle/>
                    <a:p>
                      <a:pPr algn="l" fontAlgn="ctr"/>
                      <a:r>
                        <a:rPr lang="en-US" sz="1200" u="none" strike="noStrike" dirty="0">
                          <a:effectLst/>
                          <a:latin typeface="Bahnschrift" panose="020B0502040204020203" pitchFamily="34" charset="0"/>
                        </a:rPr>
                        <a:t>Mail sender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765581"/>
                  </a:ext>
                </a:extLst>
              </a:tr>
              <a:tr h="246643">
                <a:tc>
                  <a:txBody>
                    <a:bodyPr/>
                    <a:lstStyle/>
                    <a:p>
                      <a:pPr algn="l" fontAlgn="ctr"/>
                      <a:r>
                        <a:rPr lang="en-US" sz="1200" u="none" strike="noStrike" dirty="0">
                          <a:effectLst/>
                          <a:latin typeface="Bahnschrift" panose="020B0502040204020203" pitchFamily="34" charset="0"/>
                        </a:rPr>
                        <a:t>User result</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536659"/>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7"/>
            <a:ext cx="4295463" cy="3536659"/>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4" y="2315501"/>
            <a:ext cx="3959352" cy="2457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Better teamwork</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Understand environmental work</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0"/>
            <a:ext cx="3910107"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8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Learning project structure </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9"/>
            <a:ext cx="8134039" cy="3130192"/>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2344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Add new technology to the project(Web socket, Autocorrect code) </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28</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3"/>
            <a:ext cx="6343650" cy="3130192"/>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2717631"/>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75922" y="2613392"/>
            <a:ext cx="5769140" cy="81560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SemiBold Condensed" panose="020B0502040204020203" pitchFamily="34" charset="0"/>
                <a:ea typeface="Poppins Medium"/>
                <a:cs typeface="Poppins Medium"/>
                <a:sym typeface="Poppins Medium"/>
              </a:rPr>
              <a:t>THANKS AND QUESTIONS</a:t>
            </a:r>
            <a:endParaRPr sz="5300" dirty="0">
              <a:solidFill>
                <a:schemeClr val="bg1"/>
              </a:solidFill>
              <a:latin typeface="Bahnschrift SemiBold Condensed" panose="020B0502040204020203" pitchFamily="34" charset="0"/>
              <a:ea typeface="Poppins"/>
              <a:cs typeface="Poppins"/>
              <a:sym typeface="Poppins"/>
            </a:endParaRPr>
          </a:p>
        </p:txBody>
      </p:sp>
      <p:pic>
        <p:nvPicPr>
          <p:cNvPr id="4098" name="Picture 2" descr="Question mark - Free interface icons">
            <a:extLst>
              <a:ext uri="{FF2B5EF4-FFF2-40B4-BE49-F238E27FC236}">
                <a16:creationId xmlns:a16="http://schemas.microsoft.com/office/drawing/2014/main" id="{A822A171-B826-63C4-40D2-8076D7A8E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857" y="631775"/>
            <a:ext cx="16478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5"/>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5400" dirty="0">
                <a:latin typeface="Bahnschrift Condensed"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pic>
        <p:nvPicPr>
          <p:cNvPr id="6" name="Picture 5">
            <a:extLst>
              <a:ext uri="{FF2B5EF4-FFF2-40B4-BE49-F238E27FC236}">
                <a16:creationId xmlns:a16="http://schemas.microsoft.com/office/drawing/2014/main" id="{88AC44E0-AD43-4D9C-5649-2AD46BF1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425" y="3798642"/>
            <a:ext cx="2058799" cy="1667457"/>
          </a:xfrm>
          <a:prstGeom prst="rect">
            <a:avLst/>
          </a:prstGeom>
          <a:noFill/>
          <a:ln>
            <a:noFill/>
          </a:ln>
        </p:spPr>
      </p:pic>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5</a:t>
            </a:r>
            <a:r>
              <a:rPr lang="en-US" sz="1600" baseline="30000" dirty="0">
                <a:latin typeface="Bahnschrift" panose="020B0502040204020203" pitchFamily="34" charset="0"/>
                <a:cs typeface="Times New Roman" panose="02020603050405020304" pitchFamily="18" charset="0"/>
              </a:rPr>
              <a:t>th</a:t>
            </a:r>
            <a:r>
              <a:rPr lang="en-US" sz="1600" dirty="0">
                <a:latin typeface="Bahnschrift" panose="020B0502040204020203" pitchFamily="34" charset="0"/>
                <a:cs typeface="Times New Roman" panose="02020603050405020304" pitchFamily="18" charset="0"/>
              </a:rPr>
              <a:t> Floor, Kim Hap Building, St 388, 	 	</a:t>
            </a:r>
            <a:r>
              <a:rPr lang="en-US" sz="1600" dirty="0" err="1">
                <a:latin typeface="Bahnschrift" panose="020B0502040204020203" pitchFamily="34" charset="0"/>
                <a:cs typeface="Times New Roman" panose="02020603050405020304" pitchFamily="18" charset="0"/>
              </a:rPr>
              <a:t>Chnamkarmon</a:t>
            </a:r>
            <a:r>
              <a:rPr lang="en-US" sz="1600" dirty="0">
                <a:latin typeface="Bahnschrift" panose="020B0502040204020203" pitchFamily="34" charset="0"/>
                <a:cs typeface="Times New Roman" panose="02020603050405020304" pitchFamily="18" charset="0"/>
              </a:rPr>
              <a:t>, Phnom Penh</a:t>
            </a:r>
          </a:p>
          <a:p>
            <a:pPr algn="l">
              <a:spcAft>
                <a:spcPts val="1800"/>
              </a:spcAft>
            </a:pPr>
            <a:r>
              <a:rPr lang="en-US" sz="1600" dirty="0">
                <a:latin typeface="Bahnschrift" panose="020B0502040204020203" pitchFamily="34" charset="0"/>
                <a:cs typeface="Times New Roman" panose="02020603050405020304" pitchFamily="18" charset="0"/>
              </a:rPr>
              <a:t>Tel	:  (+855) 23 221 320</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4"/>
              </a:rPr>
              <a:t>contact@allweb.com.kh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effectLst/>
                <a:latin typeface="Bahnschrift" panose="020B0502040204020203" pitchFamily="34" charset="0"/>
                <a:ea typeface="Calibri" panose="020F0502020204030204" pitchFamily="34" charset="0"/>
                <a:cs typeface="Times New Roman" panose="02020603050405020304" pitchFamily="18" charset="0"/>
                <a:hlinkClick r:id="rId5"/>
              </a:rPr>
              <a:t>https://www.allweb.com.kh/about-us</a:t>
            </a:r>
            <a:r>
              <a:rPr lang="en-US" sz="1600" dirty="0">
                <a:latin typeface="Bahnschrift" panose="020B0502040204020203" pitchFamily="34" charset="0"/>
                <a:cs typeface="Times New Roman" panose="02020603050405020304" pitchFamily="18" charset="0"/>
              </a:rPr>
              <a:t> </a:t>
            </a: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July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October 2022</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ALLWEB Co., Ltd </a:t>
            </a:r>
            <a:r>
              <a:rPr lang="en-US" sz="1600" dirty="0">
                <a:latin typeface="Bahnschrift" panose="020B0502040204020203" pitchFamily="34" charset="0"/>
                <a:cs typeface="Times New Roman" panose="02020603050405020304" pitchFamily="18" charset="0"/>
              </a:rPr>
              <a:t>is one of the leading Cambodia IT companies since 2004. The company currently has partners from around the world and also has experience systems used in companies, banks, and shops in Europe and Asia.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FD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pic>
        <p:nvPicPr>
          <p:cNvPr id="3" name="Picture 2">
            <a:extLst>
              <a:ext uri="{FF2B5EF4-FFF2-40B4-BE49-F238E27FC236}">
                <a16:creationId xmlns:a16="http://schemas.microsoft.com/office/drawing/2014/main" id="{611D0FBD-54D0-BD01-03CF-B041A54C5D4D}"/>
              </a:ext>
            </a:extLst>
          </p:cNvPr>
          <p:cNvPicPr>
            <a:picLocks noChangeAspect="1"/>
          </p:cNvPicPr>
          <p:nvPr/>
        </p:nvPicPr>
        <p:blipFill rotWithShape="1">
          <a:blip r:embed="rId3">
            <a:extLst>
              <a:ext uri="{28A0092B-C50C-407E-A947-70E740481C1C}">
                <a14:useLocalDpi xmlns:a14="http://schemas.microsoft.com/office/drawing/2010/main" val="0"/>
              </a:ext>
            </a:extLst>
          </a:blip>
          <a:srcRect t="12169" r="9131" b="19170"/>
          <a:stretch/>
        </p:blipFill>
        <p:spPr>
          <a:xfrm>
            <a:off x="4054584" y="4174533"/>
            <a:ext cx="1034831" cy="781912"/>
          </a:xfrm>
          <a:prstGeom prst="rect">
            <a:avLst/>
          </a:prstGeom>
        </p:spPr>
      </p:pic>
      <p:pic>
        <p:nvPicPr>
          <p:cNvPr id="8" name="Picture 7">
            <a:extLst>
              <a:ext uri="{FF2B5EF4-FFF2-40B4-BE49-F238E27FC236}">
                <a16:creationId xmlns:a16="http://schemas.microsoft.com/office/drawing/2014/main" id="{E09DA8CA-03D9-45B6-154E-6E445946BBC6}"/>
              </a:ext>
            </a:extLst>
          </p:cNvPr>
          <p:cNvPicPr>
            <a:picLocks noChangeAspect="1"/>
          </p:cNvPicPr>
          <p:nvPr/>
        </p:nvPicPr>
        <p:blipFill rotWithShape="1">
          <a:blip r:embed="rId4">
            <a:extLst>
              <a:ext uri="{28A0092B-C50C-407E-A947-70E740481C1C}">
                <a14:useLocalDpi xmlns:a14="http://schemas.microsoft.com/office/drawing/2010/main" val="0"/>
              </a:ext>
            </a:extLst>
          </a:blip>
          <a:srcRect t="7827" b="11992"/>
          <a:stretch/>
        </p:blipFill>
        <p:spPr>
          <a:xfrm>
            <a:off x="4127635" y="1972621"/>
            <a:ext cx="903577" cy="724498"/>
          </a:xfrm>
          <a:prstGeom prst="rect">
            <a:avLst/>
          </a:prstGeom>
        </p:spPr>
      </p:pic>
      <p:pic>
        <p:nvPicPr>
          <p:cNvPr id="10" name="Picture 9">
            <a:extLst>
              <a:ext uri="{FF2B5EF4-FFF2-40B4-BE49-F238E27FC236}">
                <a16:creationId xmlns:a16="http://schemas.microsoft.com/office/drawing/2014/main" id="{F1FF61EC-A62A-50F7-6BB3-4D98CA21C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924" y="1942059"/>
            <a:ext cx="1298867" cy="813078"/>
          </a:xfrm>
          <a:prstGeom prst="rect">
            <a:avLst/>
          </a:prstGeom>
        </p:spPr>
      </p:pic>
      <p:sp>
        <p:nvSpPr>
          <p:cNvPr id="11" name="Subtitle 4">
            <a:extLst>
              <a:ext uri="{FF2B5EF4-FFF2-40B4-BE49-F238E27FC236}">
                <a16:creationId xmlns:a16="http://schemas.microsoft.com/office/drawing/2014/main" id="{10F3CF37-85FD-B13B-49A4-E6D5C24B0BF5}"/>
              </a:ext>
            </a:extLst>
          </p:cNvPr>
          <p:cNvSpPr txBox="1">
            <a:spLocks/>
          </p:cNvSpPr>
          <p:nvPr/>
        </p:nvSpPr>
        <p:spPr>
          <a:xfrm>
            <a:off x="3415795" y="292996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Website Development</a:t>
            </a:r>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3415795" y="5228312"/>
            <a:ext cx="2312410" cy="46990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Network and IT support</a:t>
            </a:r>
          </a:p>
        </p:txBody>
      </p:sp>
      <p:pic>
        <p:nvPicPr>
          <p:cNvPr id="14" name="Picture 13">
            <a:extLst>
              <a:ext uri="{FF2B5EF4-FFF2-40B4-BE49-F238E27FC236}">
                <a16:creationId xmlns:a16="http://schemas.microsoft.com/office/drawing/2014/main" id="{E1237E7F-BB10-8055-7EF0-876F920A3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967" y="1905269"/>
            <a:ext cx="801165" cy="801165"/>
          </a:xfrm>
          <a:prstGeom prst="rect">
            <a:avLst/>
          </a:prstGeom>
        </p:spPr>
      </p:pic>
      <p:sp>
        <p:nvSpPr>
          <p:cNvPr id="15" name="Subtitle 4">
            <a:extLst>
              <a:ext uri="{FF2B5EF4-FFF2-40B4-BE49-F238E27FC236}">
                <a16:creationId xmlns:a16="http://schemas.microsoft.com/office/drawing/2014/main" id="{C389A015-366D-C078-DBC4-69FA26CE1B10}"/>
              </a:ext>
            </a:extLst>
          </p:cNvPr>
          <p:cNvSpPr txBox="1">
            <a:spLocks/>
          </p:cNvSpPr>
          <p:nvPr/>
        </p:nvSpPr>
        <p:spPr>
          <a:xfrm>
            <a:off x="597343" y="292814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Mobile Development</a:t>
            </a:r>
          </a:p>
        </p:txBody>
      </p:sp>
      <p:sp>
        <p:nvSpPr>
          <p:cNvPr id="16" name="Subtitle 4">
            <a:extLst>
              <a:ext uri="{FF2B5EF4-FFF2-40B4-BE49-F238E27FC236}">
                <a16:creationId xmlns:a16="http://schemas.microsoft.com/office/drawing/2014/main" id="{0342E4F5-B546-A814-AD97-E9E218531D89}"/>
              </a:ext>
            </a:extLst>
          </p:cNvPr>
          <p:cNvSpPr txBox="1">
            <a:spLocks/>
          </p:cNvSpPr>
          <p:nvPr/>
        </p:nvSpPr>
        <p:spPr>
          <a:xfrm>
            <a:off x="6164020" y="5229277"/>
            <a:ext cx="2580822" cy="547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IT &amp; Strategy Consulting</a:t>
            </a:r>
          </a:p>
        </p:txBody>
      </p:sp>
      <p:pic>
        <p:nvPicPr>
          <p:cNvPr id="1026" name="Picture 2" descr="Web hosting - Free networking icons">
            <a:extLst>
              <a:ext uri="{FF2B5EF4-FFF2-40B4-BE49-F238E27FC236}">
                <a16:creationId xmlns:a16="http://schemas.microsoft.com/office/drawing/2014/main" id="{28C6BD5C-3DFB-4F71-33FC-8798372A1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303" y="4174533"/>
            <a:ext cx="694908" cy="694908"/>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4">
            <a:extLst>
              <a:ext uri="{FF2B5EF4-FFF2-40B4-BE49-F238E27FC236}">
                <a16:creationId xmlns:a16="http://schemas.microsoft.com/office/drawing/2014/main" id="{30157524-04E9-26BE-AFE3-524E119BE005}"/>
              </a:ext>
            </a:extLst>
          </p:cNvPr>
          <p:cNvSpPr txBox="1">
            <a:spLocks/>
          </p:cNvSpPr>
          <p:nvPr/>
        </p:nvSpPr>
        <p:spPr>
          <a:xfrm>
            <a:off x="599658" y="5201947"/>
            <a:ext cx="2380322" cy="48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Hosting &amp; domain name</a:t>
            </a:r>
          </a:p>
        </p:txBody>
      </p:sp>
      <p:pic>
        <p:nvPicPr>
          <p:cNvPr id="1028" name="Picture 4" descr="Consulting Icon Vector Art, Icons, and Graphics for Free Download">
            <a:extLst>
              <a:ext uri="{FF2B5EF4-FFF2-40B4-BE49-F238E27FC236}">
                <a16:creationId xmlns:a16="http://schemas.microsoft.com/office/drawing/2014/main" id="{7C9FA422-1FA9-2962-02DD-075F921554C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668"/>
          <a:stretch/>
        </p:blipFill>
        <p:spPr bwMode="auto">
          <a:xfrm>
            <a:off x="6730764" y="4018865"/>
            <a:ext cx="1136795" cy="1015525"/>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4">
            <a:extLst>
              <a:ext uri="{FF2B5EF4-FFF2-40B4-BE49-F238E27FC236}">
                <a16:creationId xmlns:a16="http://schemas.microsoft.com/office/drawing/2014/main" id="{435E4E45-5688-9C16-425E-CB2A45D4026B}"/>
              </a:ext>
            </a:extLst>
          </p:cNvPr>
          <p:cNvSpPr txBox="1">
            <a:spLocks/>
          </p:cNvSpPr>
          <p:nvPr/>
        </p:nvSpPr>
        <p:spPr>
          <a:xfrm>
            <a:off x="5848651" y="2928140"/>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E-commerce Development</a:t>
            </a:r>
          </a:p>
        </p:txBody>
      </p:sp>
      <p:sp>
        <p:nvSpPr>
          <p:cNvPr id="7" name="Google Shape;848;p59">
            <a:extLst>
              <a:ext uri="{FF2B5EF4-FFF2-40B4-BE49-F238E27FC236}">
                <a16:creationId xmlns:a16="http://schemas.microsoft.com/office/drawing/2014/main" id="{996A6DAD-8421-760E-2A98-32B5DBB6615D}"/>
              </a:ext>
            </a:extLst>
          </p:cNvPr>
          <p:cNvSpPr/>
          <p:nvPr/>
        </p:nvSpPr>
        <p:spPr>
          <a:xfrm>
            <a:off x="3806047" y="169204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59">
            <a:extLst>
              <a:ext uri="{FF2B5EF4-FFF2-40B4-BE49-F238E27FC236}">
                <a16:creationId xmlns:a16="http://schemas.microsoft.com/office/drawing/2014/main" id="{22728737-7662-B10A-C02E-F6C3A61125E1}"/>
              </a:ext>
            </a:extLst>
          </p:cNvPr>
          <p:cNvSpPr/>
          <p:nvPr/>
        </p:nvSpPr>
        <p:spPr>
          <a:xfrm>
            <a:off x="6517557" y="16949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59">
            <a:extLst>
              <a:ext uri="{FF2B5EF4-FFF2-40B4-BE49-F238E27FC236}">
                <a16:creationId xmlns:a16="http://schemas.microsoft.com/office/drawing/2014/main" id="{DA6B3BB9-2BB6-1F55-E7FA-CB01518A1DD6}"/>
              </a:ext>
            </a:extLst>
          </p:cNvPr>
          <p:cNvSpPr/>
          <p:nvPr/>
        </p:nvSpPr>
        <p:spPr>
          <a:xfrm>
            <a:off x="980170" y="1678757"/>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48;p59">
            <a:extLst>
              <a:ext uri="{FF2B5EF4-FFF2-40B4-BE49-F238E27FC236}">
                <a16:creationId xmlns:a16="http://schemas.microsoft.com/office/drawing/2014/main" id="{7285E1BC-4384-9015-0679-8B4465FFCE7E}"/>
              </a:ext>
            </a:extLst>
          </p:cNvPr>
          <p:cNvSpPr/>
          <p:nvPr/>
        </p:nvSpPr>
        <p:spPr>
          <a:xfrm>
            <a:off x="980169" y="3943202"/>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8;p59">
            <a:extLst>
              <a:ext uri="{FF2B5EF4-FFF2-40B4-BE49-F238E27FC236}">
                <a16:creationId xmlns:a16="http://schemas.microsoft.com/office/drawing/2014/main" id="{02290988-BB00-0117-F6C4-251AF46AB650}"/>
              </a:ext>
            </a:extLst>
          </p:cNvPr>
          <p:cNvSpPr/>
          <p:nvPr/>
        </p:nvSpPr>
        <p:spPr>
          <a:xfrm>
            <a:off x="3814387" y="39573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8;p59">
            <a:extLst>
              <a:ext uri="{FF2B5EF4-FFF2-40B4-BE49-F238E27FC236}">
                <a16:creationId xmlns:a16="http://schemas.microsoft.com/office/drawing/2014/main" id="{4E299A55-420B-7792-FC6E-C93E62089583}"/>
              </a:ext>
            </a:extLst>
          </p:cNvPr>
          <p:cNvSpPr/>
          <p:nvPr/>
        </p:nvSpPr>
        <p:spPr>
          <a:xfrm>
            <a:off x="6525783" y="3977583"/>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6029013" cy="469901"/>
          </a:xfrm>
        </p:spPr>
        <p:txBody>
          <a:bodyPr/>
          <a:lstStyle/>
          <a:p>
            <a:r>
              <a:rPr lang="en-US" dirty="0"/>
              <a:t>1.3 What is ALLWEB Online Quiz for Recruitment?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ALLWEB Online Quiz for Recruitment </a:t>
            </a:r>
            <a:r>
              <a:rPr lang="en-US" sz="1600" dirty="0">
                <a:latin typeface="Bahnschrift" panose="020B0502040204020203" pitchFamily="34" charset="0"/>
                <a:cs typeface="Times New Roman" panose="02020603050405020304" pitchFamily="18" charset="0"/>
              </a:rPr>
              <a:t>is a website project to digitalize the traditional quiz paper to adapt to the new age of IT evolution. It will be used to test all shortlisted candidates that apply for any position with ALLWEB Co., Ltd.</a:t>
            </a:r>
          </a:p>
        </p:txBody>
      </p:sp>
      <p:pic>
        <p:nvPicPr>
          <p:cNvPr id="9" name="Picture 8">
            <a:extLst>
              <a:ext uri="{FF2B5EF4-FFF2-40B4-BE49-F238E27FC236}">
                <a16:creationId xmlns:a16="http://schemas.microsoft.com/office/drawing/2014/main" id="{1A719382-F131-657E-9A4E-34FFC0E2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84" y="3057772"/>
            <a:ext cx="5764191" cy="3169301"/>
          </a:xfrm>
          <a:prstGeom prst="rect">
            <a:avLst/>
          </a:prstGeom>
        </p:spPr>
      </p:pic>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456" y="1193418"/>
            <a:ext cx="555496" cy="5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pic>
        <p:nvPicPr>
          <p:cNvPr id="2091" name="Google Shape;221;p26" descr="Problem - Free user icons">
            <a:extLst>
              <a:ext uri="{FF2B5EF4-FFF2-40B4-BE49-F238E27FC236}">
                <a16:creationId xmlns:a16="http://schemas.microsoft.com/office/drawing/2014/main" id="{70648AA5-C2F8-DFD5-705E-697657CE3235}"/>
              </a:ext>
            </a:extLst>
          </p:cNvPr>
          <p:cNvPicPr preferRelativeResize="0"/>
          <p:nvPr/>
        </p:nvPicPr>
        <p:blipFill rotWithShape="1">
          <a:blip r:embed="rId3">
            <a:alphaModFix/>
          </a:blip>
          <a:srcRect/>
          <a:stretch/>
        </p:blipFill>
        <p:spPr>
          <a:xfrm>
            <a:off x="6101009" y="3584448"/>
            <a:ext cx="1936568" cy="1753142"/>
          </a:xfrm>
          <a:prstGeom prst="rect">
            <a:avLst/>
          </a:prstGeom>
          <a:noFill/>
          <a:ln>
            <a:noFill/>
          </a:ln>
        </p:spPr>
      </p:pic>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printing out the quiz</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The limited question and static order</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keep historical records of candidate</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manage time for each test</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Automatically set the quizzes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time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calculate the points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Random order questions</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Store candidate information and result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Many types of questions</a:t>
            </a:r>
          </a:p>
        </p:txBody>
      </p:sp>
      <p:pic>
        <p:nvPicPr>
          <p:cNvPr id="3074" name="Picture 2" descr="Download Objective Free Png Image - Project Objective Objective Icon PNG  Image with No Background - PNGkey.com">
            <a:extLst>
              <a:ext uri="{FF2B5EF4-FFF2-40B4-BE49-F238E27FC236}">
                <a16:creationId xmlns:a16="http://schemas.microsoft.com/office/drawing/2014/main" id="{DD5DBBEB-DA61-C1EF-B551-ADB458C5A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1"/>
          <a:stretch/>
        </p:blipFill>
        <p:spPr bwMode="auto">
          <a:xfrm>
            <a:off x="5957839" y="2864274"/>
            <a:ext cx="2382536" cy="232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1.6 Project Scope ( 3 main sections)</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ALLWEB Online Quiz for Recruitment </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6" y="2790726"/>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Quiz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FD640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FD640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FD6400"/>
            </a:solidFill>
            <a:prstDash val="solid"/>
            <a:round/>
            <a:headEnd type="none" w="sm" len="sm"/>
            <a:tailEnd type="none" w="sm" len="sm"/>
          </a:ln>
        </p:spPr>
      </p:cxn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0" cy="2670175"/>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27199" y="4727854"/>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1" name="Google Shape;370;p27">
            <a:extLst>
              <a:ext uri="{FF2B5EF4-FFF2-40B4-BE49-F238E27FC236}">
                <a16:creationId xmlns:a16="http://schemas.microsoft.com/office/drawing/2014/main" id="{E79C46A4-BE7F-76B6-6EAB-F09995227E06}"/>
              </a:ext>
            </a:extLst>
          </p:cNvPr>
          <p:cNvSpPr/>
          <p:nvPr/>
        </p:nvSpPr>
        <p:spPr>
          <a:xfrm>
            <a:off x="3142544" y="59591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85242" y="3697052"/>
            <a:ext cx="2560214" cy="260494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quiz, quiz type and quiz level</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question, question type, question level, duration of the question</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answers, score</a:t>
            </a:r>
          </a:p>
        </p:txBody>
      </p:sp>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79334" y="539005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candidate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Sending email to Admin, Recruiter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Automatic score of the quiz</a:t>
            </a:r>
          </a:p>
        </p:txBody>
      </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1030</TotalTime>
  <Words>1340</Words>
  <Application>Microsoft Office PowerPoint</Application>
  <PresentationFormat>On-screen Show (4:3)</PresentationFormat>
  <Paragraphs>350</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HUN RAVIT</cp:lastModifiedBy>
  <cp:revision>191</cp:revision>
  <dcterms:created xsi:type="dcterms:W3CDTF">2022-10-17T14:49:17Z</dcterms:created>
  <dcterms:modified xsi:type="dcterms:W3CDTF">2022-11-22T01:21:33Z</dcterms:modified>
</cp:coreProperties>
</file>