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RAVIT" initials="HR" lastIdx="1" clrIdx="0">
    <p:extLst>
      <p:ext uri="{19B8F6BF-5375-455C-9EA6-DF929625EA0E}">
        <p15:presenceInfo xmlns:p15="http://schemas.microsoft.com/office/powerpoint/2012/main" userId="HUN RAV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E0E3"/>
    <a:srgbClr val="6EC1E4"/>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105" d="100"/>
          <a:sy n="105" d="100"/>
        </p:scale>
        <p:origin x="1494" y="96"/>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6/27/2023</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6/27/2023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0070C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439"/>
              <a:ext cx="2196896" cy="382937"/>
              <a:chOff x="-5827152" y="149834"/>
              <a:chExt cx="12259462" cy="2136914"/>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2" y="150361"/>
                <a:ext cx="10559963" cy="2136387"/>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0070C0"/>
                </a:solidFill>
                <a:latin typeface="Bahnschrift"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81419" y="-121604"/>
            <a:ext cx="9470698" cy="69796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0070C0"/>
          </a:solidFill>
        </p:spPr>
        <p:txBody>
          <a:bodyPr>
            <a:normAutofit/>
          </a:bodyPr>
          <a:lstStyle>
            <a:lvl1pPr algn="ctr">
              <a:defRPr sz="5400">
                <a:solidFill>
                  <a:schemeClr val="bg1"/>
                </a:solidFill>
                <a:latin typeface="Bahnschrift"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6/27/2023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0070C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89CDCB-34A6-23D9-6EEE-210A35AB5C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9" r="4665"/>
          <a:stretch/>
        </p:blipFill>
        <p:spPr>
          <a:xfrm>
            <a:off x="3063491" y="4322402"/>
            <a:ext cx="3011536" cy="1591087"/>
          </a:xfrm>
          <a:prstGeom prst="rect">
            <a:avLst/>
          </a:prstGeom>
        </p:spPr>
      </p:pic>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6/27/2023</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rgbClr val="0070C0"/>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chemeClr val="bg1"/>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0070C0"/>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686050" y="4224338"/>
            <a:ext cx="3771900"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6/27/2023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vuetifyjs.com/en/getting-started/installation/" TargetMode="External"/><Relationship Id="rId13" Type="http://schemas.openxmlformats.org/officeDocument/2006/relationships/hyperlink" Target="https://www.heidisql.com/" TargetMode="External"/><Relationship Id="rId3" Type="http://schemas.openxmlformats.org/officeDocument/2006/relationships/hyperlink" Target="https://nodejs.org/en" TargetMode="External"/><Relationship Id="rId7" Type="http://schemas.openxmlformats.org/officeDocument/2006/relationships/hyperlink" Target="https://vuejs.org/" TargetMode="External"/><Relationship Id="rId12" Type="http://schemas.openxmlformats.org/officeDocument/2006/relationships/hyperlink" Target="https://www.apachefriends.org/index.html"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www.javascript.com/" TargetMode="External"/><Relationship Id="rId11" Type="http://schemas.openxmlformats.org/officeDocument/2006/relationships/hyperlink" Target="https://www.postman.com/" TargetMode="External"/><Relationship Id="rId5" Type="http://schemas.openxmlformats.org/officeDocument/2006/relationships/hyperlink" Target="https://www.w3schools.com/css/css_intro.asp" TargetMode="External"/><Relationship Id="rId10" Type="http://schemas.openxmlformats.org/officeDocument/2006/relationships/hyperlink" Target="https://docs.github.com/en" TargetMode="External"/><Relationship Id="rId4" Type="http://schemas.openxmlformats.org/officeDocument/2006/relationships/hyperlink" Target="https://www.w3schools.com/html/html_intro.asp" TargetMode="External"/><Relationship Id="rId9" Type="http://schemas.openxmlformats.org/officeDocument/2006/relationships/hyperlink" Target="https://www.mysql.com/" TargetMode="External"/><Relationship Id="rId14" Type="http://schemas.openxmlformats.org/officeDocument/2006/relationships/hyperlink" Target="https://www.jetbrains.com/ide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mailto:info@itc.edu.kh"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200" dirty="0">
                <a:solidFill>
                  <a:schemeClr val="bg1"/>
                </a:solidFill>
                <a:latin typeface="Bahnschrift" panose="020B0502040204020203" pitchFamily="34" charset="0"/>
              </a:rPr>
              <a:t>Library Management System</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78046" y="3169990"/>
            <a:ext cx="7587904"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Company Advisor	:  Mr. SOK </a:t>
            </a:r>
            <a:r>
              <a:rPr lang="en-US" sz="2000" dirty="0" err="1">
                <a:latin typeface="Bahnschrift" panose="020B0502040204020203" pitchFamily="34" charset="0"/>
              </a:rPr>
              <a:t>Kimheng</a:t>
            </a:r>
            <a:endParaRPr lang="en-US" sz="2000" dirty="0">
              <a:latin typeface="Bahnschrift" panose="020B0502040204020203" pitchFamily="34" charset="0"/>
            </a:endParaRPr>
          </a:p>
          <a:p>
            <a:pPr algn="l">
              <a:spcAft>
                <a:spcPts val="1800"/>
              </a:spcAft>
            </a:pPr>
            <a:r>
              <a:rPr lang="en-US" sz="2000" dirty="0">
                <a:latin typeface="Bahnschrift" panose="020B0502040204020203" pitchFamily="34" charset="0"/>
              </a:rPr>
              <a:t>	Duration		:  12 February 2023 – 11 May 2023</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2022-2023</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4206562"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graphicFrame>
        <p:nvGraphicFramePr>
          <p:cNvPr id="5" name="Table 4">
            <a:extLst>
              <a:ext uri="{FF2B5EF4-FFF2-40B4-BE49-F238E27FC236}">
                <a16:creationId xmlns:a16="http://schemas.microsoft.com/office/drawing/2014/main" id="{BC24E29C-CD39-E10C-FF8A-26A1802D7ABA}"/>
              </a:ext>
            </a:extLst>
          </p:cNvPr>
          <p:cNvGraphicFramePr>
            <a:graphicFrameLocks noGrp="1"/>
          </p:cNvGraphicFramePr>
          <p:nvPr>
            <p:extLst>
              <p:ext uri="{D42A27DB-BD31-4B8C-83A1-F6EECF244321}">
                <p14:modId xmlns:p14="http://schemas.microsoft.com/office/powerpoint/2010/main" val="3591778681"/>
              </p:ext>
            </p:extLst>
          </p:nvPr>
        </p:nvGraphicFramePr>
        <p:xfrm>
          <a:off x="801233" y="1563345"/>
          <a:ext cx="7541534" cy="4351228"/>
        </p:xfrm>
        <a:graphic>
          <a:graphicData uri="http://schemas.openxmlformats.org/drawingml/2006/table">
            <a:tbl>
              <a:tblPr firstRow="1" firstCol="1" bandRow="1">
                <a:tableStyleId>{5C22544A-7EE6-4342-B048-85BDC9FD1C3A}</a:tableStyleId>
              </a:tblPr>
              <a:tblGrid>
                <a:gridCol w="2738575">
                  <a:extLst>
                    <a:ext uri="{9D8B030D-6E8A-4147-A177-3AD203B41FA5}">
                      <a16:colId xmlns:a16="http://schemas.microsoft.com/office/drawing/2014/main" val="2134590952"/>
                    </a:ext>
                  </a:extLst>
                </a:gridCol>
                <a:gridCol w="380591">
                  <a:extLst>
                    <a:ext uri="{9D8B030D-6E8A-4147-A177-3AD203B41FA5}">
                      <a16:colId xmlns:a16="http://schemas.microsoft.com/office/drawing/2014/main" val="1541008572"/>
                    </a:ext>
                  </a:extLst>
                </a:gridCol>
                <a:gridCol w="380591">
                  <a:extLst>
                    <a:ext uri="{9D8B030D-6E8A-4147-A177-3AD203B41FA5}">
                      <a16:colId xmlns:a16="http://schemas.microsoft.com/office/drawing/2014/main" val="2650543442"/>
                    </a:ext>
                  </a:extLst>
                </a:gridCol>
                <a:gridCol w="380591">
                  <a:extLst>
                    <a:ext uri="{9D8B030D-6E8A-4147-A177-3AD203B41FA5}">
                      <a16:colId xmlns:a16="http://schemas.microsoft.com/office/drawing/2014/main" val="3791450855"/>
                    </a:ext>
                  </a:extLst>
                </a:gridCol>
                <a:gridCol w="380591">
                  <a:extLst>
                    <a:ext uri="{9D8B030D-6E8A-4147-A177-3AD203B41FA5}">
                      <a16:colId xmlns:a16="http://schemas.microsoft.com/office/drawing/2014/main" val="155461403"/>
                    </a:ext>
                  </a:extLst>
                </a:gridCol>
                <a:gridCol w="380591">
                  <a:extLst>
                    <a:ext uri="{9D8B030D-6E8A-4147-A177-3AD203B41FA5}">
                      <a16:colId xmlns:a16="http://schemas.microsoft.com/office/drawing/2014/main" val="3931289156"/>
                    </a:ext>
                  </a:extLst>
                </a:gridCol>
                <a:gridCol w="380591">
                  <a:extLst>
                    <a:ext uri="{9D8B030D-6E8A-4147-A177-3AD203B41FA5}">
                      <a16:colId xmlns:a16="http://schemas.microsoft.com/office/drawing/2014/main" val="4088949171"/>
                    </a:ext>
                  </a:extLst>
                </a:gridCol>
                <a:gridCol w="380591">
                  <a:extLst>
                    <a:ext uri="{9D8B030D-6E8A-4147-A177-3AD203B41FA5}">
                      <a16:colId xmlns:a16="http://schemas.microsoft.com/office/drawing/2014/main" val="3885121489"/>
                    </a:ext>
                  </a:extLst>
                </a:gridCol>
                <a:gridCol w="380591">
                  <a:extLst>
                    <a:ext uri="{9D8B030D-6E8A-4147-A177-3AD203B41FA5}">
                      <a16:colId xmlns:a16="http://schemas.microsoft.com/office/drawing/2014/main" val="3571842251"/>
                    </a:ext>
                  </a:extLst>
                </a:gridCol>
                <a:gridCol w="434124">
                  <a:extLst>
                    <a:ext uri="{9D8B030D-6E8A-4147-A177-3AD203B41FA5}">
                      <a16:colId xmlns:a16="http://schemas.microsoft.com/office/drawing/2014/main" val="875391543"/>
                    </a:ext>
                  </a:extLst>
                </a:gridCol>
                <a:gridCol w="434124">
                  <a:extLst>
                    <a:ext uri="{9D8B030D-6E8A-4147-A177-3AD203B41FA5}">
                      <a16:colId xmlns:a16="http://schemas.microsoft.com/office/drawing/2014/main" val="1412942434"/>
                    </a:ext>
                  </a:extLst>
                </a:gridCol>
                <a:gridCol w="434124">
                  <a:extLst>
                    <a:ext uri="{9D8B030D-6E8A-4147-A177-3AD203B41FA5}">
                      <a16:colId xmlns:a16="http://schemas.microsoft.com/office/drawing/2014/main" val="750637319"/>
                    </a:ext>
                  </a:extLst>
                </a:gridCol>
                <a:gridCol w="455859">
                  <a:extLst>
                    <a:ext uri="{9D8B030D-6E8A-4147-A177-3AD203B41FA5}">
                      <a16:colId xmlns:a16="http://schemas.microsoft.com/office/drawing/2014/main" val="2964490820"/>
                    </a:ext>
                  </a:extLst>
                </a:gridCol>
              </a:tblGrid>
              <a:tr h="448988">
                <a:tc rowSpan="2">
                  <a:txBody>
                    <a:bodyPr/>
                    <a:lstStyle/>
                    <a:p>
                      <a:pPr indent="153035" algn="just">
                        <a:lnSpc>
                          <a:spcPct val="150000"/>
                        </a:lnSpc>
                        <a:spcAft>
                          <a:spcPts val="600"/>
                        </a:spcAft>
                      </a:pPr>
                      <a:r>
                        <a:rPr lang="en-US" sz="1800" dirty="0">
                          <a:effectLst/>
                          <a:latin typeface="Bahnschrift" panose="020B0502040204020203" pitchFamily="34" charset="0"/>
                        </a:rPr>
                        <a:t>Tasks</a:t>
                      </a:r>
                      <a:endParaRPr lang="en-US" sz="1800" dirty="0">
                        <a:effectLst/>
                        <a:latin typeface="Bahnschrift" panose="020B0502040204020203" pitchFamily="34" charset="0"/>
                        <a:ea typeface="Calibri" panose="020F0502020204030204" pitchFamily="34" charset="0"/>
                        <a:cs typeface="Arial Unicode M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12">
                  <a:txBody>
                    <a:bodyPr/>
                    <a:lstStyle/>
                    <a:p>
                      <a:pPr algn="ctr">
                        <a:lnSpc>
                          <a:spcPct val="150000"/>
                        </a:lnSpc>
                        <a:spcAft>
                          <a:spcPts val="600"/>
                        </a:spcAft>
                      </a:pPr>
                      <a:r>
                        <a:rPr lang="en-US" sz="1600" dirty="0">
                          <a:effectLst/>
                          <a:latin typeface="Bahnschrift" panose="020B0502040204020203" pitchFamily="34" charset="0"/>
                        </a:rPr>
                        <a:t>Weeks</a:t>
                      </a:r>
                      <a:endParaRPr lang="en-US" sz="16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8578953"/>
                  </a:ext>
                </a:extLst>
              </a:tr>
              <a:tr h="332158">
                <a:tc vMerge="1">
                  <a:txBody>
                    <a:bodyPr/>
                    <a:lstStyle/>
                    <a:p>
                      <a:endParaRPr lang="en-US"/>
                    </a:p>
                  </a:txBody>
                  <a:tcPr/>
                </a:tc>
                <a:tc>
                  <a:txBody>
                    <a:bodyPr/>
                    <a:lstStyle/>
                    <a:p>
                      <a:pPr algn="ctr">
                        <a:lnSpc>
                          <a:spcPct val="150000"/>
                        </a:lnSpc>
                        <a:spcAft>
                          <a:spcPts val="600"/>
                        </a:spcAft>
                      </a:pPr>
                      <a:r>
                        <a:rPr lang="en-US" sz="1200" dirty="0">
                          <a:effectLst/>
                          <a:latin typeface="Bahnschrift" panose="020B0502040204020203" pitchFamily="34" charset="0"/>
                        </a:rPr>
                        <a:t>1</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2</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3</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4</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5</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6</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7</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8</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9</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10</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11</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600"/>
                        </a:spcAft>
                      </a:pPr>
                      <a:r>
                        <a:rPr lang="en-US" sz="1200" dirty="0">
                          <a:effectLst/>
                          <a:latin typeface="Bahnschrift" panose="020B0502040204020203" pitchFamily="34" charset="0"/>
                        </a:rPr>
                        <a:t>12</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6424928"/>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Get the requirement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solidFill>
                            <a:srgbClr val="0070C0"/>
                          </a:solidFill>
                          <a:effectLst/>
                          <a:latin typeface="Bahnschrift" panose="020B0502040204020203" pitchFamily="34" charset="0"/>
                        </a:rPr>
                        <a:t> </a:t>
                      </a:r>
                      <a:endParaRPr lang="en-US" sz="1200" dirty="0">
                        <a:solidFill>
                          <a:srgbClr val="0070C0"/>
                        </a:solidFill>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9182508"/>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Define the project scope</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solidFill>
                            <a:srgbClr val="0070C0"/>
                          </a:solidFill>
                          <a:effectLst/>
                          <a:latin typeface="Bahnschrift" panose="020B0502040204020203" pitchFamily="34" charset="0"/>
                        </a:rPr>
                        <a:t> </a:t>
                      </a:r>
                      <a:endParaRPr lang="en-US" sz="1200" dirty="0">
                        <a:solidFill>
                          <a:srgbClr val="0070C0"/>
                        </a:solidFill>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9873418"/>
                  </a:ext>
                </a:extLst>
              </a:tr>
              <a:tr h="65867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Wireframing and prototype</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479672"/>
                  </a:ext>
                </a:extLst>
              </a:tr>
              <a:tr h="582282">
                <a:tc>
                  <a:txBody>
                    <a:bodyPr/>
                    <a:lstStyle/>
                    <a:p>
                      <a:pPr indent="152400" algn="l">
                        <a:lnSpc>
                          <a:spcPct val="150000"/>
                        </a:lnSpc>
                        <a:spcAft>
                          <a:spcPts val="600"/>
                        </a:spcAft>
                      </a:pPr>
                      <a:r>
                        <a:rPr lang="en-US" sz="1400" dirty="0">
                          <a:solidFill>
                            <a:schemeClr val="tx1"/>
                          </a:solidFill>
                          <a:effectLst/>
                          <a:latin typeface="Bahnschrift" panose="020B0502040204020203" pitchFamily="34" charset="0"/>
                        </a:rPr>
                        <a:t>Implement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2011067"/>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Testing and Bug Fix</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9708113"/>
                  </a:ext>
                </a:extLst>
              </a:tr>
              <a:tr h="582282">
                <a:tc>
                  <a:txBody>
                    <a:bodyPr/>
                    <a:lstStyle/>
                    <a:p>
                      <a:pPr indent="152400" algn="just">
                        <a:lnSpc>
                          <a:spcPct val="150000"/>
                        </a:lnSpc>
                        <a:spcAft>
                          <a:spcPts val="600"/>
                        </a:spcAft>
                      </a:pPr>
                      <a:r>
                        <a:rPr lang="en-US" sz="1400" dirty="0">
                          <a:solidFill>
                            <a:schemeClr val="tx1"/>
                          </a:solidFill>
                          <a:effectLst/>
                          <a:latin typeface="Bahnschrift" panose="020B0502040204020203" pitchFamily="34" charset="0"/>
                        </a:rPr>
                        <a:t>Prepare for deployment</a:t>
                      </a:r>
                      <a:endParaRPr lang="en-US" sz="1400" dirty="0">
                        <a:solidFill>
                          <a:schemeClr val="tx1"/>
                        </a:solidFill>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a:effectLst/>
                          <a:latin typeface="Bahnschrift" panose="020B0502040204020203" pitchFamily="34" charset="0"/>
                        </a:rPr>
                        <a:t> </a:t>
                      </a:r>
                      <a:endParaRPr lang="en-US" sz="120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en-US" sz="1200" dirty="0">
                          <a:effectLst/>
                          <a:latin typeface="Bahnschrift" panose="020B0502040204020203" pitchFamily="34" charset="0"/>
                        </a:rPr>
                        <a:t> </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2999989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normAutofit/>
          </a:bodyPr>
          <a:lstStyle/>
          <a:p>
            <a:r>
              <a:rPr lang="en-US" sz="4800" b="1" dirty="0"/>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a:xfrm>
            <a:off x="3761277" y="1770997"/>
            <a:ext cx="1634146" cy="1411162"/>
          </a:xfrm>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sp>
        <p:nvSpPr>
          <p:cNvPr id="12" name="Subtitle 4">
            <a:extLst>
              <a:ext uri="{FF2B5EF4-FFF2-40B4-BE49-F238E27FC236}">
                <a16:creationId xmlns:a16="http://schemas.microsoft.com/office/drawing/2014/main" id="{A0A67991-9497-F806-48FA-89EAB9EFD09B}"/>
              </a:ext>
            </a:extLst>
          </p:cNvPr>
          <p:cNvSpPr txBox="1">
            <a:spLocks/>
          </p:cNvSpPr>
          <p:nvPr/>
        </p:nvSpPr>
        <p:spPr>
          <a:xfrm>
            <a:off x="2882490" y="5599581"/>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3160689" y="3058730"/>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pic>
        <p:nvPicPr>
          <p:cNvPr id="5" name="Picture 4">
            <a:extLst>
              <a:ext uri="{FF2B5EF4-FFF2-40B4-BE49-F238E27FC236}">
                <a16:creationId xmlns:a16="http://schemas.microsoft.com/office/drawing/2014/main" id="{42E484DA-2488-A28F-6FED-59FD221DABC6}"/>
              </a:ext>
            </a:extLst>
          </p:cNvPr>
          <p:cNvPicPr>
            <a:picLocks noChangeAspect="1"/>
          </p:cNvPicPr>
          <p:nvPr/>
        </p:nvPicPr>
        <p:blipFill rotWithShape="1">
          <a:blip r:embed="rId3">
            <a:extLst>
              <a:ext uri="{28A0092B-C50C-407E-A947-70E740481C1C}">
                <a14:useLocalDpi xmlns:a14="http://schemas.microsoft.com/office/drawing/2010/main" val="0"/>
              </a:ext>
            </a:extLst>
          </a:blip>
          <a:srcRect t="2391"/>
          <a:stretch/>
        </p:blipFill>
        <p:spPr bwMode="auto">
          <a:xfrm>
            <a:off x="3930173" y="1088136"/>
            <a:ext cx="4152466" cy="5450777"/>
          </a:xfrm>
          <a:prstGeom prst="rect">
            <a:avLst/>
          </a:prstGeom>
          <a:noFill/>
          <a:ln>
            <a:noFill/>
          </a:ln>
        </p:spPr>
      </p:pic>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6" name="Picture 5">
            <a:extLst>
              <a:ext uri="{FF2B5EF4-FFF2-40B4-BE49-F238E27FC236}">
                <a16:creationId xmlns:a16="http://schemas.microsoft.com/office/drawing/2014/main" id="{A4FDBC43-2BC2-72DD-8846-AF6B51810D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37" y="1563345"/>
            <a:ext cx="8252125" cy="4115079"/>
          </a:xfrm>
          <a:prstGeom prst="rect">
            <a:avLst/>
          </a:prstGeom>
          <a:noFill/>
          <a:ln>
            <a:noFill/>
          </a:ln>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626258" cy="469901"/>
          </a:xfrm>
        </p:spPr>
        <p:txBody>
          <a:bodyPr/>
          <a:lstStyle/>
          <a:p>
            <a:pPr marL="342900" indent="-342900">
              <a:buFont typeface="Wingdings" panose="05000000000000000000" pitchFamily="2" charset="2"/>
              <a:buChar char="Ø"/>
            </a:pPr>
            <a:r>
              <a:rPr lang="en-US" sz="2400"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282217" y="1800776"/>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rgbClr val="0070C0"/>
                </a:solidFill>
                <a:latin typeface="Bahnschrift" panose="020B0502040204020203" pitchFamily="34" charset="0"/>
              </a:rPr>
              <a:t>Tools</a:t>
            </a:r>
            <a:r>
              <a:rPr lang="en-US" dirty="0">
                <a:latin typeface="Bahnschrift" panose="020B0502040204020203" pitchFamily="34" charset="0"/>
              </a:rPr>
              <a:t>		</a:t>
            </a:r>
          </a:p>
        </p:txBody>
      </p:sp>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8252" y="3803876"/>
            <a:ext cx="2508017" cy="760820"/>
          </a:xfrm>
          <a:prstGeom prst="rect">
            <a:avLst/>
          </a:prstGeom>
          <a:noFill/>
          <a:ln>
            <a:noFill/>
          </a:ln>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18617" y="1803172"/>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rgbClr val="0070C0"/>
                </a:solidFill>
                <a:latin typeface="Bahnschrift" panose="020B0502040204020203" pitchFamily="34" charset="0"/>
              </a:rPr>
              <a:t>Database</a:t>
            </a:r>
            <a:r>
              <a:rPr lang="en-US" dirty="0">
                <a:latin typeface="Bahnschrift" panose="020B0502040204020203" pitchFamily="34" charset="0"/>
              </a:rPr>
              <a:t>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412074" y="2147214"/>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latin typeface="Bahnschrift" panose="020B0502040204020203" pitchFamily="34" charset="0"/>
              </a:rPr>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548478" y="2147214"/>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530550" y="2147214"/>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722" b="6307"/>
          <a:stretch/>
        </p:blipFill>
        <p:spPr bwMode="auto">
          <a:xfrm>
            <a:off x="3880739" y="4819351"/>
            <a:ext cx="2363045" cy="1129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ode.js - Wikipedia">
            <a:extLst>
              <a:ext uri="{FF2B5EF4-FFF2-40B4-BE49-F238E27FC236}">
                <a16:creationId xmlns:a16="http://schemas.microsoft.com/office/drawing/2014/main" id="{A473D930-DEF0-62DA-5BB6-0FEE6FC2FF2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856" y="2484451"/>
            <a:ext cx="1835785" cy="1122680"/>
          </a:xfrm>
          <a:prstGeom prst="rect">
            <a:avLst/>
          </a:prstGeom>
          <a:noFill/>
          <a:ln>
            <a:noFill/>
          </a:ln>
        </p:spPr>
      </p:pic>
      <p:pic>
        <p:nvPicPr>
          <p:cNvPr id="6" name="Picture 5" descr="Vue.js As An Enterprise Solution">
            <a:extLst>
              <a:ext uri="{FF2B5EF4-FFF2-40B4-BE49-F238E27FC236}">
                <a16:creationId xmlns:a16="http://schemas.microsoft.com/office/drawing/2014/main" id="{A205382D-ADC1-411B-CB01-6B54528DBAD7}"/>
              </a:ext>
            </a:extLst>
          </p:cNvPr>
          <p:cNvPicPr>
            <a:picLocks noChangeAspect="1"/>
          </p:cNvPicPr>
          <p:nvPr/>
        </p:nvPicPr>
        <p:blipFill rotWithShape="1">
          <a:blip r:embed="rId6">
            <a:extLst>
              <a:ext uri="{28A0092B-C50C-407E-A947-70E740481C1C}">
                <a14:useLocalDpi xmlns:a14="http://schemas.microsoft.com/office/drawing/2010/main" val="0"/>
              </a:ext>
            </a:extLst>
          </a:blip>
          <a:srcRect l="4611" t="19952" r="3649" b="19431"/>
          <a:stretch/>
        </p:blipFill>
        <p:spPr bwMode="auto">
          <a:xfrm>
            <a:off x="931578" y="3853305"/>
            <a:ext cx="2240343" cy="888832"/>
          </a:xfrm>
          <a:prstGeom prst="rect">
            <a:avLst/>
          </a:prstGeom>
          <a:noFill/>
          <a:ln>
            <a:noFill/>
          </a:ln>
          <a:extLst>
            <a:ext uri="{53640926-AAD7-44D8-BBD7-CCE9431645EC}">
              <a14:shadowObscured xmlns:a14="http://schemas.microsoft.com/office/drawing/2010/main"/>
            </a:ext>
          </a:extLst>
        </p:spPr>
      </p:pic>
      <p:pic>
        <p:nvPicPr>
          <p:cNvPr id="8" name="Picture 7" descr="GitHub Logo and symbol, meaning, history, PNG, brand">
            <a:extLst>
              <a:ext uri="{FF2B5EF4-FFF2-40B4-BE49-F238E27FC236}">
                <a16:creationId xmlns:a16="http://schemas.microsoft.com/office/drawing/2014/main" id="{E7570AA5-31FC-9DA9-090E-664A985103A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1256" y="2310808"/>
            <a:ext cx="2063115" cy="1160780"/>
          </a:xfrm>
          <a:prstGeom prst="rect">
            <a:avLst/>
          </a:prstGeom>
          <a:noFill/>
          <a:ln>
            <a:noFill/>
          </a:ln>
        </p:spPr>
      </p:pic>
      <p:pic>
        <p:nvPicPr>
          <p:cNvPr id="9" name="Picture 8">
            <a:extLst>
              <a:ext uri="{FF2B5EF4-FFF2-40B4-BE49-F238E27FC236}">
                <a16:creationId xmlns:a16="http://schemas.microsoft.com/office/drawing/2014/main" id="{CE488C92-BE1E-67DE-3ACD-53510D89D80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17317" y="3987001"/>
            <a:ext cx="2100400" cy="548233"/>
          </a:xfrm>
          <a:prstGeom prst="rect">
            <a:avLst/>
          </a:prstGeom>
          <a:noFill/>
          <a:ln>
            <a:noFill/>
          </a:ln>
        </p:spPr>
      </p:pic>
      <p:pic>
        <p:nvPicPr>
          <p:cNvPr id="18" name="Picture 17" descr="HeidiSQL - Wikipedia">
            <a:extLst>
              <a:ext uri="{FF2B5EF4-FFF2-40B4-BE49-F238E27FC236}">
                <a16:creationId xmlns:a16="http://schemas.microsoft.com/office/drawing/2014/main" id="{5968108A-4324-1C3A-D886-38E339C7C1D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78531" y="4827363"/>
            <a:ext cx="1067968" cy="1067968"/>
          </a:xfrm>
          <a:prstGeom prst="rect">
            <a:avLst/>
          </a:prstGeom>
          <a:noFill/>
          <a:ln>
            <a:noFill/>
          </a:ln>
        </p:spPr>
      </p:pic>
      <p:pic>
        <p:nvPicPr>
          <p:cNvPr id="19" name="Picture 18" descr="MySQL logo and symbol, meaning, history, PNG">
            <a:extLst>
              <a:ext uri="{FF2B5EF4-FFF2-40B4-BE49-F238E27FC236}">
                <a16:creationId xmlns:a16="http://schemas.microsoft.com/office/drawing/2014/main" id="{D6F3BF53-6B69-C2FC-ECBE-CE46DAD6FB09}"/>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97749" y="2310808"/>
            <a:ext cx="2063115" cy="1289567"/>
          </a:xfrm>
          <a:prstGeom prst="rect">
            <a:avLst/>
          </a:prstGeom>
          <a:noFill/>
          <a:ln>
            <a:noFill/>
          </a:ln>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6" name="Picture 5">
            <a:extLst>
              <a:ext uri="{FF2B5EF4-FFF2-40B4-BE49-F238E27FC236}">
                <a16:creationId xmlns:a16="http://schemas.microsoft.com/office/drawing/2014/main" id="{DB993FED-CF12-E328-5526-A0F576C451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68" y="2544699"/>
            <a:ext cx="8498489" cy="1768602"/>
          </a:xfrm>
          <a:prstGeom prst="rect">
            <a:avLst/>
          </a:prstGeom>
          <a:noFill/>
          <a:ln>
            <a:noFill/>
          </a:ln>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grpSp>
        <p:nvGrpSpPr>
          <p:cNvPr id="7" name="Group 6">
            <a:extLst>
              <a:ext uri="{FF2B5EF4-FFF2-40B4-BE49-F238E27FC236}">
                <a16:creationId xmlns:a16="http://schemas.microsoft.com/office/drawing/2014/main" id="{0CFEE29F-E311-6AE5-63A0-95F2F28C033F}"/>
              </a:ext>
            </a:extLst>
          </p:cNvPr>
          <p:cNvGrpSpPr/>
          <p:nvPr/>
        </p:nvGrpSpPr>
        <p:grpSpPr>
          <a:xfrm>
            <a:off x="737069" y="2301753"/>
            <a:ext cx="7821715" cy="2254494"/>
            <a:chOff x="737069" y="2301753"/>
            <a:chExt cx="7821715" cy="2254494"/>
          </a:xfrm>
        </p:grpSpPr>
        <p:pic>
          <p:nvPicPr>
            <p:cNvPr id="6" name="Picture 5">
              <a:extLst>
                <a:ext uri="{FF2B5EF4-FFF2-40B4-BE49-F238E27FC236}">
                  <a16:creationId xmlns:a16="http://schemas.microsoft.com/office/drawing/2014/main" id="{37D7A1DB-FC8B-BDA2-F502-5BC6619DCDF4}"/>
                </a:ext>
              </a:extLst>
            </p:cNvPr>
            <p:cNvPicPr>
              <a:picLocks noChangeAspect="1"/>
            </p:cNvPicPr>
            <p:nvPr/>
          </p:nvPicPr>
          <p:blipFill rotWithShape="1">
            <a:blip r:embed="rId3">
              <a:extLst>
                <a:ext uri="{28A0092B-C50C-407E-A947-70E740481C1C}">
                  <a14:useLocalDpi xmlns:a14="http://schemas.microsoft.com/office/drawing/2010/main" val="0"/>
                </a:ext>
              </a:extLst>
            </a:blip>
            <a:srcRect r="3614"/>
            <a:stretch/>
          </p:blipFill>
          <p:spPr bwMode="auto">
            <a:xfrm>
              <a:off x="737069" y="2301753"/>
              <a:ext cx="7821715" cy="2254494"/>
            </a:xfrm>
            <a:prstGeom prst="rect">
              <a:avLst/>
            </a:prstGeom>
            <a:noFill/>
            <a:ln>
              <a:noFill/>
            </a:ln>
            <a:extLst>
              <a:ext uri="{53640926-AAD7-44D8-BBD7-CCE9431645EC}">
                <a14:shadowObscured xmlns:a14="http://schemas.microsoft.com/office/drawing/2010/main"/>
              </a:ext>
            </a:extLst>
          </p:spPr>
        </p:pic>
        <p:sp>
          <p:nvSpPr>
            <p:cNvPr id="5" name="Text Placeholder 1">
              <a:extLst>
                <a:ext uri="{FF2B5EF4-FFF2-40B4-BE49-F238E27FC236}">
                  <a16:creationId xmlns:a16="http://schemas.microsoft.com/office/drawing/2014/main" id="{D8DE52D2-BDB1-7091-0799-E4345FFE17F2}"/>
                </a:ext>
              </a:extLst>
            </p:cNvPr>
            <p:cNvSpPr txBox="1">
              <a:spLocks/>
            </p:cNvSpPr>
            <p:nvPr/>
          </p:nvSpPr>
          <p:spPr>
            <a:xfrm>
              <a:off x="7488458" y="4104635"/>
              <a:ext cx="982482" cy="375926"/>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solidFill>
                    <a:srgbClr val="0070C0"/>
                  </a:solidFill>
                  <a:latin typeface="Bahnschrift" panose="020B0502040204020203" pitchFamily="34" charset="0"/>
                </a:rPr>
                <a:t>MYSQL</a:t>
              </a:r>
              <a:endParaRPr lang="en-US" sz="1800" dirty="0">
                <a:latin typeface="Bahnschrift" panose="020B0502040204020203" pitchFamily="34" charset="0"/>
              </a:endParaRPr>
            </a:p>
          </p:txBody>
        </p:sp>
      </p:grpSp>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normAutofit/>
          </a:bodyPr>
          <a:lstStyle/>
          <a:p>
            <a:r>
              <a:rPr lang="en-US" sz="4800" b="1" dirty="0"/>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4169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such as database configuration</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controller:</a:t>
            </a:r>
            <a:r>
              <a:rPr lang="en-US" sz="1700" dirty="0">
                <a:latin typeface="Bahnschrift" panose="020B0502040204020203" pitchFamily="34" charset="0"/>
                <a:cs typeface="Times New Roman" panose="02020603050405020304" pitchFamily="18" charset="0"/>
              </a:rPr>
              <a:t> store logically for handling incoming requests</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uploads</a:t>
            </a:r>
            <a:r>
              <a:rPr lang="en-US" sz="1700" dirty="0">
                <a:latin typeface="Bahnschrift" panose="020B0502040204020203" pitchFamily="34" charset="0"/>
                <a:cs typeface="Times New Roman" panose="02020603050405020304" pitchFamily="18" charset="0"/>
              </a:rPr>
              <a:t>: store all file images and Excel that upload from the user</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store helper functions that can be used across the application</a:t>
            </a:r>
          </a:p>
        </p:txBody>
      </p:sp>
      <p:pic>
        <p:nvPicPr>
          <p:cNvPr id="6" name="Picture 5">
            <a:extLst>
              <a:ext uri="{FF2B5EF4-FFF2-40B4-BE49-F238E27FC236}">
                <a16:creationId xmlns:a16="http://schemas.microsoft.com/office/drawing/2014/main" id="{A7CD683E-B114-8966-C3F0-750CBB85D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571" y="1563345"/>
            <a:ext cx="2748460" cy="4309313"/>
          </a:xfrm>
          <a:prstGeom prst="rect">
            <a:avLst/>
          </a:prstGeom>
        </p:spPr>
      </p:pic>
      <p:pic>
        <p:nvPicPr>
          <p:cNvPr id="8" name="Picture 7" descr="Node.js - Wikipedia">
            <a:extLst>
              <a:ext uri="{FF2B5EF4-FFF2-40B4-BE49-F238E27FC236}">
                <a16:creationId xmlns:a16="http://schemas.microsoft.com/office/drawing/2014/main" id="{3345F45F-2B18-C55B-A3C5-34B4487FA65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9555" y="5241633"/>
            <a:ext cx="1835785" cy="1122680"/>
          </a:xfrm>
          <a:prstGeom prst="rect">
            <a:avLst/>
          </a:prstGeom>
          <a:noFill/>
          <a:ln>
            <a:noFill/>
          </a:ln>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images and third-party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views</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router: </a:t>
            </a:r>
            <a:r>
              <a:rPr lang="en-US" sz="1600" dirty="0">
                <a:latin typeface="Bahnschrift" panose="020B0502040204020203" pitchFamily="34" charset="0"/>
                <a:cs typeface="Times New Roman" panose="02020603050405020304" pitchFamily="18" charset="0"/>
              </a:rPr>
              <a:t>store the Vue router configuration file and path</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6060777-AF8B-51C7-B99B-E71066E8A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19" y="1032357"/>
            <a:ext cx="2275502" cy="5019656"/>
          </a:xfrm>
          <a:prstGeom prst="rect">
            <a:avLst/>
          </a:prstGeom>
        </p:spPr>
      </p:pic>
      <p:pic>
        <p:nvPicPr>
          <p:cNvPr id="8" name="Picture 7" descr="Vue.js As An Enterprise Solution">
            <a:extLst>
              <a:ext uri="{FF2B5EF4-FFF2-40B4-BE49-F238E27FC236}">
                <a16:creationId xmlns:a16="http://schemas.microsoft.com/office/drawing/2014/main" id="{70719027-DFA4-ED71-0EEE-7E471DD4FD7A}"/>
              </a:ext>
            </a:extLst>
          </p:cNvPr>
          <p:cNvPicPr>
            <a:picLocks noChangeAspect="1"/>
          </p:cNvPicPr>
          <p:nvPr/>
        </p:nvPicPr>
        <p:blipFill rotWithShape="1">
          <a:blip r:embed="rId4">
            <a:extLst>
              <a:ext uri="{28A0092B-C50C-407E-A947-70E740481C1C}">
                <a14:useLocalDpi xmlns:a14="http://schemas.microsoft.com/office/drawing/2010/main" val="0"/>
              </a:ext>
            </a:extLst>
          </a:blip>
          <a:srcRect l="4611" t="19952" r="3649" b="19431"/>
          <a:stretch/>
        </p:blipFill>
        <p:spPr bwMode="auto">
          <a:xfrm>
            <a:off x="4033858" y="5155379"/>
            <a:ext cx="2275502" cy="9027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panose="020B0502040204020203" pitchFamily="34" charset="0"/>
              </a:rPr>
              <a:t>Table of</a:t>
            </a:r>
            <a:br>
              <a:rPr lang="en" sz="4000" b="1" dirty="0">
                <a:solidFill>
                  <a:schemeClr val="bg1"/>
                </a:solidFill>
                <a:latin typeface="Bahnschrift" panose="020B0502040204020203" pitchFamily="34" charset="0"/>
              </a:rPr>
            </a:br>
            <a:r>
              <a:rPr lang="en" sz="4000" b="1" dirty="0">
                <a:solidFill>
                  <a:schemeClr val="bg1"/>
                </a:solidFill>
                <a:latin typeface="Bahnschrift" panose="020B0502040204020203" pitchFamily="34" charset="0"/>
              </a:rPr>
              <a:t>Contents</a:t>
            </a:r>
            <a:endParaRPr sz="4000" b="1" dirty="0">
              <a:solidFill>
                <a:schemeClr val="bg1"/>
              </a:solidFill>
              <a:latin typeface="Bahnschrift" panose="020B0502040204020203" pitchFamily="34" charset="0"/>
            </a:endParaRP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3" name="Group 2">
            <a:extLst>
              <a:ext uri="{FF2B5EF4-FFF2-40B4-BE49-F238E27FC236}">
                <a16:creationId xmlns:a16="http://schemas.microsoft.com/office/drawing/2014/main" id="{4DC4DCC7-3095-930F-466B-3CE3D9D9A0A6}"/>
              </a:ext>
            </a:extLst>
          </p:cNvPr>
          <p:cNvGrpSpPr/>
          <p:nvPr/>
        </p:nvGrpSpPr>
        <p:grpSpPr>
          <a:xfrm>
            <a:off x="4578647" y="1265679"/>
            <a:ext cx="693929" cy="644812"/>
            <a:chOff x="4578647" y="1265679"/>
            <a:chExt cx="693929" cy="644812"/>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grpSp>
      <p:grpSp>
        <p:nvGrpSpPr>
          <p:cNvPr id="4" name="Group 3">
            <a:extLst>
              <a:ext uri="{FF2B5EF4-FFF2-40B4-BE49-F238E27FC236}">
                <a16:creationId xmlns:a16="http://schemas.microsoft.com/office/drawing/2014/main" id="{5618EEF8-61B0-0019-AFFE-49F4AD2C8E86}"/>
              </a:ext>
            </a:extLst>
          </p:cNvPr>
          <p:cNvGrpSpPr/>
          <p:nvPr/>
        </p:nvGrpSpPr>
        <p:grpSpPr>
          <a:xfrm>
            <a:off x="4578646" y="2176984"/>
            <a:ext cx="713324" cy="640353"/>
            <a:chOff x="4578646" y="2176984"/>
            <a:chExt cx="713324" cy="640353"/>
          </a:xfrm>
        </p:grpSpPr>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gr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0" y="2176984"/>
            <a:ext cx="3505031"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0070C0"/>
                </a:solidFill>
                <a:latin typeface="Bahnschrift"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691191" cy="469901"/>
          </a:xfrm>
        </p:spPr>
        <p:txBody>
          <a:bodyPr/>
          <a:lstStyle/>
          <a:p>
            <a:r>
              <a:rPr lang="en-US" dirty="0"/>
              <a:t>3.2 Flowchart for create new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5" name="Picture 4">
            <a:extLst>
              <a:ext uri="{FF2B5EF4-FFF2-40B4-BE49-F238E27FC236}">
                <a16:creationId xmlns:a16="http://schemas.microsoft.com/office/drawing/2014/main" id="{3B5A4F5A-CC89-C7B8-67B1-0E15E9AF0274}"/>
              </a:ext>
            </a:extLst>
          </p:cNvPr>
          <p:cNvPicPr>
            <a:picLocks noChangeAspect="1"/>
          </p:cNvPicPr>
          <p:nvPr/>
        </p:nvPicPr>
        <p:blipFill rotWithShape="1">
          <a:blip r:embed="rId3">
            <a:extLst>
              <a:ext uri="{28A0092B-C50C-407E-A947-70E740481C1C}">
                <a14:useLocalDpi xmlns:a14="http://schemas.microsoft.com/office/drawing/2010/main" val="0"/>
              </a:ext>
            </a:extLst>
          </a:blip>
          <a:srcRect t="7722"/>
          <a:stretch/>
        </p:blipFill>
        <p:spPr bwMode="auto">
          <a:xfrm>
            <a:off x="2218886" y="1334283"/>
            <a:ext cx="4744639" cy="53871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8620720" cy="469901"/>
          </a:xfrm>
        </p:spPr>
        <p:txBody>
          <a:bodyPr/>
          <a:lstStyle/>
          <a:p>
            <a:r>
              <a:rPr lang="en-US" dirty="0"/>
              <a:t>3.3 Flowchart of upload Excel file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5" name="Picture 4">
            <a:extLst>
              <a:ext uri="{FF2B5EF4-FFF2-40B4-BE49-F238E27FC236}">
                <a16:creationId xmlns:a16="http://schemas.microsoft.com/office/drawing/2014/main" id="{1A15926B-6213-6639-ECCD-20CF09C5C2DD}"/>
              </a:ext>
            </a:extLst>
          </p:cNvPr>
          <p:cNvPicPr>
            <a:picLocks noChangeAspect="1"/>
          </p:cNvPicPr>
          <p:nvPr/>
        </p:nvPicPr>
        <p:blipFill rotWithShape="1">
          <a:blip r:embed="rId3">
            <a:extLst>
              <a:ext uri="{28A0092B-C50C-407E-A947-70E740481C1C}">
                <a14:useLocalDpi xmlns:a14="http://schemas.microsoft.com/office/drawing/2010/main" val="0"/>
              </a:ext>
            </a:extLst>
          </a:blip>
          <a:srcRect t="9237"/>
          <a:stretch/>
        </p:blipFill>
        <p:spPr bwMode="auto">
          <a:xfrm>
            <a:off x="2155238" y="1367080"/>
            <a:ext cx="4833523" cy="5340096"/>
          </a:xfrm>
          <a:prstGeom prst="rect">
            <a:avLst/>
          </a:prstGeom>
          <a:noFill/>
          <a:ln>
            <a:noFill/>
          </a:ln>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7533963" cy="469901"/>
          </a:xfrm>
        </p:spPr>
        <p:txBody>
          <a:bodyPr/>
          <a:lstStyle/>
          <a:p>
            <a:r>
              <a:rPr lang="en-US" dirty="0"/>
              <a:t>3.4 Flowchart for add book to department</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5" name="Picture 4">
            <a:extLst>
              <a:ext uri="{FF2B5EF4-FFF2-40B4-BE49-F238E27FC236}">
                <a16:creationId xmlns:a16="http://schemas.microsoft.com/office/drawing/2014/main" id="{7B23F379-3D9E-41EF-B689-C0244B4B42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7328" y="1355820"/>
            <a:ext cx="6249226" cy="5183093"/>
          </a:xfrm>
          <a:prstGeom prst="rect">
            <a:avLst/>
          </a:prstGeom>
          <a:noFill/>
          <a:ln>
            <a:noFill/>
          </a:ln>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a:xfrm>
            <a:off x="3730955" y="1730082"/>
            <a:ext cx="1634146" cy="1411162"/>
          </a:xfrm>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1507582423"/>
              </p:ext>
            </p:extLst>
          </p:nvPr>
        </p:nvGraphicFramePr>
        <p:xfrm>
          <a:off x="2003263" y="1132129"/>
          <a:ext cx="5961888" cy="5094934"/>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31850">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808998803"/>
                  </a:ext>
                </a:extLst>
              </a:tr>
              <a:tr h="248888">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Login authentication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9160">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Register attendance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9177">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candidate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6761">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candidate type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9212">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department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5173">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department option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6002">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book</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9040">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CRUD book location</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31169">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Add the book to the department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3226">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report excel</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3694">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report bar chart</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3726">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Upload candidate by Excel file</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6106">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Change password</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6817">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an image student card</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6045">
                <a:tc>
                  <a:txBody>
                    <a:bodyPr/>
                    <a:lstStyle/>
                    <a:p>
                      <a:pPr indent="304800">
                        <a:lnSpc>
                          <a:spcPct val="107000"/>
                        </a:lnSpc>
                        <a:spcAft>
                          <a:spcPts val="800"/>
                        </a:spcAft>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Generate image top ten register</a:t>
                      </a:r>
                      <a:endParaRPr lang="en-US" sz="1200" dirty="0">
                        <a:effectLst/>
                        <a:latin typeface="Bahnschrift" panose="020B0502040204020203" pitchFamily="34" charset="0"/>
                        <a:ea typeface="Calibri" panose="020F0502020204030204" pitchFamily="34" charset="0"/>
                        <a:cs typeface="Arial Unicode M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4888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     Apply Open Policy Agent</a:t>
                      </a:r>
                      <a:endParaRPr lang="en-US" sz="1200" dirty="0">
                        <a:effectLst/>
                        <a:latin typeface="Bahnschrift" panose="020B0502040204020203" pitchFamily="34" charset="0"/>
                        <a:ea typeface="Calibri" panose="020F0502020204030204" pitchFamily="34" charset="0"/>
                        <a:cs typeface="Arial Unicode MS"/>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810406"/>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0557" y="1986889"/>
            <a:ext cx="4295463" cy="3810407"/>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3" y="2315500"/>
            <a:ext cx="4141947" cy="3116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Better manage time</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Understand how to work with the client</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1"/>
            <a:ext cx="3910107" cy="26496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Dealing with a new library</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Learning to manage time </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More requirements in the project</a:t>
            </a:r>
          </a:p>
          <a:p>
            <a:pPr>
              <a:lnSpc>
                <a:spcPct val="150000"/>
              </a:lnSpc>
              <a:spcAft>
                <a:spcPts val="600"/>
              </a:spcAft>
              <a:buClr>
                <a:srgbClr val="0070C0"/>
              </a:buClr>
            </a:pPr>
            <a:r>
              <a:rPr lang="en-US" sz="1800" dirty="0">
                <a:latin typeface="Bahnschrift" panose="020B0502040204020203" pitchFamily="34" charset="0"/>
                <a:cs typeface="Times New Roman" panose="02020603050405020304" pitchFamily="18" charset="0"/>
              </a:rPr>
              <a:t>Manage time for each task</a:t>
            </a:r>
          </a:p>
          <a:p>
            <a:pPr>
              <a:lnSpc>
                <a:spcPct val="150000"/>
              </a:lnSpc>
              <a:spcAft>
                <a:spcPts val="600"/>
              </a:spcAft>
              <a:buClr>
                <a:srgbClr val="0070C0"/>
              </a:buClr>
            </a:pPr>
            <a:endParaRPr lang="en-US" sz="1800" dirty="0">
              <a:latin typeface="Bahnschrift" panose="020B0502040204020203" pitchFamily="34" charset="0"/>
              <a:cs typeface="Times New Roman" panose="02020603050405020304" pitchFamily="18" charset="0"/>
            </a:endParaRP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8"/>
            <a:ext cx="8134039" cy="3989727"/>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70C0"/>
                </a:solidFill>
                <a:latin typeface="Bahnschrift" panose="020B0502040204020203" pitchFamily="34" charset="0"/>
              </a:rPr>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34233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Improve performance code</a:t>
            </a:r>
          </a:p>
          <a:p>
            <a:pPr>
              <a:lnSpc>
                <a:spcPct val="150000"/>
              </a:lnSpc>
              <a:spcAft>
                <a:spcPts val="600"/>
              </a:spcAft>
              <a:buClr>
                <a:srgbClr val="0070C0"/>
              </a:buClr>
            </a:pPr>
            <a:r>
              <a:rPr lang="en-US" sz="2000" dirty="0">
                <a:latin typeface="Bahnschrift" panose="020B0502040204020203" pitchFamily="34" charset="0"/>
                <a:cs typeface="Times New Roman" panose="02020603050405020304" pitchFamily="18" charset="0"/>
              </a:rPr>
              <a:t>Complete Access control (Open Policy Agent)</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latin typeface="Bahnschrift" panose="020B0502040204020203" pitchFamily="34" charset="0"/>
              </a:rPr>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28</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2"/>
            <a:ext cx="6343650" cy="3544937"/>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rgbClr val="0070C0"/>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rgbClr val="0070C0"/>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319619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0070C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2311" y="2131577"/>
            <a:ext cx="8779378" cy="244682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THANK YOU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&amp;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QUESTIONS</a:t>
            </a:r>
            <a:endParaRPr sz="5300" dirty="0">
              <a:solidFill>
                <a:schemeClr val="bg1"/>
              </a:solidFill>
              <a:latin typeface="Bahnschrift" panose="020B0502040204020203" pitchFamily="34" charset="0"/>
              <a:ea typeface="Poppins"/>
              <a:cs typeface="Poppins"/>
              <a:sym typeface="Poppins"/>
            </a:endParaRPr>
          </a:p>
        </p:txBody>
      </p:sp>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Node JS. (n.d.). Introduction to Node JS. Retrieved June 10, 2023, from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https://nodejs.org/en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Introduction to HTML. (n.d.). Introduction to HTML.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4"/>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CSS Introduction. (n.d.). Retrieved June 10, 2023, from </a:t>
            </a:r>
            <a:r>
              <a:rPr lang="en-US" sz="1800" dirty="0">
                <a:effectLst/>
                <a:latin typeface="Times New Roman" panose="02020603050405020304" pitchFamily="18" charset="0"/>
                <a:ea typeface="Calibri" panose="020F0502020204030204" pitchFamily="34" charset="0"/>
                <a:cs typeface="Arial Unicode MS"/>
                <a:hlinkClick r:id="rId5"/>
              </a:rPr>
              <a:t>https://www.w3schools.com/css/css_intro.asp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JavaScript.com. (n.d.). Retrieved June 10, 2023, from </a:t>
            </a:r>
            <a:r>
              <a:rPr lang="en-US" sz="1800" dirty="0">
                <a:effectLst/>
                <a:latin typeface="Times New Roman" panose="02020603050405020304" pitchFamily="18" charset="0"/>
                <a:ea typeface="Calibri" panose="020F0502020204030204" pitchFamily="34" charset="0"/>
                <a:cs typeface="Arial Unicode MS"/>
                <a:hlinkClick r:id="rId6"/>
              </a:rPr>
              <a:t>https://www.javascript.com/</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VueJS.org. (n.d.).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7"/>
              </a:rPr>
              <a:t>https://vuejs.org/</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Vuetifyjs.com. (n.d.).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8"/>
              </a:rPr>
              <a:t>https://vuetifyjs.com/en/getting-started/installation/</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Mysql.com. (n.d.).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9"/>
              </a:rPr>
              <a:t>https://www.mysql.com/</a:t>
            </a:r>
            <a:r>
              <a:rPr lang="en-US" sz="1800" dirty="0">
                <a:effectLst/>
                <a:latin typeface="Times New Roman" panose="02020603050405020304" pitchFamily="18" charset="0"/>
                <a:ea typeface="Calibri" panose="020F0502020204030204" pitchFamily="34" charset="0"/>
                <a:cs typeface="Arial Unicode MS"/>
              </a:rPr>
              <a:t> </a:t>
            </a:r>
            <a:endParaRPr lang="en-US" sz="1800" dirty="0">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Github.com. (n.d.).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10"/>
              </a:rPr>
              <a:t>https://docs.github.com/en</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Postman API Platform | Sign Up for Free. (n.d.). Postman.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11"/>
              </a:rPr>
              <a:t>https://www.postman.com/</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Apachefriends.com. (n.d.).  </a:t>
            </a:r>
            <a:r>
              <a:rPr lang="en-US" sz="1800" dirty="0" err="1">
                <a:effectLst/>
                <a:latin typeface="Times New Roman" panose="02020603050405020304" pitchFamily="18" charset="0"/>
                <a:ea typeface="Calibri" panose="020F0502020204030204" pitchFamily="34" charset="0"/>
                <a:cs typeface="Arial Unicode MS"/>
              </a:rPr>
              <a:t>Xampp</a:t>
            </a:r>
            <a:r>
              <a:rPr lang="en-US" sz="1800" dirty="0">
                <a:effectLst/>
                <a:latin typeface="Times New Roman" panose="02020603050405020304" pitchFamily="18" charset="0"/>
                <a:ea typeface="Calibri" panose="020F0502020204030204" pitchFamily="34" charset="0"/>
                <a:cs typeface="Arial Unicode MS"/>
              </a:rPr>
              <a:t>.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12"/>
              </a:rPr>
              <a:t>https://www.apachefriends.org/index.html</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Heidisql.com. (n.d.).  </a:t>
            </a:r>
            <a:r>
              <a:rPr lang="en-US" sz="1800" dirty="0" err="1">
                <a:effectLst/>
                <a:latin typeface="Times New Roman" panose="02020603050405020304" pitchFamily="18" charset="0"/>
                <a:ea typeface="Calibri" panose="020F0502020204030204" pitchFamily="34" charset="0"/>
                <a:cs typeface="Arial Unicode MS"/>
              </a:rPr>
              <a:t>HeidiSQL</a:t>
            </a:r>
            <a:r>
              <a:rPr lang="en-US" sz="1800" dirty="0">
                <a:effectLst/>
                <a:latin typeface="Times New Roman" panose="02020603050405020304" pitchFamily="18" charset="0"/>
                <a:ea typeface="Calibri" panose="020F0502020204030204" pitchFamily="34" charset="0"/>
                <a:cs typeface="Arial Unicode MS"/>
              </a:rPr>
              <a:t>.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13"/>
              </a:rPr>
              <a:t>https://www.heidisql.com/</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Arial Unicode MS"/>
              </a:rPr>
              <a:t>IntelliJ IDEA: The Capable &amp; Ergonomic Java IDE by JetBrains. (n.d.). JetBrains. Retrieved June 10, 2023,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14"/>
              </a:rPr>
              <a:t>https://www.jetbrains.com/idea/</a:t>
            </a:r>
            <a:r>
              <a:rPr lang="en-US" sz="1800" dirty="0">
                <a:effectLst/>
                <a:latin typeface="Times New Roman" panose="02020603050405020304" pitchFamily="18" charset="0"/>
                <a:ea typeface="Calibri" panose="020F0502020204030204" pitchFamily="34" charset="0"/>
                <a:cs typeface="Arial Unicode MS"/>
              </a:rPr>
              <a:t> </a:t>
            </a:r>
            <a:endParaRPr lang="en-US" sz="1800" dirty="0">
              <a:latin typeface="Times New Roman" panose="02020603050405020304" pitchFamily="18" charset="0"/>
              <a:ea typeface="Calibri" panose="020F0502020204030204" pitchFamily="34" charset="0"/>
              <a:cs typeface="Arial Unicode MS"/>
            </a:endParaRPr>
          </a:p>
          <a:p>
            <a:pPr>
              <a:lnSpc>
                <a:spcPct val="120000"/>
              </a:lnSpc>
              <a:spcAft>
                <a:spcPts val="600"/>
              </a:spcAft>
            </a:pP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4800" b="1" dirty="0">
                <a:latin typeface="Bahnschrift"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a:xfrm>
            <a:off x="3754927" y="1803168"/>
            <a:ext cx="1634146" cy="1411162"/>
          </a:xfrm>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a:xfrm>
            <a:off x="276537" y="897179"/>
            <a:ext cx="3749363" cy="469901"/>
          </a:xfrm>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Building I at the Institute of Technology of  	 Cambodia</a:t>
            </a:r>
          </a:p>
          <a:p>
            <a:pPr algn="l">
              <a:spcAft>
                <a:spcPts val="1800"/>
              </a:spcAft>
            </a:pPr>
            <a:r>
              <a:rPr lang="en-US" sz="1600" dirty="0">
                <a:latin typeface="Bahnschrift" panose="020B0502040204020203" pitchFamily="34" charset="0"/>
                <a:cs typeface="Times New Roman" panose="02020603050405020304" pitchFamily="18" charset="0"/>
              </a:rPr>
              <a:t>Tel	:  (+855) 23 880 369</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3"/>
              </a:rPr>
              <a:t>info@itc.edu.kh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latin typeface="Bahnschrift" panose="020B0502040204020203" pitchFamily="34" charset="0"/>
                <a:ea typeface="Calibri" panose="020F0502020204030204" pitchFamily="34" charset="0"/>
                <a:cs typeface="Times New Roman" panose="02020603050405020304" pitchFamily="18" charset="0"/>
              </a:rPr>
              <a:t>https://www.itc.edu.kh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February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May 2023</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STEM Library </a:t>
            </a:r>
            <a:r>
              <a:rPr lang="en-US" sz="1600" dirty="0">
                <a:latin typeface="Bahnschrift" panose="020B0502040204020203" pitchFamily="34" charset="0"/>
                <a:cs typeface="Times New Roman" panose="02020603050405020304" pitchFamily="18" charset="0"/>
              </a:rPr>
              <a:t>is a collection of science, technology, engineering, and mathematics books and has been developed since 1981 to help students, researchers, and lecturers to do their research activity.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pic>
        <p:nvPicPr>
          <p:cNvPr id="15" name="Picture 14">
            <a:extLst>
              <a:ext uri="{FF2B5EF4-FFF2-40B4-BE49-F238E27FC236}">
                <a16:creationId xmlns:a16="http://schemas.microsoft.com/office/drawing/2014/main" id="{5BCC0F66-D2D2-D79C-3B96-FAE5A570F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968" y="3670032"/>
            <a:ext cx="1954500" cy="1954500"/>
          </a:xfrm>
          <a:prstGeom prst="rect">
            <a:avLst/>
          </a:prstGeom>
        </p:spPr>
      </p:pic>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a:xfrm>
            <a:off x="276537" y="897179"/>
            <a:ext cx="3537850" cy="469901"/>
          </a:xfrm>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5170530" y="5615798"/>
            <a:ext cx="2077021" cy="75113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Computer for searching the internet</a:t>
            </a:r>
          </a:p>
        </p:txBody>
      </p:sp>
      <p:grpSp>
        <p:nvGrpSpPr>
          <p:cNvPr id="29" name="Group 28">
            <a:extLst>
              <a:ext uri="{FF2B5EF4-FFF2-40B4-BE49-F238E27FC236}">
                <a16:creationId xmlns:a16="http://schemas.microsoft.com/office/drawing/2014/main" id="{AAC4CCA0-745B-0F00-1E2A-CC185FDA1E24}"/>
              </a:ext>
            </a:extLst>
          </p:cNvPr>
          <p:cNvGrpSpPr/>
          <p:nvPr/>
        </p:nvGrpSpPr>
        <p:grpSpPr>
          <a:xfrm>
            <a:off x="5996233" y="1634257"/>
            <a:ext cx="2901024" cy="2286224"/>
            <a:chOff x="5881577" y="1506851"/>
            <a:chExt cx="2901024" cy="2286224"/>
          </a:xfrm>
        </p:grpSpPr>
        <p:sp>
          <p:nvSpPr>
            <p:cNvPr id="18" name="Subtitle 4">
              <a:extLst>
                <a:ext uri="{FF2B5EF4-FFF2-40B4-BE49-F238E27FC236}">
                  <a16:creationId xmlns:a16="http://schemas.microsoft.com/office/drawing/2014/main" id="{435E4E45-5688-9C16-425E-CB2A45D4026B}"/>
                </a:ext>
              </a:extLst>
            </p:cNvPr>
            <p:cNvSpPr txBox="1">
              <a:spLocks/>
            </p:cNvSpPr>
            <p:nvPr/>
          </p:nvSpPr>
          <p:spPr>
            <a:xfrm>
              <a:off x="5881577" y="3323174"/>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Discussion room</a:t>
              </a:r>
            </a:p>
          </p:txBody>
        </p:sp>
        <p:pic>
          <p:nvPicPr>
            <p:cNvPr id="13" name="Picture 2">
              <a:extLst>
                <a:ext uri="{FF2B5EF4-FFF2-40B4-BE49-F238E27FC236}">
                  <a16:creationId xmlns:a16="http://schemas.microsoft.com/office/drawing/2014/main" id="{D65B1DE2-C2AD-A1B6-CF4D-F381D86E7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499" y="1506851"/>
              <a:ext cx="1421895" cy="1891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6A99AE7F-339B-362D-38A5-F351B4F9A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976" y="4122739"/>
            <a:ext cx="2000575" cy="15033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53D093C-A7EF-8A58-B7EF-7900257EE5D6}"/>
              </a:ext>
            </a:extLst>
          </p:cNvPr>
          <p:cNvGrpSpPr/>
          <p:nvPr/>
        </p:nvGrpSpPr>
        <p:grpSpPr>
          <a:xfrm>
            <a:off x="1661062" y="4116746"/>
            <a:ext cx="2312410" cy="2254741"/>
            <a:chOff x="1188739" y="3903783"/>
            <a:chExt cx="2312410" cy="2254741"/>
          </a:xfrm>
        </p:grpSpPr>
        <p:sp>
          <p:nvSpPr>
            <p:cNvPr id="2" name="Subtitle 4">
              <a:extLst>
                <a:ext uri="{FF2B5EF4-FFF2-40B4-BE49-F238E27FC236}">
                  <a16:creationId xmlns:a16="http://schemas.microsoft.com/office/drawing/2014/main" id="{38311CBD-AD1B-A7DE-6D04-8957BCF644A9}"/>
                </a:ext>
              </a:extLst>
            </p:cNvPr>
            <p:cNvSpPr txBox="1">
              <a:spLocks/>
            </p:cNvSpPr>
            <p:nvPr/>
          </p:nvSpPr>
          <p:spPr>
            <a:xfrm>
              <a:off x="1188739" y="5688623"/>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Printing and Copying</a:t>
              </a:r>
            </a:p>
          </p:txBody>
        </p:sp>
        <p:pic>
          <p:nvPicPr>
            <p:cNvPr id="1034" name="Picture 10">
              <a:extLst>
                <a:ext uri="{FF2B5EF4-FFF2-40B4-BE49-F238E27FC236}">
                  <a16:creationId xmlns:a16="http://schemas.microsoft.com/office/drawing/2014/main" id="{949920EE-DDEB-A6B0-427F-2B4BB9C077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434" y="3903783"/>
              <a:ext cx="2077020" cy="17848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515B756D-5DDD-300A-E514-16BF4E27D38F}"/>
              </a:ext>
            </a:extLst>
          </p:cNvPr>
          <p:cNvGrpSpPr/>
          <p:nvPr/>
        </p:nvGrpSpPr>
        <p:grpSpPr>
          <a:xfrm>
            <a:off x="646067" y="1821644"/>
            <a:ext cx="2171200" cy="2129840"/>
            <a:chOff x="661760" y="1663235"/>
            <a:chExt cx="2171200" cy="2129840"/>
          </a:xfrm>
        </p:grpSpPr>
        <p:sp>
          <p:nvSpPr>
            <p:cNvPr id="15" name="Subtitle 4">
              <a:extLst>
                <a:ext uri="{FF2B5EF4-FFF2-40B4-BE49-F238E27FC236}">
                  <a16:creationId xmlns:a16="http://schemas.microsoft.com/office/drawing/2014/main" id="{C389A015-366D-C078-DBC4-69FA26CE1B10}"/>
                </a:ext>
              </a:extLst>
            </p:cNvPr>
            <p:cNvSpPr txBox="1">
              <a:spLocks/>
            </p:cNvSpPr>
            <p:nvPr/>
          </p:nvSpPr>
          <p:spPr>
            <a:xfrm>
              <a:off x="661760" y="3285318"/>
              <a:ext cx="2171200" cy="5077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Place for study</a:t>
              </a:r>
            </a:p>
          </p:txBody>
        </p:sp>
        <p:pic>
          <p:nvPicPr>
            <p:cNvPr id="1036" name="Picture 12" descr="May be an image of 11 people, people studying and table">
              <a:extLst>
                <a:ext uri="{FF2B5EF4-FFF2-40B4-BE49-F238E27FC236}">
                  <a16:creationId xmlns:a16="http://schemas.microsoft.com/office/drawing/2014/main" id="{656D1490-58A0-8059-E5C7-AA728395E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760" y="1663235"/>
              <a:ext cx="2171200" cy="162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A9A69616-E772-1CA3-7704-33684A755C1E}"/>
              </a:ext>
            </a:extLst>
          </p:cNvPr>
          <p:cNvGrpSpPr/>
          <p:nvPr/>
        </p:nvGrpSpPr>
        <p:grpSpPr>
          <a:xfrm>
            <a:off x="3536888" y="1826021"/>
            <a:ext cx="2312410" cy="2094460"/>
            <a:chOff x="3536888" y="1826021"/>
            <a:chExt cx="2312410" cy="2094460"/>
          </a:xfrm>
        </p:grpSpPr>
        <p:sp>
          <p:nvSpPr>
            <p:cNvPr id="11" name="Subtitle 4">
              <a:extLst>
                <a:ext uri="{FF2B5EF4-FFF2-40B4-BE49-F238E27FC236}">
                  <a16:creationId xmlns:a16="http://schemas.microsoft.com/office/drawing/2014/main" id="{10F3CF37-85FD-B13B-49A4-E6D5C24B0BF5}"/>
                </a:ext>
              </a:extLst>
            </p:cNvPr>
            <p:cNvSpPr txBox="1">
              <a:spLocks/>
            </p:cNvSpPr>
            <p:nvPr/>
          </p:nvSpPr>
          <p:spPr>
            <a:xfrm>
              <a:off x="3536888" y="345058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Borrow book</a:t>
              </a:r>
            </a:p>
          </p:txBody>
        </p:sp>
        <p:pic>
          <p:nvPicPr>
            <p:cNvPr id="1038" name="Picture 14" descr="May be an image of 1 person, book and text">
              <a:extLst>
                <a:ext uri="{FF2B5EF4-FFF2-40B4-BE49-F238E27FC236}">
                  <a16:creationId xmlns:a16="http://schemas.microsoft.com/office/drawing/2014/main" id="{9702AA42-2614-7DAB-17AB-D0D5129521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0077" y="1826021"/>
              <a:ext cx="2156942" cy="16177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027931" cy="469901"/>
          </a:xfrm>
        </p:spPr>
        <p:txBody>
          <a:bodyPr/>
          <a:lstStyle/>
          <a:p>
            <a:r>
              <a:rPr lang="en-US" dirty="0"/>
              <a:t>1.3 What is Library Management System?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Library System Management </a:t>
            </a:r>
            <a:r>
              <a:rPr lang="en-US" sz="1600" dirty="0">
                <a:latin typeface="Bahnschrift" panose="020B0502040204020203" pitchFamily="34" charset="0"/>
                <a:cs typeface="Times New Roman" panose="02020603050405020304" pitchFamily="18" charset="0"/>
              </a:rPr>
              <a:t>is a website project to digitalize the traditional register attendance in Excel to adapt to the new age of IT evolution. It will be used to register all attendance candidates who join the library and find books.</a:t>
            </a:r>
          </a:p>
        </p:txBody>
      </p:sp>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456" y="1132129"/>
            <a:ext cx="555496" cy="5554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55E920-D078-5AF3-CE37-54BC39F044BA}"/>
              </a:ext>
            </a:extLst>
          </p:cNvPr>
          <p:cNvPicPr>
            <a:picLocks noChangeAspect="1"/>
          </p:cNvPicPr>
          <p:nvPr/>
        </p:nvPicPr>
        <p:blipFill rotWithShape="1">
          <a:blip r:embed="rId4">
            <a:extLst>
              <a:ext uri="{28A0092B-C50C-407E-A947-70E740481C1C}">
                <a14:useLocalDpi xmlns:a14="http://schemas.microsoft.com/office/drawing/2010/main" val="0"/>
              </a:ext>
            </a:extLst>
          </a:blip>
          <a:srcRect l="4179" r="4665"/>
          <a:stretch/>
        </p:blipFill>
        <p:spPr>
          <a:xfrm>
            <a:off x="1616832" y="3149230"/>
            <a:ext cx="6245353" cy="3218688"/>
          </a:xfrm>
          <a:prstGeom prst="rect">
            <a:avLst/>
          </a:prstGeom>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321363" cy="469901"/>
          </a:xfrm>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a:t>
            </a:r>
            <a:r>
              <a:rPr lang="en-US" i="0" u="none" strike="noStrike" cap="none" dirty="0">
                <a:solidFill>
                  <a:schemeClr val="dk1"/>
                </a:solidFill>
                <a:latin typeface="Bahnschrift" panose="020B0502040204020203" pitchFamily="34" charset="0"/>
                <a:ea typeface="Share Tech"/>
                <a:cs typeface="Share Tech"/>
                <a:sym typeface="Share Tech"/>
              </a:rPr>
              <a:t>checking whether student register names were correct or not</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Wested the candidate time to register their name</a:t>
            </a: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generate the daily, weekly, monthly, and yearly report </a:t>
            </a: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Wested time to find the book</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candidate type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check whether the student id is correct or not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Generate report Excel and Bar chart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Generate a student library card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Upload many student information from an Excel file </a:t>
            </a:r>
          </a:p>
        </p:txBody>
      </p:sp>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934946" cy="469901"/>
          </a:xfrm>
        </p:spPr>
        <p:txBody>
          <a:bodyPr/>
          <a:lstStyle/>
          <a:p>
            <a:r>
              <a:rPr lang="en-US" dirty="0"/>
              <a:t>1.6 Project Scope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grpSp>
        <p:nvGrpSpPr>
          <p:cNvPr id="35" name="Group 34">
            <a:extLst>
              <a:ext uri="{FF2B5EF4-FFF2-40B4-BE49-F238E27FC236}">
                <a16:creationId xmlns:a16="http://schemas.microsoft.com/office/drawing/2014/main" id="{EC452F58-4F98-794C-6635-16A27D98228B}"/>
              </a:ext>
            </a:extLst>
          </p:cNvPr>
          <p:cNvGrpSpPr/>
          <p:nvPr/>
        </p:nvGrpSpPr>
        <p:grpSpPr>
          <a:xfrm>
            <a:off x="276537" y="1578889"/>
            <a:ext cx="8620720" cy="2280277"/>
            <a:chOff x="276537" y="1578889"/>
            <a:chExt cx="8620720" cy="2280277"/>
          </a:xfrm>
        </p:grpSpPr>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grpSp>
          <p:nvGrpSpPr>
            <p:cNvPr id="34" name="Group 33">
              <a:extLst>
                <a:ext uri="{FF2B5EF4-FFF2-40B4-BE49-F238E27FC236}">
                  <a16:creationId xmlns:a16="http://schemas.microsoft.com/office/drawing/2014/main" id="{0C658480-1733-4153-09C9-24EEB08D6F45}"/>
                </a:ext>
              </a:extLst>
            </p:cNvPr>
            <p:cNvGrpSpPr/>
            <p:nvPr/>
          </p:nvGrpSpPr>
          <p:grpSpPr>
            <a:xfrm>
              <a:off x="658869" y="1578889"/>
              <a:ext cx="8238388" cy="1864794"/>
              <a:chOff x="658869" y="1578889"/>
              <a:chExt cx="8238388" cy="1864794"/>
            </a:xfrm>
          </p:grpSpPr>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Library Management System</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0070C0"/>
              </a:solidFill>
              <a:ln>
                <a:solidFill>
                  <a:srgbClr val="0070C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5" y="2790725"/>
                <a:ext cx="2921429" cy="65295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Attendance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0070C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0070C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0070C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0070C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0070C0"/>
                </a:solidFill>
                <a:prstDash val="solid"/>
                <a:round/>
                <a:headEnd type="none" w="sm" len="sm"/>
                <a:tailEnd type="none" w="sm" len="sm"/>
              </a:ln>
            </p:spPr>
          </p:cxnSp>
        </p:grpSp>
      </p:grpSp>
      <p:grpSp>
        <p:nvGrpSpPr>
          <p:cNvPr id="36" name="Group 35">
            <a:extLst>
              <a:ext uri="{FF2B5EF4-FFF2-40B4-BE49-F238E27FC236}">
                <a16:creationId xmlns:a16="http://schemas.microsoft.com/office/drawing/2014/main" id="{04402037-1D7C-F8CA-33DF-E59C741B03E2}"/>
              </a:ext>
            </a:extLst>
          </p:cNvPr>
          <p:cNvGrpSpPr/>
          <p:nvPr/>
        </p:nvGrpSpPr>
        <p:grpSpPr>
          <a:xfrm>
            <a:off x="449193" y="3531215"/>
            <a:ext cx="8548397" cy="2705560"/>
            <a:chOff x="449193" y="3531215"/>
            <a:chExt cx="8548397" cy="2705560"/>
          </a:xfrm>
        </p:grpSpPr>
        <p:grpSp>
          <p:nvGrpSpPr>
            <p:cNvPr id="22" name="Group 21">
              <a:extLst>
                <a:ext uri="{FF2B5EF4-FFF2-40B4-BE49-F238E27FC236}">
                  <a16:creationId xmlns:a16="http://schemas.microsoft.com/office/drawing/2014/main" id="{9316F819-A6D9-D041-6E26-3FC0B65F9969}"/>
                </a:ext>
              </a:extLst>
            </p:cNvPr>
            <p:cNvGrpSpPr/>
            <p:nvPr/>
          </p:nvGrpSpPr>
          <p:grpSpPr>
            <a:xfrm>
              <a:off x="449193" y="3613511"/>
              <a:ext cx="2413187" cy="2166704"/>
              <a:chOff x="449193" y="3613511"/>
              <a:chExt cx="2413187" cy="2166704"/>
            </a:xfrm>
          </p:grpSpPr>
          <p:grpSp>
            <p:nvGrpSpPr>
              <p:cNvPr id="11" name="Group 10">
                <a:extLst>
                  <a:ext uri="{FF2B5EF4-FFF2-40B4-BE49-F238E27FC236}">
                    <a16:creationId xmlns:a16="http://schemas.microsoft.com/office/drawing/2014/main" id="{E04F8368-B25A-0DF3-8100-3381D248C0ED}"/>
                  </a:ext>
                </a:extLst>
              </p:cNvPr>
              <p:cNvGrpSpPr/>
              <p:nvPr/>
            </p:nvGrpSpPr>
            <p:grpSpPr>
              <a:xfrm>
                <a:off x="449193" y="3613511"/>
                <a:ext cx="158042" cy="1919097"/>
                <a:chOff x="449193" y="3613511"/>
                <a:chExt cx="158042" cy="1919097"/>
              </a:xfrm>
            </p:grpSpPr>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grpSp>
        <p:grpSp>
          <p:nvGrpSpPr>
            <p:cNvPr id="32" name="Group 31">
              <a:extLst>
                <a:ext uri="{FF2B5EF4-FFF2-40B4-BE49-F238E27FC236}">
                  <a16:creationId xmlns:a16="http://schemas.microsoft.com/office/drawing/2014/main" id="{EFEAACD1-3F62-DC05-F6D4-336B1F0065F4}"/>
                </a:ext>
              </a:extLst>
            </p:cNvPr>
            <p:cNvGrpSpPr/>
            <p:nvPr/>
          </p:nvGrpSpPr>
          <p:grpSpPr>
            <a:xfrm>
              <a:off x="3021796" y="3531215"/>
              <a:ext cx="3336558" cy="2705560"/>
              <a:chOff x="3021796" y="3531215"/>
              <a:chExt cx="3336558" cy="2705560"/>
            </a:xfrm>
          </p:grpSpPr>
          <p:grpSp>
            <p:nvGrpSpPr>
              <p:cNvPr id="6" name="Group 5">
                <a:extLst>
                  <a:ext uri="{FF2B5EF4-FFF2-40B4-BE49-F238E27FC236}">
                    <a16:creationId xmlns:a16="http://schemas.microsoft.com/office/drawing/2014/main" id="{71DE396D-287A-59A8-07B1-C4E39C89BDFC}"/>
                  </a:ext>
                </a:extLst>
              </p:cNvPr>
              <p:cNvGrpSpPr/>
              <p:nvPr/>
            </p:nvGrpSpPr>
            <p:grpSpPr>
              <a:xfrm>
                <a:off x="3021796" y="3531215"/>
                <a:ext cx="180585" cy="2128894"/>
                <a:chOff x="3127201" y="3631826"/>
                <a:chExt cx="180585" cy="2128894"/>
              </a:xfrm>
            </p:grpSpPr>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22541" cy="2128894"/>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49744" y="519435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16753" y="3631826"/>
                <a:ext cx="3141601"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candidate type, department, and department option </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candidate register</a:t>
                </a:r>
              </a:p>
            </p:txBody>
          </p:sp>
        </p:grpSp>
        <p:grpSp>
          <p:nvGrpSpPr>
            <p:cNvPr id="26" name="Group 25">
              <a:extLst>
                <a:ext uri="{FF2B5EF4-FFF2-40B4-BE49-F238E27FC236}">
                  <a16:creationId xmlns:a16="http://schemas.microsoft.com/office/drawing/2014/main" id="{1903E723-3883-250C-77FD-FE5E9B5AD730}"/>
                </a:ext>
              </a:extLst>
            </p:cNvPr>
            <p:cNvGrpSpPr/>
            <p:nvPr/>
          </p:nvGrpSpPr>
          <p:grpSpPr>
            <a:xfrm>
              <a:off x="6269546" y="3631826"/>
              <a:ext cx="2728044" cy="2148389"/>
              <a:chOff x="6269546" y="3631826"/>
              <a:chExt cx="2728044" cy="2148389"/>
            </a:xfrm>
          </p:grpSpPr>
          <p:grpSp>
            <p:nvGrpSpPr>
              <p:cNvPr id="9" name="Group 8">
                <a:extLst>
                  <a:ext uri="{FF2B5EF4-FFF2-40B4-BE49-F238E27FC236}">
                    <a16:creationId xmlns:a16="http://schemas.microsoft.com/office/drawing/2014/main" id="{37DF9C07-A3F3-8CFB-EE04-AE761D78F5E6}"/>
                  </a:ext>
                </a:extLst>
              </p:cNvPr>
              <p:cNvGrpSpPr/>
              <p:nvPr/>
            </p:nvGrpSpPr>
            <p:grpSpPr>
              <a:xfrm>
                <a:off x="6269546" y="3631826"/>
                <a:ext cx="167832" cy="2128894"/>
                <a:chOff x="6269546" y="3631826"/>
                <a:chExt cx="167832" cy="2128894"/>
              </a:xfrm>
            </p:grpSpPr>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69546" y="502127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C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gr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0831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attendance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payment</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as Excel and Bar chart </a:t>
                </a:r>
              </a:p>
            </p:txBody>
          </p:sp>
        </p:grpSp>
      </p:gr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TotalTime>
  <Words>1264</Words>
  <Application>Microsoft Office PowerPoint</Application>
  <PresentationFormat>On-screen Show (4:3)</PresentationFormat>
  <Paragraphs>355</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AW - HUN Ravit</cp:lastModifiedBy>
  <cp:revision>231</cp:revision>
  <dcterms:created xsi:type="dcterms:W3CDTF">2022-10-17T14:49:17Z</dcterms:created>
  <dcterms:modified xsi:type="dcterms:W3CDTF">2023-06-27T15:45:17Z</dcterms:modified>
</cp:coreProperties>
</file>