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1838325" y="1636456"/>
            <a:ext cx="8753476" cy="539891"/>
          </a:xfrm>
          <a:prstGeom prst="rect">
            <a:avLst/>
          </a:prstGeom>
        </p:spPr>
        <p:txBody>
          <a:bodyPr vert="horz" wrap="square" lIns="0" tIns="16510" rIns="0" bIns="0" rtlCol="0">
            <a:spAutoFit/>
          </a:bodyPr>
          <a:lstStyle/>
          <a:p>
            <a:pPr marL="3213735" algn="ctr">
              <a:lnSpc>
                <a:spcPct val="100000"/>
              </a:lnSpc>
              <a:spcBef>
                <a:spcPts val="130"/>
              </a:spcBef>
            </a:pPr>
            <a:r>
              <a:rPr lang="en-IN" sz="3400" b="1" i="1" u="sng" spc="15" dirty="0">
                <a:latin typeface="Dubai" panose="020B0503030403030204" pitchFamily="34" charset="-78"/>
              </a:rPr>
              <a:t>STUDENT</a:t>
            </a:r>
            <a:r>
              <a:rPr sz="3400" b="1" i="1" u="sng" spc="-220" dirty="0">
                <a:latin typeface="Dubai" panose="020B0503030403030204" pitchFamily="34" charset="-78"/>
              </a:rPr>
              <a:t> </a:t>
            </a:r>
            <a:r>
              <a:rPr lang="en-IN" sz="3400" b="1" i="1" u="sng" spc="15" dirty="0">
                <a:latin typeface="Dubai" panose="020B0503030403030204" pitchFamily="34" charset="-78"/>
              </a:rPr>
              <a:t>DETAILS </a:t>
            </a:r>
            <a:r>
              <a:rPr lang="en-IN" sz="3400" b="1" i="1" spc="15" dirty="0">
                <a:latin typeface="Dubai" panose="020B0503030403030204" pitchFamily="34" charset="-78"/>
              </a:rPr>
              <a:t>:</a:t>
            </a:r>
            <a:endParaRPr sz="3400" b="1" i="1" spc="15" dirty="0">
              <a:latin typeface="Dubai" panose="020B0503030403030204" pitchFamily="34" charset="-78"/>
            </a:endParaRPr>
          </a:p>
        </p:txBody>
      </p:sp>
      <p:sp>
        <p:nvSpPr>
          <p:cNvPr id="12" name="Text Placeholder 11">
            <a:extLst>
              <a:ext uri="{FF2B5EF4-FFF2-40B4-BE49-F238E27FC236}">
                <a16:creationId xmlns:a16="http://schemas.microsoft.com/office/drawing/2014/main" id="{A4918FE3-273B-BBA6-2A57-283404936570}"/>
              </a:ext>
            </a:extLst>
          </p:cNvPr>
          <p:cNvSpPr>
            <a:spLocks noGrp="1"/>
          </p:cNvSpPr>
          <p:nvPr>
            <p:ph type="body" idx="1"/>
          </p:nvPr>
        </p:nvSpPr>
        <p:spPr>
          <a:xfrm>
            <a:off x="1357312" y="2858421"/>
            <a:ext cx="10134599" cy="1107996"/>
          </a:xfrm>
        </p:spPr>
        <p:txBody>
          <a:bodyPr/>
          <a:lstStyle/>
          <a:p>
            <a:r>
              <a:rPr lang="en-IN" b="1" dirty="0"/>
              <a:t>NAME</a:t>
            </a:r>
            <a:r>
              <a:rPr lang="en-IN" dirty="0"/>
              <a:t>: </a:t>
            </a:r>
            <a:r>
              <a:rPr lang="en-IN" b="1" i="1" dirty="0"/>
              <a:t>B Ravi Teja</a:t>
            </a:r>
          </a:p>
          <a:p>
            <a:r>
              <a:rPr lang="en-IN" sz="1600" dirty="0"/>
              <a:t>ROLL NO</a:t>
            </a:r>
            <a:r>
              <a:rPr lang="en-IN" dirty="0"/>
              <a:t>: 22B21A4647                                                      YEAR: 3</a:t>
            </a:r>
            <a:r>
              <a:rPr lang="en-IN" baseline="30000" dirty="0"/>
              <a:t>rd</a:t>
            </a:r>
            <a:r>
              <a:rPr lang="en-IN" dirty="0"/>
              <a:t> year</a:t>
            </a:r>
          </a:p>
          <a:p>
            <a:r>
              <a:rPr lang="en-IN" sz="1600" dirty="0"/>
              <a:t>NUMBER</a:t>
            </a:r>
            <a:r>
              <a:rPr lang="en-IN" dirty="0"/>
              <a:t>:9390923572                                                 </a:t>
            </a:r>
            <a:r>
              <a:rPr lang="en-IN" sz="1600" b="1" dirty="0"/>
              <a:t>COLLEGE</a:t>
            </a:r>
            <a:r>
              <a:rPr lang="en-IN" dirty="0"/>
              <a:t>: Kakinada institute of engineering &amp; </a:t>
            </a:r>
          </a:p>
          <a:p>
            <a:r>
              <a:rPr lang="en-IN" dirty="0"/>
              <a:t>EMAIL:</a:t>
            </a:r>
            <a:r>
              <a:rPr lang="en-IN" b="1" i="1" dirty="0"/>
              <a:t>ravitejab132@gmail.com                                                                 </a:t>
            </a:r>
            <a:r>
              <a:rPr lang="en-IN" i="1" dirty="0"/>
              <a:t>technology</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937260"/>
            <a:ext cx="2819400" cy="752129"/>
          </a:xfrm>
          <a:prstGeom prst="rect">
            <a:avLst/>
          </a:prstGeom>
        </p:spPr>
        <p:txBody>
          <a:bodyPr vert="horz" wrap="square" lIns="0" tIns="13335" rIns="0" bIns="0" rtlCol="0">
            <a:spAutoFit/>
          </a:bodyPr>
          <a:lstStyle/>
          <a:p>
            <a:pPr marL="12700">
              <a:lnSpc>
                <a:spcPct val="100000"/>
              </a:lnSpc>
              <a:spcBef>
                <a:spcPts val="105"/>
              </a:spcBef>
            </a:pPr>
            <a:r>
              <a:rPr i="1" u="sng" dirty="0">
                <a:effectLst>
                  <a:outerShdw blurRad="38100" dist="38100" dir="2700000" algn="tl">
                    <a:srgbClr val="000000">
                      <a:alpha val="43137"/>
                    </a:srgbClr>
                  </a:outerShdw>
                </a:effectLst>
              </a:rPr>
              <a:t>R</a:t>
            </a:r>
            <a:r>
              <a:rPr i="1" u="sng" spc="-40" dirty="0">
                <a:effectLst>
                  <a:outerShdw blurRad="38100" dist="38100" dir="2700000" algn="tl">
                    <a:srgbClr val="000000">
                      <a:alpha val="43137"/>
                    </a:srgbClr>
                  </a:outerShdw>
                </a:effectLst>
              </a:rPr>
              <a:t>E</a:t>
            </a:r>
            <a:r>
              <a:rPr i="1" u="sng" spc="15" dirty="0">
                <a:effectLst>
                  <a:outerShdw blurRad="38100" dist="38100" dir="2700000" algn="tl">
                    <a:srgbClr val="000000">
                      <a:alpha val="43137"/>
                    </a:srgbClr>
                  </a:outerShdw>
                </a:effectLst>
              </a:rPr>
              <a:t>S</a:t>
            </a:r>
            <a:r>
              <a:rPr i="1" u="sng" spc="-30" dirty="0">
                <a:effectLst>
                  <a:outerShdw blurRad="38100" dist="38100" dir="2700000" algn="tl">
                    <a:srgbClr val="000000">
                      <a:alpha val="43137"/>
                    </a:srgbClr>
                  </a:outerShdw>
                </a:effectLst>
              </a:rPr>
              <a:t>U</a:t>
            </a:r>
            <a:r>
              <a:rPr i="1" u="sng" spc="-405" dirty="0">
                <a:effectLst>
                  <a:outerShdw blurRad="38100" dist="38100" dir="2700000" algn="tl">
                    <a:srgbClr val="000000">
                      <a:alpha val="43137"/>
                    </a:srgbClr>
                  </a:outerShdw>
                </a:effectLst>
              </a:rPr>
              <a:t>L</a:t>
            </a:r>
            <a:r>
              <a:rPr i="1" u="sng" dirty="0">
                <a:effectLst>
                  <a:outerShdw blurRad="38100" dist="38100" dir="2700000" algn="tl">
                    <a:srgbClr val="000000">
                      <a:alpha val="43137"/>
                    </a:srgbClr>
                  </a:outerShdw>
                </a:effectLst>
              </a:rPr>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39D73915-D4A7-192C-2B33-7C864CA6C89F}"/>
              </a:ext>
            </a:extLst>
          </p:cNvPr>
          <p:cNvSpPr txBox="1"/>
          <p:nvPr/>
        </p:nvSpPr>
        <p:spPr>
          <a:xfrm>
            <a:off x="3050458" y="3251708"/>
            <a:ext cx="6100916" cy="369332"/>
          </a:xfrm>
          <a:prstGeom prst="rect">
            <a:avLst/>
          </a:prstGeom>
          <a:noFill/>
        </p:spPr>
        <p:txBody>
          <a:bodyPr wrap="square">
            <a:spAutoFit/>
          </a:bodyPr>
          <a:lstStyle/>
          <a:p>
            <a:endParaRPr lang="en-IN" dirty="0"/>
          </a:p>
        </p:txBody>
      </p:sp>
      <p:sp>
        <p:nvSpPr>
          <p:cNvPr id="14" name="TextBox 13">
            <a:extLst>
              <a:ext uri="{FF2B5EF4-FFF2-40B4-BE49-F238E27FC236}">
                <a16:creationId xmlns:a16="http://schemas.microsoft.com/office/drawing/2014/main" id="{F3A80EB9-C7F9-2582-5A10-4A8E6E2A32C3}"/>
              </a:ext>
            </a:extLst>
          </p:cNvPr>
          <p:cNvSpPr txBox="1"/>
          <p:nvPr/>
        </p:nvSpPr>
        <p:spPr>
          <a:xfrm>
            <a:off x="533400" y="2836210"/>
            <a:ext cx="6162675" cy="923330"/>
          </a:xfrm>
          <a:prstGeom prst="rect">
            <a:avLst/>
          </a:prstGeom>
          <a:noFill/>
        </p:spPr>
        <p:txBody>
          <a:bodyPr wrap="square">
            <a:spAutoFit/>
          </a:bodyPr>
          <a:lstStyle/>
          <a:p>
            <a:r>
              <a:rPr lang="en-US" dirty="0"/>
              <a:t>The </a:t>
            </a:r>
            <a:r>
              <a:rPr lang="en-US" b="1" dirty="0"/>
              <a:t>Ethical Keylogger Project</a:t>
            </a:r>
            <a:r>
              <a:rPr lang="en-US" dirty="0"/>
              <a:t> delivers comprehensive results that highlight the effectiveness, implications, and applications of keylogger technology in an ethical and educational context.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286" y="2157792"/>
            <a:ext cx="10798114" cy="20955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800" b="1" i="1" dirty="0"/>
              <a:t>                                               </a:t>
            </a:r>
            <a:r>
              <a:rPr lang="en-US" sz="2800" b="1" i="1" u="sng" dirty="0">
                <a:effectLst>
                  <a:outerShdw blurRad="38100" dist="38100" dir="2700000" algn="tl">
                    <a:srgbClr val="000000">
                      <a:alpha val="43137"/>
                    </a:srgbClr>
                  </a:outerShdw>
                </a:effectLst>
                <a:latin typeface="Dubai" panose="020B0503030403030204" pitchFamily="34" charset="-78"/>
              </a:rPr>
              <a:t>KEYLOGGER</a:t>
            </a:r>
          </a:p>
          <a:p>
            <a:endParaRPr lang="en-US" dirty="0"/>
          </a:p>
          <a:p>
            <a:r>
              <a:rPr lang="en-US" dirty="0"/>
              <a:t>                           </a:t>
            </a:r>
            <a:r>
              <a:rPr lang="en-US" sz="2000" i="1" dirty="0"/>
              <a:t>Understanding Keylogger: Functionality, Impact, and Countermeasures</a:t>
            </a:r>
            <a:endParaRPr lang="en-IN" sz="2000" i="1"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32224"/>
          </a:xfrm>
          <a:prstGeom prst="rect">
            <a:avLst/>
          </a:prstGeom>
        </p:spPr>
        <p:txBody>
          <a:bodyPr vert="horz" wrap="square" lIns="0" tIns="16510" rIns="0" bIns="0" rtlCol="0">
            <a:spAutoFit/>
          </a:bodyPr>
          <a:lstStyle/>
          <a:p>
            <a:pPr marL="12700">
              <a:lnSpc>
                <a:spcPct val="100000"/>
              </a:lnSpc>
              <a:spcBef>
                <a:spcPts val="130"/>
              </a:spcBef>
            </a:pPr>
            <a:r>
              <a:rPr sz="3600" u="sng" spc="5" dirty="0">
                <a:latin typeface="Dubai" panose="020B0503030403030204" pitchFamily="34" charset="-78"/>
              </a:rPr>
              <a:t>PROJECT</a:t>
            </a:r>
            <a:r>
              <a:rPr sz="4000" u="sng" spc="-85" dirty="0">
                <a:latin typeface="Dubai" panose="020B0503030403030204" pitchFamily="34" charset="-78"/>
              </a:rPr>
              <a:t> </a:t>
            </a:r>
            <a:r>
              <a:rPr sz="4000" u="sng" spc="25" dirty="0">
                <a:latin typeface="Dubai" panose="020B0503030403030204" pitchFamily="34" charset="-78"/>
              </a:rPr>
              <a:t>TITLE</a:t>
            </a:r>
            <a:endParaRPr sz="4000" u="sng" dirty="0">
              <a:latin typeface="Dubai" panose="020B0503030403030204" pitchFamily="34" charset="-78"/>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8476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1)  </a:t>
            </a:r>
            <a:r>
              <a:rPr lang="en-US" b="1" dirty="0"/>
              <a:t>Introduction</a:t>
            </a:r>
            <a:endParaRPr lang="en-US" dirty="0"/>
          </a:p>
          <a:p>
            <a:pPr>
              <a:buFont typeface="Arial" panose="020B0604020202020204" pitchFamily="34" charset="0"/>
              <a:buChar char="•"/>
            </a:pPr>
            <a:r>
              <a:rPr lang="en-US" dirty="0"/>
              <a:t> Overview of the keylogger project</a:t>
            </a:r>
          </a:p>
          <a:p>
            <a:pPr>
              <a:buFont typeface="Arial" panose="020B0604020202020204" pitchFamily="34" charset="0"/>
              <a:buChar char="•"/>
            </a:pPr>
            <a:r>
              <a:rPr lang="en-US" dirty="0"/>
              <a:t> Objectives and goals</a:t>
            </a:r>
          </a:p>
          <a:p>
            <a:pPr>
              <a:buFont typeface="Arial" panose="020B0604020202020204" pitchFamily="34" charset="0"/>
              <a:buChar char="•"/>
            </a:pPr>
            <a:endParaRPr lang="en-US" dirty="0"/>
          </a:p>
          <a:p>
            <a:pPr lvl="1"/>
            <a:r>
              <a:rPr lang="en-US" dirty="0"/>
              <a:t>        2)  </a:t>
            </a:r>
            <a:r>
              <a:rPr lang="en-US" b="1" dirty="0"/>
              <a:t>Key Concepts  </a:t>
            </a:r>
            <a:endParaRPr lang="en-US" dirty="0"/>
          </a:p>
          <a:p>
            <a:pPr lvl="1">
              <a:buFont typeface="Arial" panose="020B0604020202020204" pitchFamily="34" charset="0"/>
              <a:buChar char="•"/>
            </a:pPr>
            <a:r>
              <a:rPr lang="en-US" dirty="0"/>
              <a:t>   Definition of keylogging</a:t>
            </a:r>
          </a:p>
          <a:p>
            <a:pPr lvl="1">
              <a:buFont typeface="Arial" panose="020B0604020202020204" pitchFamily="34" charset="0"/>
              <a:buChar char="•"/>
            </a:pPr>
            <a:r>
              <a:rPr lang="en-US" dirty="0"/>
              <a:t>Types of keyloggers: software vs. hardware</a:t>
            </a:r>
          </a:p>
          <a:p>
            <a:pPr lvl="6"/>
            <a:endParaRPr lang="en-US" dirty="0"/>
          </a:p>
          <a:p>
            <a:pPr lvl="6"/>
            <a:endParaRPr lang="en-US" dirty="0"/>
          </a:p>
          <a:p>
            <a:pPr lvl="6"/>
            <a:r>
              <a:rPr lang="en-US" dirty="0"/>
              <a:t> 3)</a:t>
            </a:r>
            <a:r>
              <a:rPr lang="en-US" b="1" dirty="0"/>
              <a:t>Technical Implementation</a:t>
            </a:r>
            <a:endParaRPr lang="en-US" dirty="0"/>
          </a:p>
          <a:p>
            <a:pPr lvl="7">
              <a:buFont typeface="Arial" panose="020B0604020202020204" pitchFamily="34" charset="0"/>
              <a:buChar char="•"/>
            </a:pPr>
            <a:r>
              <a:rPr lang="en-US" dirty="0"/>
              <a:t> Keylogging techniques and methods</a:t>
            </a:r>
          </a:p>
          <a:p>
            <a:pPr lvl="7">
              <a:buFont typeface="Arial" panose="020B0604020202020204" pitchFamily="34" charset="0"/>
              <a:buChar char="•"/>
            </a:pPr>
            <a:r>
              <a:rPr lang="en-US" dirty="0"/>
              <a:t>Data capture and storage mechanisms</a:t>
            </a:r>
          </a:p>
          <a:p>
            <a:pPr lvl="7">
              <a:buFont typeface="Arial" panose="020B0604020202020204" pitchFamily="34" charset="0"/>
              <a:buChar char="•"/>
            </a:pPr>
            <a:endParaRPr lang="en-US" dirty="0"/>
          </a:p>
          <a:p>
            <a:pPr lvl="7">
              <a:buFont typeface="Arial" panose="020B0604020202020204" pitchFamily="34" charset="0"/>
              <a:buChar char="•"/>
            </a:pPr>
            <a:endParaRPr lang="en-US" dirty="0"/>
          </a:p>
          <a:p>
            <a:pPr lvl="7">
              <a:buFont typeface="Arial" panose="020B0604020202020204" pitchFamily="34" charset="0"/>
              <a:buChar char="•"/>
            </a:pPr>
            <a:endParaRPr lang="en-US" dirty="0"/>
          </a:p>
          <a:p>
            <a:pPr lvl="7">
              <a:buFont typeface="Arial" panose="020B0604020202020204" pitchFamily="34" charset="0"/>
              <a:buChar char="•"/>
            </a:pPr>
            <a:r>
              <a:rPr lang="en-US" dirty="0"/>
              <a:t>         </a:t>
            </a:r>
            <a:r>
              <a:rPr lang="en-US" sz="2800" dirty="0"/>
              <a:t>etc.……..</a:t>
            </a:r>
          </a:p>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9302" y="3929062"/>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i="1" u="sng" spc="25" dirty="0">
                <a:latin typeface="Dubai" panose="020B0503030403030204" pitchFamily="34" charset="-78"/>
              </a:rPr>
              <a:t>A</a:t>
            </a:r>
            <a:r>
              <a:rPr i="1" u="sng" spc="-5" dirty="0">
                <a:latin typeface="Dubai" panose="020B0503030403030204" pitchFamily="34" charset="-78"/>
              </a:rPr>
              <a:t>G</a:t>
            </a:r>
            <a:r>
              <a:rPr i="1" u="sng" spc="-35" dirty="0">
                <a:latin typeface="Dubai" panose="020B0503030403030204" pitchFamily="34" charset="-78"/>
              </a:rPr>
              <a:t>E</a:t>
            </a:r>
            <a:r>
              <a:rPr i="1" u="sng" spc="15" dirty="0">
                <a:latin typeface="Dubai" panose="020B0503030403030204" pitchFamily="34" charset="-78"/>
              </a:rPr>
              <a:t>N</a:t>
            </a:r>
            <a:r>
              <a:rPr i="1" u="sng" dirty="0">
                <a:latin typeface="Dubai" panose="020B0503030403030204" pitchFamily="34" charset="-78"/>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E2911B71-EF43-8617-60D9-31DF6EDF5B35}"/>
              </a:ext>
            </a:extLst>
          </p:cNvPr>
          <p:cNvSpPr txBox="1"/>
          <p:nvPr/>
        </p:nvSpPr>
        <p:spPr>
          <a:xfrm>
            <a:off x="834072" y="2561437"/>
            <a:ext cx="7474974" cy="830997"/>
          </a:xfrm>
          <a:prstGeom prst="rect">
            <a:avLst/>
          </a:prstGeom>
          <a:noFill/>
        </p:spPr>
        <p:txBody>
          <a:bodyPr wrap="square">
            <a:spAutoFit/>
          </a:bodyPr>
          <a:lstStyle/>
          <a:p>
            <a:r>
              <a:rPr lang="en-US" sz="2400" b="1" i="1" dirty="0"/>
              <a:t>Understanding Keylogger: Functionality, Impact, and Countermeasures</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202790"/>
            <a:ext cx="5356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93D563DF-1F4E-94F2-47BB-5C9F2A1B6E10}"/>
              </a:ext>
            </a:extLst>
          </p:cNvPr>
          <p:cNvSpPr txBox="1"/>
          <p:nvPr/>
        </p:nvSpPr>
        <p:spPr>
          <a:xfrm>
            <a:off x="457200" y="1081241"/>
            <a:ext cx="9124950" cy="5355312"/>
          </a:xfrm>
          <a:prstGeom prst="rect">
            <a:avLst/>
          </a:prstGeom>
          <a:noFill/>
        </p:spPr>
        <p:txBody>
          <a:bodyPr wrap="square">
            <a:spAutoFit/>
          </a:bodyPr>
          <a:lstStyle/>
          <a:p>
            <a:r>
              <a:rPr lang="en-US" b="1" dirty="0"/>
              <a:t>Project Title</a:t>
            </a:r>
          </a:p>
          <a:p>
            <a:r>
              <a:rPr lang="en-US" b="1" dirty="0"/>
              <a:t>"Ethical Keylogging: Analysis, Implementation, and Countermeasures“</a:t>
            </a:r>
          </a:p>
          <a:p>
            <a:endParaRPr lang="en-US" b="1" dirty="0"/>
          </a:p>
          <a:p>
            <a:r>
              <a:rPr lang="en-US" b="1" u="sng" dirty="0"/>
              <a:t>Objective</a:t>
            </a:r>
          </a:p>
          <a:p>
            <a:pPr>
              <a:buFont typeface="Arial" panose="020B0604020202020204" pitchFamily="34" charset="0"/>
              <a:buChar char="•"/>
            </a:pPr>
            <a:r>
              <a:rPr lang="en-US" dirty="0"/>
              <a:t>Develop a functional keylogger for educational purposes.</a:t>
            </a:r>
          </a:p>
          <a:p>
            <a:pPr>
              <a:buFont typeface="Arial" panose="020B0604020202020204" pitchFamily="34" charset="0"/>
              <a:buChar char="•"/>
            </a:pPr>
            <a:r>
              <a:rPr lang="en-US" dirty="0"/>
              <a:t>Understand the ethical and legal implications of keylogging.</a:t>
            </a:r>
          </a:p>
          <a:p>
            <a:pPr>
              <a:buFont typeface="Arial" panose="020B0604020202020204" pitchFamily="34" charset="0"/>
              <a:buChar char="•"/>
            </a:pPr>
            <a:endParaRPr lang="en-US" dirty="0"/>
          </a:p>
          <a:p>
            <a:r>
              <a:rPr lang="en-US" b="1" i="1" u="sng" dirty="0"/>
              <a:t>Scope</a:t>
            </a:r>
          </a:p>
          <a:p>
            <a:pPr>
              <a:buFont typeface="Arial" panose="020B0604020202020204" pitchFamily="34" charset="0"/>
              <a:buChar char="•"/>
            </a:pPr>
            <a:r>
              <a:rPr lang="en-US" dirty="0"/>
              <a:t>Creation of a software-based keylogger.</a:t>
            </a:r>
          </a:p>
          <a:p>
            <a:pPr>
              <a:buFont typeface="Arial" panose="020B0604020202020204" pitchFamily="34" charset="0"/>
              <a:buChar char="•"/>
            </a:pPr>
            <a:r>
              <a:rPr lang="en-US" dirty="0"/>
              <a:t>Detailed study of keylogging techniques and methodologies.</a:t>
            </a:r>
          </a:p>
          <a:p>
            <a:pPr>
              <a:buFont typeface="Arial" panose="020B0604020202020204" pitchFamily="34" charset="0"/>
              <a:buChar char="•"/>
            </a:pPr>
            <a:endParaRPr lang="en-US" dirty="0"/>
          </a:p>
          <a:p>
            <a:r>
              <a:rPr lang="en-US" b="1" dirty="0"/>
              <a:t>Methodology</a:t>
            </a:r>
          </a:p>
          <a:p>
            <a:pPr>
              <a:buFont typeface="+mj-lt"/>
              <a:buAutoNum type="arabicPeriod"/>
            </a:pPr>
            <a:r>
              <a:rPr lang="en-US" b="1" dirty="0"/>
              <a:t>Research</a:t>
            </a:r>
            <a:r>
              <a:rPr lang="en-US" dirty="0"/>
              <a:t>: Gather information on existing keylogging technologies and their impact.</a:t>
            </a:r>
          </a:p>
          <a:p>
            <a:pPr>
              <a:buFont typeface="+mj-lt"/>
              <a:buAutoNum type="arabicPeriod"/>
            </a:pPr>
            <a:r>
              <a:rPr lang="en-US" b="1" dirty="0"/>
              <a:t>Development</a:t>
            </a:r>
            <a:r>
              <a:rPr lang="en-US" dirty="0"/>
              <a:t>: Build the keylogger using programming languages like </a:t>
            </a:r>
            <a:r>
              <a:rPr lang="en-US" b="1" i="1" dirty="0"/>
              <a:t>Python</a:t>
            </a:r>
          </a:p>
          <a:p>
            <a:endParaRPr lang="en-US" b="1" i="1" dirty="0"/>
          </a:p>
          <a:p>
            <a:endParaRPr lang="en-US" b="1" i="1"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13927" y="457200"/>
            <a:ext cx="5867400" cy="509114"/>
          </a:xfrm>
          <a:prstGeom prst="rect">
            <a:avLst/>
          </a:prstGeom>
        </p:spPr>
        <p:txBody>
          <a:bodyPr vert="horz" wrap="square" lIns="0" tIns="16510" rIns="0" bIns="0" rtlCol="0">
            <a:spAutoFit/>
          </a:bodyPr>
          <a:lstStyle/>
          <a:p>
            <a:pPr marL="12700">
              <a:lnSpc>
                <a:spcPct val="100000"/>
              </a:lnSpc>
              <a:spcBef>
                <a:spcPts val="130"/>
              </a:spcBef>
            </a:pPr>
            <a:r>
              <a:rPr sz="3200" i="1" u="sng" spc="25" dirty="0"/>
              <a:t>W</a:t>
            </a:r>
            <a:r>
              <a:rPr sz="3200" i="1" u="sng" spc="-20" dirty="0"/>
              <a:t>H</a:t>
            </a:r>
            <a:r>
              <a:rPr sz="3200" i="1" u="sng" spc="20" dirty="0"/>
              <a:t>O</a:t>
            </a:r>
            <a:r>
              <a:rPr sz="3200" i="1" u="sng" spc="-235" dirty="0"/>
              <a:t> </a:t>
            </a:r>
            <a:r>
              <a:rPr sz="3200" i="1" u="sng" spc="-10" dirty="0"/>
              <a:t>AR</a:t>
            </a:r>
            <a:r>
              <a:rPr sz="3200" i="1" u="sng" spc="15" dirty="0"/>
              <a:t>E</a:t>
            </a:r>
            <a:r>
              <a:rPr sz="3200" i="1" u="sng" spc="-35" dirty="0"/>
              <a:t> </a:t>
            </a:r>
            <a:r>
              <a:rPr sz="3200" i="1" u="sng" spc="-10" dirty="0"/>
              <a:t>T</a:t>
            </a:r>
            <a:r>
              <a:rPr sz="3200" i="1" u="sng" spc="-15" dirty="0"/>
              <a:t>H</a:t>
            </a:r>
            <a:r>
              <a:rPr sz="3200" i="1" u="sng" spc="15" dirty="0"/>
              <a:t>E</a:t>
            </a:r>
            <a:r>
              <a:rPr sz="3200" i="1" u="sng" spc="-35" dirty="0"/>
              <a:t> </a:t>
            </a:r>
            <a:r>
              <a:rPr sz="3200" i="1" u="sng" spc="-20" dirty="0"/>
              <a:t>E</a:t>
            </a:r>
            <a:r>
              <a:rPr sz="3200" i="1" u="sng" spc="30" dirty="0"/>
              <a:t>N</a:t>
            </a:r>
            <a:r>
              <a:rPr sz="3200" i="1" u="sng" spc="15" dirty="0"/>
              <a:t>D</a:t>
            </a:r>
            <a:r>
              <a:rPr sz="3200" i="1" u="sng" spc="-45" dirty="0"/>
              <a:t> </a:t>
            </a:r>
            <a:r>
              <a:rPr sz="3200" i="1" u="sng" dirty="0"/>
              <a:t>U</a:t>
            </a:r>
            <a:r>
              <a:rPr sz="3200" i="1" u="sng" spc="10" dirty="0"/>
              <a:t>S</a:t>
            </a:r>
            <a:r>
              <a:rPr sz="3200" i="1" u="sng" spc="-25" dirty="0"/>
              <a:t>E</a:t>
            </a:r>
            <a:r>
              <a:rPr sz="3200" i="1" u="sng" spc="-10" dirty="0"/>
              <a:t>R</a:t>
            </a:r>
            <a:r>
              <a:rPr sz="3200" i="1" u="sng" spc="5" dirty="0"/>
              <a:t>S?</a:t>
            </a:r>
            <a:endParaRPr sz="3200" i="1"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B756FF87-AF36-9554-A79E-33B5FC45A56F}"/>
              </a:ext>
            </a:extLst>
          </p:cNvPr>
          <p:cNvSpPr txBox="1"/>
          <p:nvPr/>
        </p:nvSpPr>
        <p:spPr>
          <a:xfrm>
            <a:off x="152400" y="1372969"/>
            <a:ext cx="9201150" cy="646331"/>
          </a:xfrm>
          <a:prstGeom prst="rect">
            <a:avLst/>
          </a:prstGeom>
          <a:noFill/>
        </p:spPr>
        <p:txBody>
          <a:bodyPr wrap="square">
            <a:spAutoFit/>
          </a:bodyPr>
          <a:lstStyle/>
          <a:p>
            <a:r>
              <a:rPr lang="en-US" dirty="0"/>
              <a:t>The end users of a keylogger project can vary depending on the purpose and application of the keylogger. Below are the primary categories of potential end users:</a:t>
            </a:r>
            <a:endParaRPr lang="en-IN" dirty="0"/>
          </a:p>
        </p:txBody>
      </p:sp>
      <p:sp>
        <p:nvSpPr>
          <p:cNvPr id="12" name="TextBox 11">
            <a:extLst>
              <a:ext uri="{FF2B5EF4-FFF2-40B4-BE49-F238E27FC236}">
                <a16:creationId xmlns:a16="http://schemas.microsoft.com/office/drawing/2014/main" id="{55ED0BD9-5BF5-7F73-680B-5C019AE64BE1}"/>
              </a:ext>
            </a:extLst>
          </p:cNvPr>
          <p:cNvSpPr txBox="1"/>
          <p:nvPr/>
        </p:nvSpPr>
        <p:spPr>
          <a:xfrm>
            <a:off x="152400" y="2434530"/>
            <a:ext cx="9753600" cy="923330"/>
          </a:xfrm>
          <a:prstGeom prst="rect">
            <a:avLst/>
          </a:prstGeom>
          <a:noFill/>
        </p:spPr>
        <p:txBody>
          <a:bodyPr wrap="square">
            <a:spAutoFit/>
          </a:bodyPr>
          <a:lstStyle/>
          <a:p>
            <a:r>
              <a:rPr lang="en-US" b="1" dirty="0"/>
              <a:t>1. Educational Institutions and Students</a:t>
            </a:r>
          </a:p>
          <a:p>
            <a:pPr>
              <a:buFont typeface="Arial" panose="020B0604020202020204" pitchFamily="34" charset="0"/>
              <a:buChar char="•"/>
            </a:pPr>
            <a:r>
              <a:rPr lang="en-US" b="1" dirty="0"/>
              <a:t>Purpose</a:t>
            </a:r>
            <a:r>
              <a:rPr lang="en-US" dirty="0"/>
              <a:t>: To educate about cybersecurity, ethical hacking, and system vulnerabilities.</a:t>
            </a:r>
          </a:p>
          <a:p>
            <a:pPr>
              <a:buFont typeface="Arial" panose="020B0604020202020204" pitchFamily="34" charset="0"/>
              <a:buChar char="•"/>
            </a:pPr>
            <a:r>
              <a:rPr lang="en-US" b="1" dirty="0"/>
              <a:t>Usage</a:t>
            </a:r>
            <a:r>
              <a:rPr lang="en-US" dirty="0"/>
              <a:t>: Teaching students how keyloggers work, their impact, and ways to defend against them.</a:t>
            </a:r>
          </a:p>
        </p:txBody>
      </p:sp>
      <p:sp>
        <p:nvSpPr>
          <p:cNvPr id="14" name="TextBox 13">
            <a:extLst>
              <a:ext uri="{FF2B5EF4-FFF2-40B4-BE49-F238E27FC236}">
                <a16:creationId xmlns:a16="http://schemas.microsoft.com/office/drawing/2014/main" id="{82572B18-3A86-5A51-DC0A-1A0E39A4EC5C}"/>
              </a:ext>
            </a:extLst>
          </p:cNvPr>
          <p:cNvSpPr txBox="1"/>
          <p:nvPr/>
        </p:nvSpPr>
        <p:spPr>
          <a:xfrm>
            <a:off x="134272" y="3643676"/>
            <a:ext cx="10457528" cy="923330"/>
          </a:xfrm>
          <a:prstGeom prst="rect">
            <a:avLst/>
          </a:prstGeom>
          <a:noFill/>
        </p:spPr>
        <p:txBody>
          <a:bodyPr wrap="square">
            <a:spAutoFit/>
          </a:bodyPr>
          <a:lstStyle/>
          <a:p>
            <a:r>
              <a:rPr lang="en-US" b="1" dirty="0"/>
              <a:t>2. Legal and Ethical Hackers</a:t>
            </a:r>
          </a:p>
          <a:p>
            <a:pPr>
              <a:buFont typeface="Arial" panose="020B0604020202020204" pitchFamily="34" charset="0"/>
              <a:buChar char="•"/>
            </a:pPr>
            <a:r>
              <a:rPr lang="en-US" b="1" dirty="0"/>
              <a:t>Purpose</a:t>
            </a:r>
            <a:r>
              <a:rPr lang="en-US" dirty="0"/>
              <a:t>: To conduct penetration testing and security assessments.</a:t>
            </a:r>
          </a:p>
          <a:p>
            <a:pPr>
              <a:buFont typeface="Arial" panose="020B0604020202020204" pitchFamily="34" charset="0"/>
              <a:buChar char="•"/>
            </a:pPr>
            <a:r>
              <a:rPr lang="en-US" b="1" dirty="0"/>
              <a:t>Usage</a:t>
            </a:r>
            <a:r>
              <a:rPr lang="en-US" dirty="0"/>
              <a:t>: Identifying security flaws and helping organizations to reinforce their defenses.</a:t>
            </a:r>
          </a:p>
        </p:txBody>
      </p:sp>
      <p:sp>
        <p:nvSpPr>
          <p:cNvPr id="16" name="TextBox 15">
            <a:extLst>
              <a:ext uri="{FF2B5EF4-FFF2-40B4-BE49-F238E27FC236}">
                <a16:creationId xmlns:a16="http://schemas.microsoft.com/office/drawing/2014/main" id="{42AD66C5-B667-14A4-41EF-D2E6DE992A61}"/>
              </a:ext>
            </a:extLst>
          </p:cNvPr>
          <p:cNvSpPr txBox="1"/>
          <p:nvPr/>
        </p:nvSpPr>
        <p:spPr>
          <a:xfrm>
            <a:off x="381000" y="4631577"/>
            <a:ext cx="9296400" cy="1200329"/>
          </a:xfrm>
          <a:prstGeom prst="rect">
            <a:avLst/>
          </a:prstGeom>
          <a:noFill/>
        </p:spPr>
        <p:txBody>
          <a:bodyPr wrap="square">
            <a:spAutoFit/>
          </a:bodyPr>
          <a:lstStyle/>
          <a:p>
            <a:r>
              <a:rPr lang="en-US" b="1" dirty="0"/>
              <a:t>3. Security Researchers</a:t>
            </a:r>
          </a:p>
          <a:p>
            <a:pPr>
              <a:buFont typeface="Arial" panose="020B0604020202020204" pitchFamily="34" charset="0"/>
              <a:buChar char="•"/>
            </a:pPr>
            <a:r>
              <a:rPr lang="en-US" b="1" dirty="0"/>
              <a:t>Purpose</a:t>
            </a:r>
            <a:r>
              <a:rPr lang="en-US" dirty="0"/>
              <a:t>: To study keylogging techniques and their implications.</a:t>
            </a:r>
          </a:p>
          <a:p>
            <a:pPr>
              <a:buFont typeface="Arial" panose="020B0604020202020204" pitchFamily="34" charset="0"/>
              <a:buChar char="•"/>
            </a:pPr>
            <a:r>
              <a:rPr lang="en-US" b="1" dirty="0"/>
              <a:t>Usage</a:t>
            </a:r>
            <a:r>
              <a:rPr lang="en-US" dirty="0"/>
              <a:t>: Investigating the evolving landscape of cybersecurity threats and developing innovative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00E54C84-2098-6B52-DD60-8566A1E42E27}"/>
              </a:ext>
            </a:extLst>
          </p:cNvPr>
          <p:cNvSpPr txBox="1"/>
          <p:nvPr/>
        </p:nvSpPr>
        <p:spPr>
          <a:xfrm>
            <a:off x="3050458" y="2420712"/>
            <a:ext cx="7084142" cy="1754326"/>
          </a:xfrm>
          <a:prstGeom prst="rect">
            <a:avLst/>
          </a:prstGeom>
          <a:noFill/>
        </p:spPr>
        <p:txBody>
          <a:bodyPr wrap="square">
            <a:spAutoFit/>
          </a:bodyPr>
          <a:lstStyle/>
          <a:p>
            <a:r>
              <a:rPr lang="en-US" dirty="0"/>
              <a:t>The project aims to develop an </a:t>
            </a:r>
            <a:r>
              <a:rPr lang="en-US" b="1" dirty="0"/>
              <a:t>Ethical Keylogger</a:t>
            </a:r>
            <a:r>
              <a:rPr lang="en-US" dirty="0"/>
              <a:t> that is designed for educational, security, and research purposes. The keylogger will simulate the functionality of malicious keyloggers, providing insights into their operation, risks, and countermeasures. This solution will be accompanied by comprehensive documentation and tools for detecting and mitigating keylogging threats.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328025" cy="670696"/>
          </a:xfrm>
          <a:prstGeom prst="rect">
            <a:avLst/>
          </a:prstGeom>
        </p:spPr>
        <p:txBody>
          <a:bodyPr vert="horz" wrap="square" lIns="0" tIns="16510" rIns="0" bIns="0" rtlCol="0">
            <a:spAutoFit/>
          </a:bodyPr>
          <a:lstStyle/>
          <a:p>
            <a:pPr marL="12700">
              <a:lnSpc>
                <a:spcPct val="100000"/>
              </a:lnSpc>
              <a:spcBef>
                <a:spcPts val="130"/>
              </a:spcBef>
            </a:pPr>
            <a:r>
              <a:rPr sz="4250" i="1" u="sng" spc="15" dirty="0"/>
              <a:t>THE</a:t>
            </a:r>
            <a:r>
              <a:rPr sz="4250" i="1" u="sng" spc="20" dirty="0"/>
              <a:t> </a:t>
            </a:r>
            <a:r>
              <a:rPr sz="4250" i="1" u="sng" spc="10" dirty="0"/>
              <a:t>WOW</a:t>
            </a:r>
            <a:r>
              <a:rPr sz="4250" i="1" u="sng" spc="85" dirty="0"/>
              <a:t> </a:t>
            </a:r>
            <a:r>
              <a:rPr sz="4250" i="1" u="sng" spc="10" dirty="0"/>
              <a:t>IN</a:t>
            </a:r>
            <a:r>
              <a:rPr sz="4250" i="1" u="sng" spc="-5" dirty="0"/>
              <a:t> </a:t>
            </a:r>
            <a:r>
              <a:rPr sz="4250" i="1" u="sng" spc="15" dirty="0"/>
              <a:t>YOUR</a:t>
            </a:r>
            <a:r>
              <a:rPr sz="4250" i="1" u="sng" spc="-10" dirty="0"/>
              <a:t> </a:t>
            </a:r>
            <a:r>
              <a:rPr sz="4250" i="1" u="sng" spc="20" dirty="0"/>
              <a:t>SOLUTION</a:t>
            </a:r>
            <a:endParaRPr sz="4250" i="1"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428A740B-4FD1-5BEF-84F2-AFEA85CA5022}"/>
              </a:ext>
            </a:extLst>
          </p:cNvPr>
          <p:cNvSpPr txBox="1"/>
          <p:nvPr/>
        </p:nvSpPr>
        <p:spPr>
          <a:xfrm>
            <a:off x="1580228" y="2097958"/>
            <a:ext cx="7932174" cy="923330"/>
          </a:xfrm>
          <a:prstGeom prst="rect">
            <a:avLst/>
          </a:prstGeom>
          <a:noFill/>
        </p:spPr>
        <p:txBody>
          <a:bodyPr wrap="square">
            <a:spAutoFit/>
          </a:bodyPr>
          <a:lstStyle/>
          <a:p>
            <a:r>
              <a:rPr lang="en-US" dirty="0"/>
              <a:t>The </a:t>
            </a:r>
            <a:r>
              <a:rPr lang="en-US" b="1" dirty="0"/>
              <a:t>Ethical Keylogger Project</a:t>
            </a:r>
            <a:r>
              <a:rPr lang="en-US" dirty="0"/>
              <a:t> offers a range of standout features that make it exceptional. Here are the key elements that deliver the "wow" factor in your solution:</a:t>
            </a:r>
            <a:endParaRPr lang="en-IN" dirty="0"/>
          </a:p>
        </p:txBody>
      </p:sp>
      <p:sp>
        <p:nvSpPr>
          <p:cNvPr id="12" name="TextBox 11">
            <a:extLst>
              <a:ext uri="{FF2B5EF4-FFF2-40B4-BE49-F238E27FC236}">
                <a16:creationId xmlns:a16="http://schemas.microsoft.com/office/drawing/2014/main" id="{A413670A-0B3C-FE26-D2EA-A9B96B65B7B3}"/>
              </a:ext>
            </a:extLst>
          </p:cNvPr>
          <p:cNvSpPr txBox="1"/>
          <p:nvPr/>
        </p:nvSpPr>
        <p:spPr>
          <a:xfrm>
            <a:off x="2286000" y="3313429"/>
            <a:ext cx="7829550" cy="1754326"/>
          </a:xfrm>
          <a:prstGeom prst="rect">
            <a:avLst/>
          </a:prstGeom>
          <a:noFill/>
        </p:spPr>
        <p:txBody>
          <a:bodyPr wrap="square">
            <a:spAutoFit/>
          </a:bodyPr>
          <a:lstStyle/>
          <a:p>
            <a:r>
              <a:rPr lang="en-US" b="1" dirty="0"/>
              <a:t>                  Innovative Educational Tool</a:t>
            </a:r>
          </a:p>
          <a:p>
            <a:pPr>
              <a:buFont typeface="Arial" panose="020B0604020202020204" pitchFamily="34" charset="0"/>
              <a:buChar char="•"/>
            </a:pPr>
            <a:r>
              <a:rPr lang="en-US" b="1" dirty="0"/>
              <a:t>Interactive Learning</a:t>
            </a:r>
            <a:r>
              <a:rPr lang="en-US" dirty="0"/>
              <a:t>: Your keylogger solution includes a hands-on learning module that allows students and professionals to interact with real-world keylogging scenarios, greatly enhancing the educational experience. This interactive component transforms complex cybersecurity concepts into tangible learning opportunities, making education both engaging and effective.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1031645"/>
            <a:ext cx="457200" cy="4953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i="1" u="sng" spc="15" dirty="0">
                <a:latin typeface="Trebuchet MS"/>
                <a:cs typeface="Trebuchet MS"/>
              </a:rPr>
              <a:t>M</a:t>
            </a:r>
            <a:r>
              <a:rPr sz="4800" b="1" i="1" u="sng" dirty="0">
                <a:latin typeface="Trebuchet MS"/>
                <a:cs typeface="Trebuchet MS"/>
              </a:rPr>
              <a:t>O</a:t>
            </a:r>
            <a:r>
              <a:rPr sz="4800" b="1" i="1" u="sng" spc="-15" dirty="0">
                <a:latin typeface="Trebuchet MS"/>
                <a:cs typeface="Trebuchet MS"/>
              </a:rPr>
              <a:t>D</a:t>
            </a:r>
            <a:r>
              <a:rPr sz="4800" b="1" i="1" u="sng" spc="-35" dirty="0">
                <a:latin typeface="Trebuchet MS"/>
                <a:cs typeface="Trebuchet MS"/>
              </a:rPr>
              <a:t>E</a:t>
            </a:r>
            <a:r>
              <a:rPr sz="4800" b="1" i="1" u="sng" spc="-30" dirty="0">
                <a:latin typeface="Trebuchet MS"/>
                <a:cs typeface="Trebuchet MS"/>
              </a:rPr>
              <a:t>LL</a:t>
            </a:r>
            <a:r>
              <a:rPr sz="4800" b="1" i="1" u="sng" spc="-5" dirty="0">
                <a:latin typeface="Trebuchet MS"/>
                <a:cs typeface="Trebuchet MS"/>
              </a:rPr>
              <a:t>I</a:t>
            </a:r>
            <a:r>
              <a:rPr sz="4800" b="1" i="1" u="sng" spc="30" dirty="0">
                <a:latin typeface="Trebuchet MS"/>
                <a:cs typeface="Trebuchet MS"/>
              </a:rPr>
              <a:t>N</a:t>
            </a:r>
            <a:r>
              <a:rPr sz="4800" b="1" i="1" u="sng" spc="5" dirty="0">
                <a:latin typeface="Trebuchet MS"/>
                <a:cs typeface="Trebuchet MS"/>
              </a:rPr>
              <a:t>G</a:t>
            </a:r>
            <a:endParaRPr sz="4800" i="1" u="sng" dirty="0">
              <a:latin typeface="Trebuchet MS"/>
              <a:cs typeface="Trebuchet MS"/>
            </a:endParaRPr>
          </a:p>
        </p:txBody>
      </p:sp>
      <p:sp>
        <p:nvSpPr>
          <p:cNvPr id="11" name="TextBox 10">
            <a:extLst>
              <a:ext uri="{FF2B5EF4-FFF2-40B4-BE49-F238E27FC236}">
                <a16:creationId xmlns:a16="http://schemas.microsoft.com/office/drawing/2014/main" id="{FA5B0D3A-68FE-45C4-1AE7-7101FC2B5D26}"/>
              </a:ext>
            </a:extLst>
          </p:cNvPr>
          <p:cNvSpPr txBox="1"/>
          <p:nvPr/>
        </p:nvSpPr>
        <p:spPr>
          <a:xfrm>
            <a:off x="354576" y="1709578"/>
            <a:ext cx="8998974" cy="1477328"/>
          </a:xfrm>
          <a:prstGeom prst="rect">
            <a:avLst/>
          </a:prstGeom>
          <a:noFill/>
        </p:spPr>
        <p:txBody>
          <a:bodyPr wrap="square">
            <a:spAutoFit/>
          </a:bodyPr>
          <a:lstStyle/>
          <a:p>
            <a:r>
              <a:rPr lang="en-US" b="1" dirty="0"/>
              <a:t>Modeling</a:t>
            </a:r>
            <a:r>
              <a:rPr lang="en-US" dirty="0"/>
              <a:t> in the context of the Ethical Keylogger Project involves creating detailed and structured representations of the keylogger's functionality, potential impacts, and defenses. These models provide a comprehensive understanding of how keyloggers operate, how they can be detected, and how to protect against them. Here’s a breakdown of the modeling aspects in this project:</a:t>
            </a:r>
            <a:endParaRPr lang="en-IN" dirty="0"/>
          </a:p>
        </p:txBody>
      </p:sp>
      <p:sp>
        <p:nvSpPr>
          <p:cNvPr id="13" name="TextBox 12">
            <a:extLst>
              <a:ext uri="{FF2B5EF4-FFF2-40B4-BE49-F238E27FC236}">
                <a16:creationId xmlns:a16="http://schemas.microsoft.com/office/drawing/2014/main" id="{74F8380B-2416-8703-4BB3-DF6190DBE700}"/>
              </a:ext>
            </a:extLst>
          </p:cNvPr>
          <p:cNvSpPr txBox="1"/>
          <p:nvPr/>
        </p:nvSpPr>
        <p:spPr>
          <a:xfrm>
            <a:off x="1483442" y="3536076"/>
            <a:ext cx="7872566" cy="1477328"/>
          </a:xfrm>
          <a:prstGeom prst="rect">
            <a:avLst/>
          </a:prstGeom>
          <a:noFill/>
        </p:spPr>
        <p:txBody>
          <a:bodyPr wrap="square">
            <a:spAutoFit/>
          </a:bodyPr>
          <a:lstStyle/>
          <a:p>
            <a:r>
              <a:rPr lang="en-US" b="1" dirty="0"/>
              <a:t>        System Architecture Modeling</a:t>
            </a:r>
          </a:p>
          <a:p>
            <a:pPr>
              <a:buFont typeface="Arial" panose="020B0604020202020204" pitchFamily="34" charset="0"/>
              <a:buChar char="•"/>
            </a:pPr>
            <a:r>
              <a:rPr lang="en-US" b="1" dirty="0"/>
              <a:t>Component Diagram</a:t>
            </a:r>
            <a:r>
              <a:rPr lang="en-US" dirty="0"/>
              <a:t>: Illustrates the various components of the keylogger system, including data capture, storage, and transmission mechanisms.</a:t>
            </a:r>
          </a:p>
          <a:p>
            <a:pPr>
              <a:buFont typeface="Arial" panose="020B0604020202020204" pitchFamily="34" charset="0"/>
              <a:buChar char="•"/>
            </a:pPr>
            <a:r>
              <a:rPr lang="en-US" b="1" dirty="0"/>
              <a:t>Data Flow Diagram</a:t>
            </a:r>
            <a:r>
              <a:rPr lang="en-US" dirty="0"/>
              <a:t>: Shows how keystrokes are captured and transmitted, highlighting potential points of vulnerability and areas for security intervention.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619</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Dubai</vt:lpstr>
      <vt:lpstr>Trebuchet MS</vt:lpstr>
      <vt:lpstr>Office Theme</vt:lpstr>
      <vt:lpstr>STUDENT DETAILS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Ravi Teja</cp:lastModifiedBy>
  <cp:revision>2</cp:revision>
  <dcterms:created xsi:type="dcterms:W3CDTF">2024-06-03T05:48:59Z</dcterms:created>
  <dcterms:modified xsi:type="dcterms:W3CDTF">2024-06-06T16:04:49Z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