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IBM Plex Mono" panose="020F0502020204030204" pitchFamily="49" charset="0"/>
      <p:regular r:id="rId10"/>
      <p:bold r:id="rId11"/>
      <p:italic r:id="rId12"/>
      <p:boldItalic r:id="rId13"/>
    </p:embeddedFont>
    <p:embeddedFont>
      <p:font typeface="Open Sans" panose="020F0502020204030204" pitchFamily="34" charset="0"/>
      <p:bold r:id="rId14"/>
    </p:embeddedFont>
    <p:embeddedFont>
      <p:font typeface="Poppins" panose="00000500000000000000" pitchFamily="2" charset="0"/>
      <p:regular r:id="rId15"/>
      <p:bold r:id="rId16"/>
      <p:italic r:id="rId17"/>
      <p:boldItalic r:id="rId18"/>
    </p:embeddedFont>
    <p:embeddedFont>
      <p:font typeface="PT Sans" panose="020F0502020204030204" pitchFamily="34" charset="0"/>
      <p:regular r:id="rId19"/>
      <p:bold r:id="rId20"/>
      <p:italic r:id="rId21"/>
      <p:boldItalic r:id="rId22"/>
    </p:embeddedFont>
    <p:embeddedFont>
      <p:font typeface="Source Code Pro" panose="020F0502020204030204" pitchFamily="49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45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63d5a6d757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63d5a6d757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2a78aa08d08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8" name="Google Shape;1488;g2a78aa08d08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2a78fb43f4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Google Shape;1509;g2a78fb43f4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2a78fb43f4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Google Shape;1523;g2a78fb43f4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263cd3bfe9c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263cd3bfe9c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>
            <a:spLocks noGrp="1"/>
          </p:cNvSpPr>
          <p:nvPr>
            <p:ph type="subTitle" idx="1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rot="8100000" flipH="1">
              <a:off x="3778999" y="-2106462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rot="-2700000" flipH="1">
              <a:off x="3192849" y="-2898537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rot="10800000" flipH="1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rot="-3320950" flipH="1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rot="-2700000" flipH="1">
              <a:off x="249333" y="3270782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17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rot="2700000" flipH="1">
                <a:off x="-1073899" y="4736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rot="-2700000" flipH="1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0_1_1_1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29" name="Google Shape;72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30" name="Google Shape;730;p18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rot="10800000" flipH="1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rot="5400000" flipH="1">
              <a:off x="6551329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>
            <a:spLocks noGrp="1"/>
          </p:cNvSpPr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0"/>
          <p:cNvSpPr txBox="1">
            <a:spLocks noGrp="1"/>
          </p:cNvSpPr>
          <p:nvPr>
            <p:ph type="subTitle" idx="1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4" name="Google Shape;844;p21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845" name="Google Shape;845;p21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846" name="Google Shape;846;p21"/>
            <p:cNvSpPr/>
            <p:nvPr/>
          </p:nvSpPr>
          <p:spPr>
            <a:xfrm rot="-8100000" flipH="1">
              <a:off x="7249845" y="-719557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9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50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2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53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5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856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858" name="Google Shape;858;p2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9" name="Google Shape;859;p21"/>
          <p:cNvGrpSpPr/>
          <p:nvPr/>
        </p:nvGrpSpPr>
        <p:grpSpPr>
          <a:xfrm rot="5400000">
            <a:off x="-1981527" y="1924690"/>
            <a:ext cx="6191222" cy="6191222"/>
            <a:chOff x="-2825827" y="1271890"/>
            <a:chExt cx="6191222" cy="6191222"/>
          </a:xfrm>
        </p:grpSpPr>
        <p:pic>
          <p:nvPicPr>
            <p:cNvPr id="860" name="Google Shape;860;p2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1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862" name="Google Shape;862;p21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4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5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67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8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0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871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73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874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5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2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878" name="Google Shape;878;p2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9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0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88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8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1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2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3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4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5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896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89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9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00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1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2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3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4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5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06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1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20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1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3" name="Google Shape;92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24" name="Google Shape;924;p22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25" name="Google Shape;925;p22"/>
          <p:cNvSpPr txBox="1">
            <a:spLocks noGrp="1"/>
          </p:cNvSpPr>
          <p:nvPr>
            <p:ph type="body" idx="2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926" name="Google Shape;926;p22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28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0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4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5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36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3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945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46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8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4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1" name="Google Shape;951;p22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952" name="Google Shape;952;p2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 flipH="1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4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5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7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62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4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66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7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8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9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72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75" name="Google Shape;975;p23"/>
          <p:cNvSpPr txBox="1">
            <a:spLocks noGrp="1"/>
          </p:cNvSpPr>
          <p:nvPr>
            <p:ph type="subTitle" idx="1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6" name="Google Shape;976;p23"/>
          <p:cNvSpPr txBox="1">
            <a:spLocks noGrp="1"/>
          </p:cNvSpPr>
          <p:nvPr>
            <p:ph type="subTitle" idx="2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7" name="Google Shape;977;p23"/>
          <p:cNvSpPr txBox="1">
            <a:spLocks noGrp="1"/>
          </p:cNvSpPr>
          <p:nvPr>
            <p:ph type="subTitle" idx="3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978" name="Google Shape;978;p23"/>
          <p:cNvSpPr txBox="1">
            <a:spLocks noGrp="1"/>
          </p:cNvSpPr>
          <p:nvPr>
            <p:ph type="subTitle" idx="4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979" name="Google Shape;979;p23"/>
          <p:cNvGrpSpPr/>
          <p:nvPr/>
        </p:nvGrpSpPr>
        <p:grpSpPr>
          <a:xfrm rot="-5400000" flipH="1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l="16960" t="24718" r="7121" b="26177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>
            <a:spLocks noGrp="1"/>
          </p:cNvSpPr>
          <p:nvPr>
            <p:ph type="subTitle" idx="1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3" name="Google Shape;1113;p25"/>
          <p:cNvSpPr txBox="1">
            <a:spLocks noGrp="1"/>
          </p:cNvSpPr>
          <p:nvPr>
            <p:ph type="subTitle" idx="2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4" name="Google Shape;1114;p25"/>
          <p:cNvSpPr txBox="1">
            <a:spLocks noGrp="1"/>
          </p:cNvSpPr>
          <p:nvPr>
            <p:ph type="subTitle" idx="3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5" name="Google Shape;1115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6" name="Google Shape;1116;p25"/>
          <p:cNvSpPr txBox="1">
            <a:spLocks noGrp="1"/>
          </p:cNvSpPr>
          <p:nvPr>
            <p:ph type="subTitle" idx="4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7" name="Google Shape;1117;p25"/>
          <p:cNvSpPr txBox="1">
            <a:spLocks noGrp="1"/>
          </p:cNvSpPr>
          <p:nvPr>
            <p:ph type="subTitle" idx="5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8" name="Google Shape;1118;p25"/>
          <p:cNvSpPr txBox="1">
            <a:spLocks noGrp="1"/>
          </p:cNvSpPr>
          <p:nvPr>
            <p:ph type="subTitle" idx="6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9" name="Google Shape;1119;p25"/>
          <p:cNvSpPr>
            <a:spLocks noGrp="1"/>
          </p:cNvSpPr>
          <p:nvPr>
            <p:ph type="pic" idx="7"/>
          </p:nvPr>
        </p:nvSpPr>
        <p:spPr>
          <a:xfrm>
            <a:off x="72000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0" name="Google Shape;1120;p25"/>
          <p:cNvSpPr>
            <a:spLocks noGrp="1"/>
          </p:cNvSpPr>
          <p:nvPr>
            <p:ph type="pic" idx="8"/>
          </p:nvPr>
        </p:nvSpPr>
        <p:spPr>
          <a:xfrm>
            <a:off x="3584475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1" name="Google Shape;1121;p25"/>
          <p:cNvSpPr>
            <a:spLocks noGrp="1"/>
          </p:cNvSpPr>
          <p:nvPr>
            <p:ph type="pic" idx="9"/>
          </p:nvPr>
        </p:nvSpPr>
        <p:spPr>
          <a:xfrm>
            <a:off x="644895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7" name="Google Shape;1217;p27"/>
          <p:cNvSpPr txBox="1">
            <a:spLocks noGrp="1"/>
          </p:cNvSpPr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27"/>
          <p:cNvSpPr txBox="1">
            <a:spLocks noGrp="1"/>
          </p:cNvSpPr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9" name="Google Shape;1219;p27"/>
          <p:cNvSpPr txBox="1">
            <a:spLocks noGrp="1"/>
          </p:cNvSpPr>
          <p:nvPr>
            <p:ph type="subTitle" idx="3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0" name="Google Shape;1220;p27"/>
          <p:cNvSpPr txBox="1">
            <a:spLocks noGrp="1"/>
          </p:cNvSpPr>
          <p:nvPr>
            <p:ph type="subTitle" idx="4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1" name="Google Shape;1221;p27"/>
          <p:cNvSpPr txBox="1">
            <a:spLocks noGrp="1"/>
          </p:cNvSpPr>
          <p:nvPr>
            <p:ph type="subTitle" idx="5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2" name="Google Shape;1222;p27"/>
          <p:cNvSpPr txBox="1">
            <a:spLocks noGrp="1"/>
          </p:cNvSpPr>
          <p:nvPr>
            <p:ph type="subTitle" idx="6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3" name="Google Shape;1223;p27"/>
          <p:cNvSpPr txBox="1">
            <a:spLocks noGrp="1"/>
          </p:cNvSpPr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4" name="Google Shape;1224;p27"/>
          <p:cNvSpPr txBox="1">
            <a:spLocks noGrp="1"/>
          </p:cNvSpPr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5" name="Google Shape;1225;p27"/>
          <p:cNvSpPr txBox="1">
            <a:spLocks noGrp="1"/>
          </p:cNvSpPr>
          <p:nvPr>
            <p:ph type="subTitle" idx="9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6" name="Google Shape;1226;p27"/>
          <p:cNvSpPr txBox="1">
            <a:spLocks noGrp="1"/>
          </p:cNvSpPr>
          <p:nvPr>
            <p:ph type="subTitle" idx="13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7" name="Google Shape;1227;p27"/>
          <p:cNvSpPr txBox="1">
            <a:spLocks noGrp="1"/>
          </p:cNvSpPr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8" name="Google Shape;1228;p27"/>
          <p:cNvSpPr txBox="1">
            <a:spLocks noGrp="1"/>
          </p:cNvSpPr>
          <p:nvPr>
            <p:ph type="subTitle" idx="15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>
            <a:spLocks noGrp="1"/>
          </p:cNvSpPr>
          <p:nvPr>
            <p:ph type="title" hasCustomPrompt="1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>
            <a:spLocks noGrp="1"/>
          </p:cNvSpPr>
          <p:nvPr>
            <p:ph type="subTitle" idx="1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68" name="Google Shape;1268;p28"/>
          <p:cNvSpPr txBox="1">
            <a:spLocks noGrp="1"/>
          </p:cNvSpPr>
          <p:nvPr>
            <p:ph type="title" idx="2" hasCustomPrompt="1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>
            <a:spLocks noGrp="1"/>
          </p:cNvSpPr>
          <p:nvPr>
            <p:ph type="subTitle" idx="3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70" name="Google Shape;1270;p28"/>
          <p:cNvSpPr txBox="1">
            <a:spLocks noGrp="1"/>
          </p:cNvSpPr>
          <p:nvPr>
            <p:ph type="title" idx="4" hasCustomPrompt="1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>
            <a:spLocks noGrp="1"/>
          </p:cNvSpPr>
          <p:nvPr>
            <p:ph type="subTitle" idx="5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72" name="Google Shape;1272;p28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>
            <a:spLocks noGrp="1"/>
          </p:cNvSpPr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82" name="Google Shape;1282;p29"/>
          <p:cNvSpPr txBox="1">
            <a:spLocks noGrp="1"/>
          </p:cNvSpPr>
          <p:nvPr>
            <p:ph type="subTitle" idx="1"/>
          </p:nvPr>
        </p:nvSpPr>
        <p:spPr>
          <a:xfrm>
            <a:off x="1157250" y="2203275"/>
            <a:ext cx="4448100" cy="10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3" name="Google Shape;1283;p29"/>
          <p:cNvSpPr txBox="1">
            <a:spLocks noGrp="1"/>
          </p:cNvSpPr>
          <p:nvPr>
            <p:ph type="subTitle" idx="2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4" name="Google Shape;1284;p29"/>
          <p:cNvSpPr txBox="1"/>
          <p:nvPr/>
        </p:nvSpPr>
        <p:spPr>
          <a:xfrm>
            <a:off x="1157300" y="32864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85" name="Google Shape;1285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6" name="Google Shape;1286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7" name="Google Shape;1287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9" name="Google Shape;1289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90" name="Google Shape;1290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91" name="Google Shape;1291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2" name="Google Shape;1292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6" name="Google Shape;1296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7" name="Google Shape;1297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98" name="Google Shape;1298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9" name="Google Shape;1299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300" name="Google Shape;1300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5" name="Google Shape;130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6" name="Google Shape;130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07" name="Google Shape;130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1" name="Google Shape;131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2" name="Google Shape;131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13" name="Google Shape;131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4" name="Google Shape;1314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5" name="Google Shape;131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6" name="Google Shape;131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17" name="Google Shape;131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1" name="Google Shape;132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2" name="Google Shape;132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23" name="Google Shape;132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4" name="Google Shape;1324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5" name="Google Shape;1325;p29"/>
            <p:cNvPicPr preferRelativeResize="0"/>
            <p:nvPr/>
          </p:nvPicPr>
          <p:blipFill rotWithShape="1">
            <a:blip r:embed="rId5">
              <a:alphaModFix/>
            </a:blip>
            <a:srcRect l="16960" t="24718" r="7121" b="26177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6" name="Google Shape;1326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7" name="Google Shape;1327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2" name="Google Shape;1332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3" name="Google Shape;1333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4" name="Google Shape;1334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36" name="Google Shape;1336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7" name="Google Shape;1337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1338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t="17657" b="17663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>
            <a:spLocks noGrp="1"/>
          </p:cNvSpPr>
          <p:nvPr>
            <p:ph type="subTitle" idx="1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40" name="Google Shape;34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>
            <a:spLocks noGrp="1"/>
          </p:cNvSpPr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avLst/>
                <a:gdLst/>
                <a:ahLst/>
                <a:cxnLst/>
                <a:rect l="l" t="t" r="r" b="b"/>
                <a:pathLst>
                  <a:path w="14079" h="48146" extrusionOk="0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avLst/>
                <a:gdLst/>
                <a:ahLst/>
                <a:cxnLst/>
                <a:rect l="l" t="t" r="r" b="b"/>
                <a:pathLst>
                  <a:path w="16760" h="43180" extrusionOk="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>
            <a:spLocks noGrp="1"/>
          </p:cNvSpPr>
          <p:nvPr>
            <p:ph type="title"/>
          </p:nvPr>
        </p:nvSpPr>
        <p:spPr>
          <a:xfrm>
            <a:off x="720000" y="919750"/>
            <a:ext cx="3145200" cy="14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9"/>
          <p:cNvSpPr txBox="1">
            <a:spLocks noGrp="1"/>
          </p:cNvSpPr>
          <p:nvPr>
            <p:ph type="subTitle" idx="1"/>
          </p:nvPr>
        </p:nvSpPr>
        <p:spPr>
          <a:xfrm>
            <a:off x="720000" y="2628350"/>
            <a:ext cx="3145200" cy="1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378" name="Google Shape;378;p9"/>
          <p:cNvSpPr>
            <a:spLocks noGrp="1"/>
          </p:cNvSpPr>
          <p:nvPr>
            <p:ph type="pic" idx="2"/>
          </p:nvPr>
        </p:nvSpPr>
        <p:spPr>
          <a:xfrm>
            <a:off x="4135800" y="539500"/>
            <a:ext cx="4295100" cy="40692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32"/>
          <p:cNvSpPr txBox="1">
            <a:spLocks noGrp="1"/>
          </p:cNvSpPr>
          <p:nvPr>
            <p:ph type="subTitle" idx="1"/>
          </p:nvPr>
        </p:nvSpPr>
        <p:spPr>
          <a:xfrm>
            <a:off x="1048250" y="2811175"/>
            <a:ext cx="4882500" cy="14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D1D1D"/>
                </a:solidFill>
              </a:rPr>
              <a:t>Group Members:</a:t>
            </a:r>
            <a:endParaRPr b="1">
              <a:solidFill>
                <a:srgbClr val="1D1D1D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1400"/>
              <a:buChar char="●"/>
            </a:pPr>
            <a:r>
              <a:rPr lang="en">
                <a:solidFill>
                  <a:srgbClr val="1D1D1D"/>
                </a:solidFill>
              </a:rPr>
              <a:t>Mani Chegu</a:t>
            </a:r>
            <a:endParaRPr>
              <a:solidFill>
                <a:srgbClr val="1D1D1D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1400"/>
              <a:buChar char="●"/>
            </a:pPr>
            <a:r>
              <a:rPr lang="en">
                <a:solidFill>
                  <a:srgbClr val="1D1D1D"/>
                </a:solidFill>
              </a:rPr>
              <a:t>Sujith Kumar</a:t>
            </a:r>
            <a:endParaRPr>
              <a:solidFill>
                <a:srgbClr val="1D1D1D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1400"/>
              <a:buChar char="●"/>
            </a:pPr>
            <a:r>
              <a:rPr lang="en">
                <a:solidFill>
                  <a:srgbClr val="1D1D1D"/>
                </a:solidFill>
              </a:rPr>
              <a:t>Sugam</a:t>
            </a:r>
            <a:endParaRPr>
              <a:solidFill>
                <a:srgbClr val="1D1D1D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1D1D1D"/>
                </a:solidFill>
              </a:rPr>
              <a:t>Ravi Teja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32"/>
          <p:cNvSpPr txBox="1">
            <a:spLocks noGrp="1"/>
          </p:cNvSpPr>
          <p:nvPr>
            <p:ph type="ctrTitle"/>
          </p:nvPr>
        </p:nvSpPr>
        <p:spPr>
          <a:xfrm>
            <a:off x="829425" y="484675"/>
            <a:ext cx="69870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C0A9E"/>
                </a:solidFill>
              </a:rPr>
              <a:t>Student LMS Portal Gamification 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7" name="Google Shape;1427;p32"/>
          <p:cNvGrpSpPr/>
          <p:nvPr/>
        </p:nvGrpSpPr>
        <p:grpSpPr>
          <a:xfrm>
            <a:off x="999650" y="2457786"/>
            <a:ext cx="3936683" cy="134070"/>
            <a:chOff x="1096850" y="3242811"/>
            <a:chExt cx="3936683" cy="134070"/>
          </a:xfrm>
        </p:grpSpPr>
        <p:cxnSp>
          <p:nvCxnSpPr>
            <p:cNvPr id="1428" name="Google Shape;1428;p32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9" name="Google Shape;1429;p32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0" name="Google Shape;1430;p32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32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2" name="Google Shape;1432;p32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3" name="Google Shape;1433;p32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34" name="Google Shape;1434;p32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35" name="Google Shape;1435;p32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6" name="Google Shape;1436;p32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37" name="Google Shape;1437;p32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8" name="Google Shape;1438;p32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39" name="Google Shape;1439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1" name="Google Shape;1441;p32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2" name="Google Shape;1442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4" name="Google Shape;1444;p32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47" name="Google Shape;1447;p32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33"/>
          <p:cNvSpPr txBox="1">
            <a:spLocks noGrp="1"/>
          </p:cNvSpPr>
          <p:nvPr>
            <p:ph type="subTitle" idx="1"/>
          </p:nvPr>
        </p:nvSpPr>
        <p:spPr>
          <a:xfrm>
            <a:off x="444600" y="1117750"/>
            <a:ext cx="79542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solidFill>
                  <a:srgbClr val="1D1D1D"/>
                </a:solidFill>
              </a:rPr>
              <a:t>In the evolving landscape of education, the conventional Learning Management Systems (LMS) often lack the engagement required to motivate students and provide a personalized learning experience.</a:t>
            </a:r>
            <a:endParaRPr sz="1300">
              <a:solidFill>
                <a:srgbClr val="1D1D1D"/>
              </a:solidFill>
            </a:endParaRPr>
          </a:p>
          <a:p>
            <a:pPr marL="457200" lvl="0" indent="-3111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solidFill>
                  <a:srgbClr val="1D1D1D"/>
                </a:solidFill>
              </a:rPr>
              <a:t>Our challenge is to Design and implement a gamified learning management system (LMS) portal for students. The solution should incorporate points, badges, leaderboards, and other interactive elements to motivate students, track progress, and make learning more engaging. </a:t>
            </a:r>
            <a:endParaRPr sz="1300">
              <a:solidFill>
                <a:srgbClr val="1D1D1D"/>
              </a:solidFill>
            </a:endParaRPr>
          </a:p>
          <a:p>
            <a:pPr marL="457200" lvl="0" indent="-3111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solidFill>
                  <a:srgbClr val="1D1D1D"/>
                </a:solidFill>
              </a:rPr>
              <a:t>Develop personalized learning paths based on individual student performance and learning styles.</a:t>
            </a:r>
            <a:endParaRPr sz="1300"/>
          </a:p>
        </p:txBody>
      </p:sp>
      <p:sp>
        <p:nvSpPr>
          <p:cNvPr id="1453" name="Google Shape;1453;p33"/>
          <p:cNvSpPr txBox="1">
            <a:spLocks noGrp="1"/>
          </p:cNvSpPr>
          <p:nvPr>
            <p:ph type="title"/>
          </p:nvPr>
        </p:nvSpPr>
        <p:spPr>
          <a:xfrm>
            <a:off x="444600" y="215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Problem Statement</a:t>
            </a:r>
            <a:endParaRPr/>
          </a:p>
        </p:txBody>
      </p:sp>
      <p:grpSp>
        <p:nvGrpSpPr>
          <p:cNvPr id="1454" name="Google Shape;1454;p33"/>
          <p:cNvGrpSpPr/>
          <p:nvPr/>
        </p:nvGrpSpPr>
        <p:grpSpPr>
          <a:xfrm>
            <a:off x="-75325" y="4383383"/>
            <a:ext cx="4558967" cy="1141122"/>
            <a:chOff x="-123925" y="4132283"/>
            <a:chExt cx="4558967" cy="1141122"/>
          </a:xfrm>
        </p:grpSpPr>
        <p:grpSp>
          <p:nvGrpSpPr>
            <p:cNvPr id="1455" name="Google Shape;1455;p33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456" name="Google Shape;1456;p33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3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8" name="Google Shape;1458;p33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459" name="Google Shape;1459;p3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60" name="Google Shape;1460;p3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61" name="Google Shape;1461;p3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34"/>
          <p:cNvSpPr txBox="1">
            <a:spLocks noGrp="1"/>
          </p:cNvSpPr>
          <p:nvPr>
            <p:ph type="title"/>
          </p:nvPr>
        </p:nvSpPr>
        <p:spPr>
          <a:xfrm>
            <a:off x="444675" y="273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Objectives</a:t>
            </a:r>
            <a:endParaRPr/>
          </a:p>
        </p:txBody>
      </p:sp>
      <p:grpSp>
        <p:nvGrpSpPr>
          <p:cNvPr id="1467" name="Google Shape;1467;p34"/>
          <p:cNvGrpSpPr/>
          <p:nvPr/>
        </p:nvGrpSpPr>
        <p:grpSpPr>
          <a:xfrm>
            <a:off x="-530075" y="4250108"/>
            <a:ext cx="4558967" cy="1141122"/>
            <a:chOff x="-123925" y="4132283"/>
            <a:chExt cx="4558967" cy="1141122"/>
          </a:xfrm>
        </p:grpSpPr>
        <p:grpSp>
          <p:nvGrpSpPr>
            <p:cNvPr id="1468" name="Google Shape;1468;p34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469" name="Google Shape;1469;p34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4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1" name="Google Shape;1471;p34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472" name="Google Shape;1472;p3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73" name="Google Shape;1473;p3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74" name="Google Shape;1474;p3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475" name="Google Shape;1475;p34"/>
          <p:cNvCxnSpPr/>
          <p:nvPr/>
        </p:nvCxnSpPr>
        <p:spPr>
          <a:xfrm rot="10800000" flipH="1">
            <a:off x="340200" y="2617200"/>
            <a:ext cx="7142400" cy="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6" name="Google Shape;1476;p34"/>
          <p:cNvCxnSpPr/>
          <p:nvPr/>
        </p:nvCxnSpPr>
        <p:spPr>
          <a:xfrm>
            <a:off x="922800" y="1277263"/>
            <a:ext cx="600" cy="20244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77" name="Google Shape;1477;p34"/>
          <p:cNvSpPr txBox="1"/>
          <p:nvPr/>
        </p:nvSpPr>
        <p:spPr>
          <a:xfrm>
            <a:off x="1001200" y="1525875"/>
            <a:ext cx="2778900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Integrate points, badges, and leaderboards into the LMS to create a gamified experience.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8" name="Google Shape;1478;p34"/>
          <p:cNvSpPr txBox="1"/>
          <p:nvPr/>
        </p:nvSpPr>
        <p:spPr>
          <a:xfrm>
            <a:off x="1001200" y="1071375"/>
            <a:ext cx="39693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Implement Gamification Elements</a:t>
            </a:r>
            <a:endParaRPr sz="15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79" name="Google Shape;1479;p34"/>
          <p:cNvSpPr txBox="1"/>
          <p:nvPr/>
        </p:nvSpPr>
        <p:spPr>
          <a:xfrm>
            <a:off x="1090900" y="3399225"/>
            <a:ext cx="3113100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Include features that allow instructors to monitor student progress and engagement.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80" name="Google Shape;1480;p34"/>
          <p:cNvSpPr txBox="1"/>
          <p:nvPr/>
        </p:nvSpPr>
        <p:spPr>
          <a:xfrm>
            <a:off x="1059525" y="2984575"/>
            <a:ext cx="39693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IBM Plex Mono"/>
                <a:ea typeface="IBM Plex Mono"/>
                <a:cs typeface="IBM Plex Mono"/>
                <a:sym typeface="IBM Plex Mono"/>
              </a:rPr>
              <a:t>Facilitate Instructor Engagement</a:t>
            </a:r>
            <a:endParaRPr sz="22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1481" name="Google Shape;1481;p34"/>
          <p:cNvCxnSpPr/>
          <p:nvPr/>
        </p:nvCxnSpPr>
        <p:spPr>
          <a:xfrm>
            <a:off x="5355350" y="1286763"/>
            <a:ext cx="600" cy="20244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82" name="Google Shape;1482;p34"/>
          <p:cNvSpPr txBox="1"/>
          <p:nvPr/>
        </p:nvSpPr>
        <p:spPr>
          <a:xfrm>
            <a:off x="5444350" y="1537825"/>
            <a:ext cx="3113100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Develop a user-friendly interface or application that enables users to easily interact and navigate.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83" name="Google Shape;1483;p34"/>
          <p:cNvSpPr txBox="1"/>
          <p:nvPr/>
        </p:nvSpPr>
        <p:spPr>
          <a:xfrm>
            <a:off x="5444350" y="1071375"/>
            <a:ext cx="37335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User Friendly Interface</a:t>
            </a:r>
            <a:endParaRPr sz="15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84" name="Google Shape;1484;p34"/>
          <p:cNvSpPr txBox="1"/>
          <p:nvPr/>
        </p:nvSpPr>
        <p:spPr>
          <a:xfrm>
            <a:off x="5534050" y="3477575"/>
            <a:ext cx="2483400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Implement robust security measures to protect student data and privacy.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85" name="Google Shape;1485;p34"/>
          <p:cNvSpPr txBox="1"/>
          <p:nvPr/>
        </p:nvSpPr>
        <p:spPr>
          <a:xfrm>
            <a:off x="5502675" y="3023075"/>
            <a:ext cx="38199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Ensure Security &amp; Privacy</a:t>
            </a:r>
            <a:endParaRPr sz="15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35"/>
          <p:cNvSpPr txBox="1">
            <a:spLocks noGrp="1"/>
          </p:cNvSpPr>
          <p:nvPr>
            <p:ph type="title"/>
          </p:nvPr>
        </p:nvSpPr>
        <p:spPr>
          <a:xfrm>
            <a:off x="550475" y="153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Tech Stack: MERN Stack</a:t>
            </a:r>
            <a:endParaRPr/>
          </a:p>
        </p:txBody>
      </p:sp>
      <p:sp>
        <p:nvSpPr>
          <p:cNvPr id="1491" name="Google Shape;1491;p35"/>
          <p:cNvSpPr txBox="1"/>
          <p:nvPr/>
        </p:nvSpPr>
        <p:spPr>
          <a:xfrm>
            <a:off x="5541700" y="1263878"/>
            <a:ext cx="2856900" cy="14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Minimalist yet powerful Node.js framework for building robust and scalable server-side applications based on Node.js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92" name="Google Shape;1492;p35"/>
          <p:cNvSpPr txBox="1"/>
          <p:nvPr/>
        </p:nvSpPr>
        <p:spPr>
          <a:xfrm>
            <a:off x="5787600" y="2888850"/>
            <a:ext cx="2733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React.js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93" name="Google Shape;1493;p35"/>
          <p:cNvSpPr txBox="1"/>
          <p:nvPr/>
        </p:nvSpPr>
        <p:spPr>
          <a:xfrm>
            <a:off x="448300" y="1149675"/>
            <a:ext cx="29241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MongoDB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94" name="Google Shape;1494;p35"/>
          <p:cNvSpPr txBox="1"/>
          <p:nvPr/>
        </p:nvSpPr>
        <p:spPr>
          <a:xfrm>
            <a:off x="5494000" y="854875"/>
            <a:ext cx="2236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Express.js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95" name="Google Shape;1495;p35"/>
          <p:cNvSpPr txBox="1"/>
          <p:nvPr/>
        </p:nvSpPr>
        <p:spPr>
          <a:xfrm>
            <a:off x="1270450" y="3549300"/>
            <a:ext cx="3314100" cy="15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Enables efficient server-side JavaScript execution, providing a lightweight and scalable platform for building fast, real-time, and networked applications.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96" name="Google Shape;1496;p35"/>
          <p:cNvSpPr txBox="1"/>
          <p:nvPr/>
        </p:nvSpPr>
        <p:spPr>
          <a:xfrm>
            <a:off x="5787600" y="3316625"/>
            <a:ext cx="2987400" cy="17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Provides a declarative and efficient way to build user interfaces, making it easy to create interactive and dynamic web applications.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97" name="Google Shape;1497;p35"/>
          <p:cNvSpPr txBox="1"/>
          <p:nvPr/>
        </p:nvSpPr>
        <p:spPr>
          <a:xfrm>
            <a:off x="1203100" y="3092292"/>
            <a:ext cx="21021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Node.js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1498" name="Google Shape;1498;p35"/>
          <p:cNvGrpSpPr/>
          <p:nvPr/>
        </p:nvGrpSpPr>
        <p:grpSpPr>
          <a:xfrm>
            <a:off x="4045460" y="1982914"/>
            <a:ext cx="909284" cy="924917"/>
            <a:chOff x="4085864" y="2304898"/>
            <a:chExt cx="972392" cy="972266"/>
          </a:xfrm>
        </p:grpSpPr>
        <p:sp>
          <p:nvSpPr>
            <p:cNvPr id="1499" name="Google Shape;1499;p35"/>
            <p:cNvSpPr/>
            <p:nvPr/>
          </p:nvSpPr>
          <p:spPr>
            <a:xfrm>
              <a:off x="4085864" y="2304898"/>
              <a:ext cx="972392" cy="972266"/>
            </a:xfrm>
            <a:custGeom>
              <a:avLst/>
              <a:gdLst/>
              <a:ahLst/>
              <a:cxnLst/>
              <a:rect l="l" t="t" r="r" b="b"/>
              <a:pathLst>
                <a:path w="7707" h="7706" extrusionOk="0">
                  <a:moveTo>
                    <a:pt x="3854" y="0"/>
                  </a:moveTo>
                  <a:cubicBezTo>
                    <a:pt x="3439" y="0"/>
                    <a:pt x="3030" y="65"/>
                    <a:pt x="2640" y="195"/>
                  </a:cubicBezTo>
                  <a:cubicBezTo>
                    <a:pt x="2543" y="227"/>
                    <a:pt x="2491" y="331"/>
                    <a:pt x="2522" y="428"/>
                  </a:cubicBezTo>
                  <a:cubicBezTo>
                    <a:pt x="2549" y="506"/>
                    <a:pt x="2621" y="555"/>
                    <a:pt x="2698" y="555"/>
                  </a:cubicBezTo>
                  <a:cubicBezTo>
                    <a:pt x="2717" y="555"/>
                    <a:pt x="2736" y="552"/>
                    <a:pt x="2755" y="546"/>
                  </a:cubicBezTo>
                  <a:cubicBezTo>
                    <a:pt x="3109" y="430"/>
                    <a:pt x="3478" y="369"/>
                    <a:pt x="3854" y="369"/>
                  </a:cubicBezTo>
                  <a:cubicBezTo>
                    <a:pt x="5774" y="369"/>
                    <a:pt x="7337" y="1933"/>
                    <a:pt x="7337" y="3852"/>
                  </a:cubicBezTo>
                  <a:cubicBezTo>
                    <a:pt x="7337" y="5773"/>
                    <a:pt x="5774" y="7337"/>
                    <a:pt x="3854" y="7337"/>
                  </a:cubicBezTo>
                  <a:cubicBezTo>
                    <a:pt x="1933" y="7337"/>
                    <a:pt x="370" y="5773"/>
                    <a:pt x="370" y="3852"/>
                  </a:cubicBezTo>
                  <a:cubicBezTo>
                    <a:pt x="370" y="2641"/>
                    <a:pt x="985" y="1535"/>
                    <a:pt x="2016" y="893"/>
                  </a:cubicBezTo>
                  <a:cubicBezTo>
                    <a:pt x="2102" y="839"/>
                    <a:pt x="2129" y="725"/>
                    <a:pt x="2074" y="639"/>
                  </a:cubicBezTo>
                  <a:cubicBezTo>
                    <a:pt x="2040" y="583"/>
                    <a:pt x="1979" y="552"/>
                    <a:pt x="1918" y="552"/>
                  </a:cubicBezTo>
                  <a:cubicBezTo>
                    <a:pt x="1884" y="552"/>
                    <a:pt x="1851" y="561"/>
                    <a:pt x="1821" y="579"/>
                  </a:cubicBezTo>
                  <a:cubicBezTo>
                    <a:pt x="1275" y="920"/>
                    <a:pt x="819" y="1394"/>
                    <a:pt x="501" y="1954"/>
                  </a:cubicBezTo>
                  <a:cubicBezTo>
                    <a:pt x="174" y="2530"/>
                    <a:pt x="0" y="3186"/>
                    <a:pt x="0" y="3852"/>
                  </a:cubicBezTo>
                  <a:cubicBezTo>
                    <a:pt x="0" y="5977"/>
                    <a:pt x="1729" y="7706"/>
                    <a:pt x="3854" y="7706"/>
                  </a:cubicBezTo>
                  <a:cubicBezTo>
                    <a:pt x="5979" y="7706"/>
                    <a:pt x="7707" y="5977"/>
                    <a:pt x="7707" y="3852"/>
                  </a:cubicBezTo>
                  <a:cubicBezTo>
                    <a:pt x="7707" y="1729"/>
                    <a:pt x="5978" y="0"/>
                    <a:pt x="3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5"/>
            <p:cNvSpPr/>
            <p:nvPr/>
          </p:nvSpPr>
          <p:spPr>
            <a:xfrm>
              <a:off x="4216324" y="2435989"/>
              <a:ext cx="711094" cy="711094"/>
            </a:xfrm>
            <a:custGeom>
              <a:avLst/>
              <a:gdLst/>
              <a:ahLst/>
              <a:cxnLst/>
              <a:rect l="l" t="t" r="r" b="b"/>
              <a:pathLst>
                <a:path w="5636" h="5636" extrusionOk="0">
                  <a:moveTo>
                    <a:pt x="3082" y="359"/>
                  </a:moveTo>
                  <a:lnTo>
                    <a:pt x="3082" y="833"/>
                  </a:lnTo>
                  <a:cubicBezTo>
                    <a:pt x="3082" y="920"/>
                    <a:pt x="3142" y="995"/>
                    <a:pt x="3228" y="1014"/>
                  </a:cubicBezTo>
                  <a:cubicBezTo>
                    <a:pt x="3437" y="1062"/>
                    <a:pt x="3635" y="1143"/>
                    <a:pt x="3815" y="1257"/>
                  </a:cubicBezTo>
                  <a:cubicBezTo>
                    <a:pt x="3845" y="1277"/>
                    <a:pt x="3880" y="1286"/>
                    <a:pt x="3914" y="1286"/>
                  </a:cubicBezTo>
                  <a:cubicBezTo>
                    <a:pt x="3963" y="1286"/>
                    <a:pt x="4011" y="1267"/>
                    <a:pt x="4048" y="1232"/>
                  </a:cubicBezTo>
                  <a:lnTo>
                    <a:pt x="4385" y="897"/>
                  </a:lnTo>
                  <a:lnTo>
                    <a:pt x="4756" y="1263"/>
                  </a:lnTo>
                  <a:lnTo>
                    <a:pt x="4418" y="1598"/>
                  </a:lnTo>
                  <a:cubicBezTo>
                    <a:pt x="4357" y="1660"/>
                    <a:pt x="4345" y="1756"/>
                    <a:pt x="4392" y="1828"/>
                  </a:cubicBezTo>
                  <a:cubicBezTo>
                    <a:pt x="4507" y="2007"/>
                    <a:pt x="4590" y="2204"/>
                    <a:pt x="4636" y="2410"/>
                  </a:cubicBezTo>
                  <a:cubicBezTo>
                    <a:pt x="4656" y="2496"/>
                    <a:pt x="4731" y="2556"/>
                    <a:pt x="4819" y="2556"/>
                  </a:cubicBezTo>
                  <a:lnTo>
                    <a:pt x="5276" y="2556"/>
                  </a:lnTo>
                  <a:lnTo>
                    <a:pt x="5276" y="3079"/>
                  </a:lnTo>
                  <a:lnTo>
                    <a:pt x="4819" y="3079"/>
                  </a:lnTo>
                  <a:cubicBezTo>
                    <a:pt x="4731" y="3079"/>
                    <a:pt x="4656" y="3140"/>
                    <a:pt x="4636" y="3225"/>
                  </a:cubicBezTo>
                  <a:cubicBezTo>
                    <a:pt x="4589" y="3431"/>
                    <a:pt x="4508" y="3628"/>
                    <a:pt x="4392" y="3807"/>
                  </a:cubicBezTo>
                  <a:cubicBezTo>
                    <a:pt x="4345" y="3881"/>
                    <a:pt x="4357" y="3976"/>
                    <a:pt x="4418" y="4037"/>
                  </a:cubicBezTo>
                  <a:lnTo>
                    <a:pt x="4756" y="4372"/>
                  </a:lnTo>
                  <a:lnTo>
                    <a:pt x="4385" y="4738"/>
                  </a:lnTo>
                  <a:lnTo>
                    <a:pt x="4048" y="4403"/>
                  </a:lnTo>
                  <a:cubicBezTo>
                    <a:pt x="4012" y="4367"/>
                    <a:pt x="3964" y="4349"/>
                    <a:pt x="3916" y="4349"/>
                  </a:cubicBezTo>
                  <a:cubicBezTo>
                    <a:pt x="3881" y="4349"/>
                    <a:pt x="3846" y="4358"/>
                    <a:pt x="3815" y="4378"/>
                  </a:cubicBezTo>
                  <a:cubicBezTo>
                    <a:pt x="3635" y="4492"/>
                    <a:pt x="3437" y="4573"/>
                    <a:pt x="3227" y="4619"/>
                  </a:cubicBezTo>
                  <a:cubicBezTo>
                    <a:pt x="3142" y="4639"/>
                    <a:pt x="3080" y="4713"/>
                    <a:pt x="3080" y="4800"/>
                  </a:cubicBezTo>
                  <a:lnTo>
                    <a:pt x="3080" y="5274"/>
                  </a:lnTo>
                  <a:lnTo>
                    <a:pt x="2557" y="5274"/>
                  </a:lnTo>
                  <a:lnTo>
                    <a:pt x="2557" y="4817"/>
                  </a:lnTo>
                  <a:cubicBezTo>
                    <a:pt x="2557" y="4729"/>
                    <a:pt x="2496" y="4654"/>
                    <a:pt x="2411" y="4634"/>
                  </a:cubicBezTo>
                  <a:cubicBezTo>
                    <a:pt x="2205" y="4587"/>
                    <a:pt x="2008" y="4505"/>
                    <a:pt x="1829" y="4390"/>
                  </a:cubicBezTo>
                  <a:cubicBezTo>
                    <a:pt x="1799" y="4370"/>
                    <a:pt x="1765" y="4361"/>
                    <a:pt x="1731" y="4361"/>
                  </a:cubicBezTo>
                  <a:cubicBezTo>
                    <a:pt x="1683" y="4361"/>
                    <a:pt x="1635" y="4380"/>
                    <a:pt x="1600" y="4416"/>
                  </a:cubicBezTo>
                  <a:lnTo>
                    <a:pt x="1264" y="4754"/>
                  </a:lnTo>
                  <a:lnTo>
                    <a:pt x="897" y="4383"/>
                  </a:lnTo>
                  <a:lnTo>
                    <a:pt x="1233" y="4043"/>
                  </a:lnTo>
                  <a:cubicBezTo>
                    <a:pt x="1294" y="3983"/>
                    <a:pt x="1305" y="3889"/>
                    <a:pt x="1259" y="3816"/>
                  </a:cubicBezTo>
                  <a:cubicBezTo>
                    <a:pt x="1144" y="3633"/>
                    <a:pt x="1063" y="3434"/>
                    <a:pt x="1016" y="3224"/>
                  </a:cubicBezTo>
                  <a:cubicBezTo>
                    <a:pt x="997" y="3138"/>
                    <a:pt x="922" y="3077"/>
                    <a:pt x="835" y="3077"/>
                  </a:cubicBezTo>
                  <a:lnTo>
                    <a:pt x="362" y="3077"/>
                  </a:lnTo>
                  <a:lnTo>
                    <a:pt x="362" y="2554"/>
                  </a:lnTo>
                  <a:lnTo>
                    <a:pt x="818" y="2554"/>
                  </a:lnTo>
                  <a:cubicBezTo>
                    <a:pt x="906" y="2554"/>
                    <a:pt x="982" y="2493"/>
                    <a:pt x="1001" y="2408"/>
                  </a:cubicBezTo>
                  <a:cubicBezTo>
                    <a:pt x="1049" y="2201"/>
                    <a:pt x="1129" y="2005"/>
                    <a:pt x="1244" y="1826"/>
                  </a:cubicBezTo>
                  <a:cubicBezTo>
                    <a:pt x="1292" y="1752"/>
                    <a:pt x="1280" y="1656"/>
                    <a:pt x="1218" y="1596"/>
                  </a:cubicBezTo>
                  <a:lnTo>
                    <a:pt x="881" y="1261"/>
                  </a:lnTo>
                  <a:lnTo>
                    <a:pt x="1252" y="895"/>
                  </a:lnTo>
                  <a:lnTo>
                    <a:pt x="1592" y="1231"/>
                  </a:lnTo>
                  <a:cubicBezTo>
                    <a:pt x="1627" y="1267"/>
                    <a:pt x="1674" y="1285"/>
                    <a:pt x="1722" y="1285"/>
                  </a:cubicBezTo>
                  <a:cubicBezTo>
                    <a:pt x="1755" y="1285"/>
                    <a:pt x="1789" y="1276"/>
                    <a:pt x="1819" y="1257"/>
                  </a:cubicBezTo>
                  <a:cubicBezTo>
                    <a:pt x="2002" y="1142"/>
                    <a:pt x="2201" y="1061"/>
                    <a:pt x="2411" y="1014"/>
                  </a:cubicBezTo>
                  <a:cubicBezTo>
                    <a:pt x="2496" y="994"/>
                    <a:pt x="2558" y="920"/>
                    <a:pt x="2558" y="833"/>
                  </a:cubicBezTo>
                  <a:lnTo>
                    <a:pt x="2558" y="359"/>
                  </a:lnTo>
                  <a:close/>
                  <a:moveTo>
                    <a:pt x="2519" y="0"/>
                  </a:moveTo>
                  <a:cubicBezTo>
                    <a:pt x="2341" y="0"/>
                    <a:pt x="2195" y="145"/>
                    <a:pt x="2195" y="324"/>
                  </a:cubicBezTo>
                  <a:lnTo>
                    <a:pt x="2195" y="702"/>
                  </a:lnTo>
                  <a:cubicBezTo>
                    <a:pt x="2048" y="745"/>
                    <a:pt x="1904" y="803"/>
                    <a:pt x="1770" y="879"/>
                  </a:cubicBezTo>
                  <a:lnTo>
                    <a:pt x="1503" y="612"/>
                  </a:lnTo>
                  <a:cubicBezTo>
                    <a:pt x="1439" y="548"/>
                    <a:pt x="1356" y="517"/>
                    <a:pt x="1273" y="517"/>
                  </a:cubicBezTo>
                  <a:cubicBezTo>
                    <a:pt x="1190" y="517"/>
                    <a:pt x="1107" y="548"/>
                    <a:pt x="1044" y="612"/>
                  </a:cubicBezTo>
                  <a:lnTo>
                    <a:pt x="611" y="1045"/>
                  </a:lnTo>
                  <a:cubicBezTo>
                    <a:pt x="484" y="1172"/>
                    <a:pt x="484" y="1377"/>
                    <a:pt x="611" y="1503"/>
                  </a:cubicBezTo>
                  <a:lnTo>
                    <a:pt x="878" y="1770"/>
                  </a:lnTo>
                  <a:cubicBezTo>
                    <a:pt x="805" y="1906"/>
                    <a:pt x="746" y="2048"/>
                    <a:pt x="702" y="2195"/>
                  </a:cubicBezTo>
                  <a:lnTo>
                    <a:pt x="323" y="2195"/>
                  </a:lnTo>
                  <a:cubicBezTo>
                    <a:pt x="145" y="2195"/>
                    <a:pt x="0" y="2340"/>
                    <a:pt x="0" y="2519"/>
                  </a:cubicBezTo>
                  <a:lnTo>
                    <a:pt x="0" y="3117"/>
                  </a:lnTo>
                  <a:cubicBezTo>
                    <a:pt x="0" y="3295"/>
                    <a:pt x="144" y="3441"/>
                    <a:pt x="323" y="3441"/>
                  </a:cubicBezTo>
                  <a:lnTo>
                    <a:pt x="702" y="3441"/>
                  </a:lnTo>
                  <a:cubicBezTo>
                    <a:pt x="745" y="3588"/>
                    <a:pt x="805" y="3731"/>
                    <a:pt x="878" y="3866"/>
                  </a:cubicBezTo>
                  <a:lnTo>
                    <a:pt x="611" y="4133"/>
                  </a:lnTo>
                  <a:cubicBezTo>
                    <a:pt x="550" y="4195"/>
                    <a:pt x="517" y="4275"/>
                    <a:pt x="517" y="4362"/>
                  </a:cubicBezTo>
                  <a:cubicBezTo>
                    <a:pt x="517" y="4448"/>
                    <a:pt x="551" y="4530"/>
                    <a:pt x="611" y="4592"/>
                  </a:cubicBezTo>
                  <a:lnTo>
                    <a:pt x="1044" y="5024"/>
                  </a:lnTo>
                  <a:cubicBezTo>
                    <a:pt x="1106" y="5086"/>
                    <a:pt x="1187" y="5119"/>
                    <a:pt x="1274" y="5119"/>
                  </a:cubicBezTo>
                  <a:cubicBezTo>
                    <a:pt x="1361" y="5119"/>
                    <a:pt x="1441" y="5085"/>
                    <a:pt x="1503" y="5024"/>
                  </a:cubicBezTo>
                  <a:lnTo>
                    <a:pt x="1770" y="4757"/>
                  </a:lnTo>
                  <a:cubicBezTo>
                    <a:pt x="1906" y="4832"/>
                    <a:pt x="2048" y="4890"/>
                    <a:pt x="2195" y="4934"/>
                  </a:cubicBezTo>
                  <a:lnTo>
                    <a:pt x="2195" y="5312"/>
                  </a:lnTo>
                  <a:cubicBezTo>
                    <a:pt x="2195" y="5490"/>
                    <a:pt x="2339" y="5636"/>
                    <a:pt x="2519" y="5636"/>
                  </a:cubicBezTo>
                  <a:lnTo>
                    <a:pt x="3117" y="5636"/>
                  </a:lnTo>
                  <a:cubicBezTo>
                    <a:pt x="3295" y="5636"/>
                    <a:pt x="3441" y="5492"/>
                    <a:pt x="3441" y="5312"/>
                  </a:cubicBezTo>
                  <a:lnTo>
                    <a:pt x="3441" y="4934"/>
                  </a:lnTo>
                  <a:cubicBezTo>
                    <a:pt x="3588" y="4891"/>
                    <a:pt x="3731" y="4833"/>
                    <a:pt x="3866" y="4757"/>
                  </a:cubicBezTo>
                  <a:lnTo>
                    <a:pt x="4133" y="5024"/>
                  </a:lnTo>
                  <a:cubicBezTo>
                    <a:pt x="4196" y="5088"/>
                    <a:pt x="4280" y="5120"/>
                    <a:pt x="4363" y="5120"/>
                  </a:cubicBezTo>
                  <a:cubicBezTo>
                    <a:pt x="4446" y="5120"/>
                    <a:pt x="4529" y="5088"/>
                    <a:pt x="4592" y="5024"/>
                  </a:cubicBezTo>
                  <a:lnTo>
                    <a:pt x="5019" y="4597"/>
                  </a:lnTo>
                  <a:cubicBezTo>
                    <a:pt x="5066" y="4550"/>
                    <a:pt x="5102" y="4490"/>
                    <a:pt x="5113" y="4425"/>
                  </a:cubicBezTo>
                  <a:cubicBezTo>
                    <a:pt x="5134" y="4315"/>
                    <a:pt x="5101" y="4209"/>
                    <a:pt x="5024" y="4133"/>
                  </a:cubicBezTo>
                  <a:lnTo>
                    <a:pt x="4757" y="3866"/>
                  </a:lnTo>
                  <a:cubicBezTo>
                    <a:pt x="4831" y="3730"/>
                    <a:pt x="4890" y="3588"/>
                    <a:pt x="4934" y="3441"/>
                  </a:cubicBezTo>
                  <a:lnTo>
                    <a:pt x="5312" y="3441"/>
                  </a:lnTo>
                  <a:cubicBezTo>
                    <a:pt x="5490" y="3441"/>
                    <a:pt x="5636" y="3296"/>
                    <a:pt x="5636" y="3117"/>
                  </a:cubicBezTo>
                  <a:lnTo>
                    <a:pt x="5636" y="2519"/>
                  </a:lnTo>
                  <a:cubicBezTo>
                    <a:pt x="5636" y="2341"/>
                    <a:pt x="5490" y="2195"/>
                    <a:pt x="5312" y="2195"/>
                  </a:cubicBezTo>
                  <a:lnTo>
                    <a:pt x="4934" y="2195"/>
                  </a:lnTo>
                  <a:cubicBezTo>
                    <a:pt x="4891" y="2048"/>
                    <a:pt x="4831" y="1905"/>
                    <a:pt x="4757" y="1770"/>
                  </a:cubicBezTo>
                  <a:lnTo>
                    <a:pt x="5024" y="1503"/>
                  </a:lnTo>
                  <a:cubicBezTo>
                    <a:pt x="5152" y="1376"/>
                    <a:pt x="5152" y="1171"/>
                    <a:pt x="5024" y="1045"/>
                  </a:cubicBezTo>
                  <a:lnTo>
                    <a:pt x="4592" y="612"/>
                  </a:lnTo>
                  <a:cubicBezTo>
                    <a:pt x="4528" y="549"/>
                    <a:pt x="4445" y="518"/>
                    <a:pt x="4362" y="518"/>
                  </a:cubicBezTo>
                  <a:cubicBezTo>
                    <a:pt x="4279" y="518"/>
                    <a:pt x="4196" y="549"/>
                    <a:pt x="4133" y="612"/>
                  </a:cubicBezTo>
                  <a:lnTo>
                    <a:pt x="3866" y="879"/>
                  </a:lnTo>
                  <a:cubicBezTo>
                    <a:pt x="3730" y="806"/>
                    <a:pt x="3588" y="746"/>
                    <a:pt x="3441" y="702"/>
                  </a:cubicBezTo>
                  <a:lnTo>
                    <a:pt x="3441" y="325"/>
                  </a:lnTo>
                  <a:cubicBezTo>
                    <a:pt x="3442" y="146"/>
                    <a:pt x="3296" y="0"/>
                    <a:pt x="3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5"/>
            <p:cNvSpPr/>
            <p:nvPr/>
          </p:nvSpPr>
          <p:spPr>
            <a:xfrm>
              <a:off x="4393593" y="2614898"/>
              <a:ext cx="355673" cy="352267"/>
            </a:xfrm>
            <a:custGeom>
              <a:avLst/>
              <a:gdLst/>
              <a:ahLst/>
              <a:cxnLst/>
              <a:rect l="l" t="t" r="r" b="b"/>
              <a:pathLst>
                <a:path w="2819" h="2792" extrusionOk="0">
                  <a:moveTo>
                    <a:pt x="1408" y="1"/>
                  </a:moveTo>
                  <a:cubicBezTo>
                    <a:pt x="1386" y="1"/>
                    <a:pt x="1364" y="1"/>
                    <a:pt x="1341" y="2"/>
                  </a:cubicBezTo>
                  <a:cubicBezTo>
                    <a:pt x="636" y="39"/>
                    <a:pt x="56" y="619"/>
                    <a:pt x="21" y="1325"/>
                  </a:cubicBezTo>
                  <a:cubicBezTo>
                    <a:pt x="1" y="1719"/>
                    <a:pt x="149" y="2105"/>
                    <a:pt x="428" y="2383"/>
                  </a:cubicBezTo>
                  <a:cubicBezTo>
                    <a:pt x="690" y="2645"/>
                    <a:pt x="1047" y="2791"/>
                    <a:pt x="1417" y="2791"/>
                  </a:cubicBezTo>
                  <a:cubicBezTo>
                    <a:pt x="1440" y="2791"/>
                    <a:pt x="1462" y="2791"/>
                    <a:pt x="1486" y="2789"/>
                  </a:cubicBezTo>
                  <a:cubicBezTo>
                    <a:pt x="1587" y="2785"/>
                    <a:pt x="1666" y="2698"/>
                    <a:pt x="1661" y="2596"/>
                  </a:cubicBezTo>
                  <a:cubicBezTo>
                    <a:pt x="1656" y="2497"/>
                    <a:pt x="1574" y="2421"/>
                    <a:pt x="1475" y="2421"/>
                  </a:cubicBezTo>
                  <a:cubicBezTo>
                    <a:pt x="1472" y="2421"/>
                    <a:pt x="1470" y="2421"/>
                    <a:pt x="1467" y="2421"/>
                  </a:cubicBezTo>
                  <a:cubicBezTo>
                    <a:pt x="1449" y="2422"/>
                    <a:pt x="1431" y="2422"/>
                    <a:pt x="1413" y="2422"/>
                  </a:cubicBezTo>
                  <a:cubicBezTo>
                    <a:pt x="1139" y="2422"/>
                    <a:pt x="884" y="2317"/>
                    <a:pt x="690" y="2121"/>
                  </a:cubicBezTo>
                  <a:cubicBezTo>
                    <a:pt x="483" y="1913"/>
                    <a:pt x="376" y="1636"/>
                    <a:pt x="391" y="1343"/>
                  </a:cubicBezTo>
                  <a:cubicBezTo>
                    <a:pt x="418" y="825"/>
                    <a:pt x="843" y="398"/>
                    <a:pt x="1361" y="372"/>
                  </a:cubicBezTo>
                  <a:cubicBezTo>
                    <a:pt x="1379" y="371"/>
                    <a:pt x="1396" y="371"/>
                    <a:pt x="1413" y="371"/>
                  </a:cubicBezTo>
                  <a:cubicBezTo>
                    <a:pt x="1690" y="371"/>
                    <a:pt x="1966" y="488"/>
                    <a:pt x="2157" y="687"/>
                  </a:cubicBezTo>
                  <a:cubicBezTo>
                    <a:pt x="2580" y="1131"/>
                    <a:pt x="2469" y="1782"/>
                    <a:pt x="2122" y="2131"/>
                  </a:cubicBezTo>
                  <a:cubicBezTo>
                    <a:pt x="2050" y="2202"/>
                    <a:pt x="2050" y="2320"/>
                    <a:pt x="2124" y="2392"/>
                  </a:cubicBezTo>
                  <a:cubicBezTo>
                    <a:pt x="2159" y="2428"/>
                    <a:pt x="2206" y="2446"/>
                    <a:pt x="2253" y="2446"/>
                  </a:cubicBezTo>
                  <a:cubicBezTo>
                    <a:pt x="2301" y="2446"/>
                    <a:pt x="2349" y="2427"/>
                    <a:pt x="2386" y="2390"/>
                  </a:cubicBezTo>
                  <a:cubicBezTo>
                    <a:pt x="2632" y="2142"/>
                    <a:pt x="2784" y="1798"/>
                    <a:pt x="2800" y="1445"/>
                  </a:cubicBezTo>
                  <a:cubicBezTo>
                    <a:pt x="2818" y="1064"/>
                    <a:pt x="2685" y="706"/>
                    <a:pt x="2424" y="432"/>
                  </a:cubicBezTo>
                  <a:cubicBezTo>
                    <a:pt x="2158" y="155"/>
                    <a:pt x="1791" y="1"/>
                    <a:pt x="1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2" name="Google Shape;1502;p35"/>
          <p:cNvSpPr txBox="1"/>
          <p:nvPr/>
        </p:nvSpPr>
        <p:spPr>
          <a:xfrm>
            <a:off x="448300" y="1594650"/>
            <a:ext cx="2856900" cy="11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Known for its flexibility, scalability, and ease of handling diverse, unstructured data, making it an ideal choice .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503" name="Google Shape;1503;p35"/>
          <p:cNvCxnSpPr/>
          <p:nvPr/>
        </p:nvCxnSpPr>
        <p:spPr>
          <a:xfrm>
            <a:off x="2235600" y="1409400"/>
            <a:ext cx="1978200" cy="729300"/>
          </a:xfrm>
          <a:prstGeom prst="bentConnector3">
            <a:avLst>
              <a:gd name="adj1" fmla="val 70018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504" name="Google Shape;1504;p35"/>
          <p:cNvCxnSpPr>
            <a:stCxn id="1494" idx="1"/>
          </p:cNvCxnSpPr>
          <p:nvPr/>
        </p:nvCxnSpPr>
        <p:spPr>
          <a:xfrm flipH="1">
            <a:off x="4849300" y="1106875"/>
            <a:ext cx="644700" cy="1104300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505" name="Google Shape;1505;p35"/>
          <p:cNvCxnSpPr/>
          <p:nvPr/>
        </p:nvCxnSpPr>
        <p:spPr>
          <a:xfrm rot="10800000">
            <a:off x="4954750" y="2591752"/>
            <a:ext cx="862200" cy="540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506" name="Google Shape;1506;p35"/>
          <p:cNvCxnSpPr>
            <a:stCxn id="1497" idx="3"/>
          </p:cNvCxnSpPr>
          <p:nvPr/>
        </p:nvCxnSpPr>
        <p:spPr>
          <a:xfrm rot="10800000" flipH="1">
            <a:off x="3305200" y="2566992"/>
            <a:ext cx="787200" cy="777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36"/>
          <p:cNvSpPr txBox="1">
            <a:spLocks noGrp="1"/>
          </p:cNvSpPr>
          <p:nvPr>
            <p:ph type="title"/>
          </p:nvPr>
        </p:nvSpPr>
        <p:spPr>
          <a:xfrm>
            <a:off x="444600" y="215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System Architecture</a:t>
            </a:r>
            <a:endParaRPr/>
          </a:p>
        </p:txBody>
      </p:sp>
      <p:grpSp>
        <p:nvGrpSpPr>
          <p:cNvPr id="1512" name="Google Shape;1512;p36"/>
          <p:cNvGrpSpPr/>
          <p:nvPr/>
        </p:nvGrpSpPr>
        <p:grpSpPr>
          <a:xfrm>
            <a:off x="-75325" y="4383383"/>
            <a:ext cx="4558967" cy="1141122"/>
            <a:chOff x="-123925" y="4132283"/>
            <a:chExt cx="4558967" cy="1141122"/>
          </a:xfrm>
        </p:grpSpPr>
        <p:grpSp>
          <p:nvGrpSpPr>
            <p:cNvPr id="1513" name="Google Shape;1513;p36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14" name="Google Shape;1514;p36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6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6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17" name="Google Shape;1517;p3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18" name="Google Shape;1518;p3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19" name="Google Shape;1519;p3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520" name="Google Shape;15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650" y="1052125"/>
            <a:ext cx="5985901" cy="341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37"/>
          <p:cNvSpPr txBox="1">
            <a:spLocks noGrp="1"/>
          </p:cNvSpPr>
          <p:nvPr>
            <p:ph type="title"/>
          </p:nvPr>
        </p:nvSpPr>
        <p:spPr>
          <a:xfrm>
            <a:off x="444600" y="215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Approach &amp; Solution</a:t>
            </a:r>
            <a:endParaRPr/>
          </a:p>
        </p:txBody>
      </p:sp>
      <p:sp>
        <p:nvSpPr>
          <p:cNvPr id="1526" name="Google Shape;1526;p37"/>
          <p:cNvSpPr txBox="1"/>
          <p:nvPr/>
        </p:nvSpPr>
        <p:spPr>
          <a:xfrm>
            <a:off x="364500" y="988275"/>
            <a:ext cx="4463100" cy="4066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Student Login:</a:t>
            </a:r>
            <a:endParaRPr sz="11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➔"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Home page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3716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●"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Courses &amp; Progress.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➔"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Attendance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➔"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Leaderboard 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3716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●"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View standings and badges.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➔"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Feedback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➔"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Challenges ( To get extra points )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➔"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Personalised Learning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3716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◆"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Give Learning path based on the student performance .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3716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◆"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Query box to answer the student Queries.</a:t>
            </a:r>
            <a:b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27" name="Google Shape;1527;p37"/>
          <p:cNvSpPr txBox="1"/>
          <p:nvPr/>
        </p:nvSpPr>
        <p:spPr>
          <a:xfrm>
            <a:off x="4931700" y="988275"/>
            <a:ext cx="4018800" cy="2512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Teacher Login:</a:t>
            </a:r>
            <a:endParaRPr sz="11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➔"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Home page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828800" lvl="2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●"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Student Details.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828800" lvl="2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●"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Search for student details.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➔"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CRUD operations on courses.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➔"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Create &amp; post challenges.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➔"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Mark student attendance.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28" name="Google Shape;1528;p37"/>
          <p:cNvSpPr txBox="1"/>
          <p:nvPr/>
        </p:nvSpPr>
        <p:spPr>
          <a:xfrm>
            <a:off x="4931700" y="3847500"/>
            <a:ext cx="4018800" cy="1069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Admin Login: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ppins"/>
              <a:buChar char="➔"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Add new students and teachers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38"/>
          <p:cNvGrpSpPr/>
          <p:nvPr/>
        </p:nvGrpSpPr>
        <p:grpSpPr>
          <a:xfrm>
            <a:off x="1853583" y="4445557"/>
            <a:ext cx="1694620" cy="1360169"/>
            <a:chOff x="7945225" y="4302000"/>
            <a:chExt cx="904666" cy="726121"/>
          </a:xfrm>
        </p:grpSpPr>
        <p:sp>
          <p:nvSpPr>
            <p:cNvPr id="1534" name="Google Shape;1534;p38"/>
            <p:cNvSpPr/>
            <p:nvPr/>
          </p:nvSpPr>
          <p:spPr>
            <a:xfrm>
              <a:off x="8176775" y="4445200"/>
              <a:ext cx="673116" cy="582921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8"/>
            <p:cNvSpPr/>
            <p:nvPr/>
          </p:nvSpPr>
          <p:spPr>
            <a:xfrm>
              <a:off x="8164350" y="4302000"/>
              <a:ext cx="480925" cy="416483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8"/>
            <p:cNvSpPr/>
            <p:nvPr/>
          </p:nvSpPr>
          <p:spPr>
            <a:xfrm>
              <a:off x="7945225" y="4445200"/>
              <a:ext cx="480925" cy="416483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7" name="Google Shape;1537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538" name="Google Shape;1538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43" name="Google Shape;1543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44" name="Google Shape;1544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45" name="Google Shape;1545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2" name="Google Shape;1552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53" name="Google Shape;1553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0" name="Google Shape;1560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61" name="Google Shape;1561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64" name="Google Shape;1564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6" name="Google Shape;1566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7" name="Google Shape;1567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68" name="Google Shape;1568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69" name="Google Shape;1569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70" name="Google Shape;1570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1" name="Google Shape;1571;p38"/>
          <p:cNvSpPr txBox="1">
            <a:spLocks noGrp="1"/>
          </p:cNvSpPr>
          <p:nvPr>
            <p:ph type="title"/>
          </p:nvPr>
        </p:nvSpPr>
        <p:spPr>
          <a:xfrm>
            <a:off x="851525" y="1666925"/>
            <a:ext cx="55980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Thank You</a:t>
            </a:r>
            <a:r>
              <a:rPr lang="en"/>
              <a:t>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Microsoft Office PowerPoint</Application>
  <PresentationFormat>On-screen Show (16:9)</PresentationFormat>
  <Paragraphs>51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Poppins</vt:lpstr>
      <vt:lpstr>Arial</vt:lpstr>
      <vt:lpstr>Source Code Pro</vt:lpstr>
      <vt:lpstr>Open Sans</vt:lpstr>
      <vt:lpstr>PT Sans</vt:lpstr>
      <vt:lpstr>Roboto Condensed Light</vt:lpstr>
      <vt:lpstr>IBM Plex Mono</vt:lpstr>
      <vt:lpstr>Introduction to Coding Workshop by Slidesgo</vt:lpstr>
      <vt:lpstr>Student LMS Portal Gamification  </vt:lpstr>
      <vt:lpstr>1. Problem Statement</vt:lpstr>
      <vt:lpstr>2. Objectives</vt:lpstr>
      <vt:lpstr>3. Tech Stack: MERN Stack</vt:lpstr>
      <vt:lpstr>4. System Architecture</vt:lpstr>
      <vt:lpstr>5. Approach &amp; Solution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LMS Portal Gamification  </dc:title>
  <dc:creator>mani chegu</dc:creator>
  <cp:lastModifiedBy>mani chegu</cp:lastModifiedBy>
  <cp:revision>1</cp:revision>
  <dcterms:modified xsi:type="dcterms:W3CDTF">2024-01-27T11:40:57Z</dcterms:modified>
</cp:coreProperties>
</file>