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59" r:id="rId8"/>
    <p:sldId id="278" r:id="rId9"/>
    <p:sldId id="279" r:id="rId10"/>
    <p:sldId id="263" r:id="rId11"/>
    <p:sldId id="271" r:id="rId12"/>
    <p:sldId id="273" r:id="rId13"/>
    <p:sldId id="274" r:id="rId14"/>
    <p:sldId id="262" r:id="rId15"/>
    <p:sldId id="275" r:id="rId16"/>
    <p:sldId id="276" r:id="rId17"/>
    <p:sldId id="277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D48212-C8AD-8B6F-8FAA-85FF0751240B}" name="Ravi Teja Amancha" initials="RA" userId="S::ravitejaamancha@luciddatahub.com::b07ce96a-2013-4232-b05a-6b49f4c111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447" autoAdjust="0"/>
  </p:normalViewPr>
  <p:slideViewPr>
    <p:cSldViewPr>
      <p:cViewPr varScale="1">
        <p:scale>
          <a:sx n="51" d="100"/>
          <a:sy n="51" d="100"/>
        </p:scale>
        <p:origin x="888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B6FF8-4202-43DD-9B11-2872DE3142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8C4DA0D-811A-4EB9-A22E-D9BD5CA3BC7D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Existing EVs use charging cables and plugs.</a:t>
          </a:r>
          <a:endParaRPr lang="en-IN" dirty="0">
            <a:solidFill>
              <a:schemeClr val="bg1"/>
            </a:solidFill>
          </a:endParaRPr>
        </a:p>
      </dgm:t>
    </dgm:pt>
    <dgm:pt modelId="{DCF2E619-F2AF-4F33-BF6A-092E7FB61693}" type="parTrans" cxnId="{B7A86FB9-FCEC-4207-BE9B-47C1B08BB5F3}">
      <dgm:prSet/>
      <dgm:spPr/>
      <dgm:t>
        <a:bodyPr/>
        <a:lstStyle/>
        <a:p>
          <a:endParaRPr lang="en-IN"/>
        </a:p>
      </dgm:t>
    </dgm:pt>
    <dgm:pt modelId="{A750D16C-3F24-4ED5-A22B-1E6462C2FE2C}" type="sibTrans" cxnId="{B7A86FB9-FCEC-4207-BE9B-47C1B08BB5F3}">
      <dgm:prSet/>
      <dgm:spPr/>
      <dgm:t>
        <a:bodyPr/>
        <a:lstStyle/>
        <a:p>
          <a:endParaRPr lang="en-IN"/>
        </a:p>
      </dgm:t>
    </dgm:pt>
    <dgm:pt modelId="{0C7197CC-90DC-4B82-AB1D-BE4A87301F7D}">
      <dgm:prSet/>
      <dgm:spPr/>
      <dgm:t>
        <a:bodyPr/>
        <a:lstStyle/>
        <a:p>
          <a:r>
            <a:rPr lang="en-US" b="0" i="0" dirty="0"/>
            <a:t>Direct contact charging process requires artificial operations on outlets.</a:t>
          </a:r>
          <a:endParaRPr lang="en-IN" dirty="0"/>
        </a:p>
      </dgm:t>
    </dgm:pt>
    <dgm:pt modelId="{7B9E3988-2855-40A8-8D95-2307DAA1A24D}" type="parTrans" cxnId="{4C58D16D-FC9B-4DED-8CAC-EBEF248D34BE}">
      <dgm:prSet/>
      <dgm:spPr/>
      <dgm:t>
        <a:bodyPr/>
        <a:lstStyle/>
        <a:p>
          <a:endParaRPr lang="en-IN"/>
        </a:p>
      </dgm:t>
    </dgm:pt>
    <dgm:pt modelId="{986F14AD-0C0D-4383-99F4-9B0191B4828D}" type="sibTrans" cxnId="{4C58D16D-FC9B-4DED-8CAC-EBEF248D34BE}">
      <dgm:prSet/>
      <dgm:spPr/>
      <dgm:t>
        <a:bodyPr/>
        <a:lstStyle/>
        <a:p>
          <a:endParaRPr lang="en-IN"/>
        </a:p>
      </dgm:t>
    </dgm:pt>
    <dgm:pt modelId="{1101A77E-051D-4818-8D2D-BE5446321FFE}">
      <dgm:prSet/>
      <dgm:spPr/>
      <dgm:t>
        <a:bodyPr/>
        <a:lstStyle/>
        <a:p>
          <a:r>
            <a:rPr lang="en-US" b="0" i="0"/>
            <a:t>Lower flexibility in EVs charging.</a:t>
          </a:r>
          <a:endParaRPr lang="en-IN"/>
        </a:p>
      </dgm:t>
    </dgm:pt>
    <dgm:pt modelId="{D2E8F77E-4F2A-42FD-AD3F-74F7FCD7BFD3}" type="parTrans" cxnId="{F2680D20-AE74-4A99-864A-4A56F30E4B6A}">
      <dgm:prSet/>
      <dgm:spPr/>
      <dgm:t>
        <a:bodyPr/>
        <a:lstStyle/>
        <a:p>
          <a:endParaRPr lang="en-IN"/>
        </a:p>
      </dgm:t>
    </dgm:pt>
    <dgm:pt modelId="{7B7B606B-6D7B-44F5-9F27-60CC9E895A93}" type="sibTrans" cxnId="{F2680D20-AE74-4A99-864A-4A56F30E4B6A}">
      <dgm:prSet/>
      <dgm:spPr/>
      <dgm:t>
        <a:bodyPr/>
        <a:lstStyle/>
        <a:p>
          <a:endParaRPr lang="en-IN"/>
        </a:p>
      </dgm:t>
    </dgm:pt>
    <dgm:pt modelId="{2AF46237-24B8-48A3-8FC1-66CBA63CFAFB}">
      <dgm:prSet/>
      <dgm:spPr/>
      <dgm:t>
        <a:bodyPr/>
        <a:lstStyle/>
        <a:p>
          <a:r>
            <a:rPr lang="en-US" b="0" i="0"/>
            <a:t>Potential dangers of electric leakage, shocks, sparks, and erosion wear.</a:t>
          </a:r>
          <a:endParaRPr lang="en-IN"/>
        </a:p>
      </dgm:t>
    </dgm:pt>
    <dgm:pt modelId="{BA59B7AB-4363-4A72-BFE2-803DBAE3BDFF}" type="parTrans" cxnId="{76413AB6-DAD3-454E-9988-DFA47F344B61}">
      <dgm:prSet/>
      <dgm:spPr/>
      <dgm:t>
        <a:bodyPr/>
        <a:lstStyle/>
        <a:p>
          <a:endParaRPr lang="en-IN"/>
        </a:p>
      </dgm:t>
    </dgm:pt>
    <dgm:pt modelId="{47AE967E-CC8F-4161-8D66-BE1157E6EAF3}" type="sibTrans" cxnId="{76413AB6-DAD3-454E-9988-DFA47F344B61}">
      <dgm:prSet/>
      <dgm:spPr/>
      <dgm:t>
        <a:bodyPr/>
        <a:lstStyle/>
        <a:p>
          <a:endParaRPr lang="en-IN"/>
        </a:p>
      </dgm:t>
    </dgm:pt>
    <dgm:pt modelId="{26F56CD5-C6FA-4239-A6A0-5B134D727365}" type="pres">
      <dgm:prSet presAssocID="{C2EB6FF8-4202-43DD-9B11-2872DE3142FB}" presName="linear" presStyleCnt="0">
        <dgm:presLayoutVars>
          <dgm:animLvl val="lvl"/>
          <dgm:resizeHandles val="exact"/>
        </dgm:presLayoutVars>
      </dgm:prSet>
      <dgm:spPr/>
    </dgm:pt>
    <dgm:pt modelId="{C89CB6CD-8A07-435F-A69C-B047F40479C3}" type="pres">
      <dgm:prSet presAssocID="{C8C4DA0D-811A-4EB9-A22E-D9BD5CA3BC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30FCD9-B63B-4D5D-8BF7-54A4E6B7F842}" type="pres">
      <dgm:prSet presAssocID="{A750D16C-3F24-4ED5-A22B-1E6462C2FE2C}" presName="spacer" presStyleCnt="0"/>
      <dgm:spPr/>
    </dgm:pt>
    <dgm:pt modelId="{1AF0EC6D-B1CC-48A5-9BD6-CF7CF0D0A862}" type="pres">
      <dgm:prSet presAssocID="{0C7197CC-90DC-4B82-AB1D-BE4A87301F7D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BB8DD1A-2E39-4354-A9F5-0FFDEB3D7EF5}" type="pres">
      <dgm:prSet presAssocID="{986F14AD-0C0D-4383-99F4-9B0191B4828D}" presName="spacer" presStyleCnt="0"/>
      <dgm:spPr/>
    </dgm:pt>
    <dgm:pt modelId="{951E0B2E-103C-49C5-BC8B-64B00695EC2A}" type="pres">
      <dgm:prSet presAssocID="{1101A77E-051D-4818-8D2D-BE5446321F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80FBC8-445B-4C46-B1FE-E8E5C6CA1AC7}" type="pres">
      <dgm:prSet presAssocID="{7B7B606B-6D7B-44F5-9F27-60CC9E895A93}" presName="spacer" presStyleCnt="0"/>
      <dgm:spPr/>
    </dgm:pt>
    <dgm:pt modelId="{46E5CD38-00AA-471F-A573-695E38B51A25}" type="pres">
      <dgm:prSet presAssocID="{2AF46237-24B8-48A3-8FC1-66CBA63CFA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680D20-AE74-4A99-864A-4A56F30E4B6A}" srcId="{C2EB6FF8-4202-43DD-9B11-2872DE3142FB}" destId="{1101A77E-051D-4818-8D2D-BE5446321FFE}" srcOrd="2" destOrd="0" parTransId="{D2E8F77E-4F2A-42FD-AD3F-74F7FCD7BFD3}" sibTransId="{7B7B606B-6D7B-44F5-9F27-60CC9E895A93}"/>
    <dgm:cxn modelId="{59774024-C07A-4DE7-8301-FA22227B3585}" type="presOf" srcId="{C8C4DA0D-811A-4EB9-A22E-D9BD5CA3BC7D}" destId="{C89CB6CD-8A07-435F-A69C-B047F40479C3}" srcOrd="0" destOrd="0" presId="urn:microsoft.com/office/officeart/2005/8/layout/vList2"/>
    <dgm:cxn modelId="{AFD38028-0884-4B2A-ABCB-0B558DC8B75D}" type="presOf" srcId="{2AF46237-24B8-48A3-8FC1-66CBA63CFAFB}" destId="{46E5CD38-00AA-471F-A573-695E38B51A25}" srcOrd="0" destOrd="0" presId="urn:microsoft.com/office/officeart/2005/8/layout/vList2"/>
    <dgm:cxn modelId="{F382152A-279A-4C2E-9807-568992147D43}" type="presOf" srcId="{1101A77E-051D-4818-8D2D-BE5446321FFE}" destId="{951E0B2E-103C-49C5-BC8B-64B00695EC2A}" srcOrd="0" destOrd="0" presId="urn:microsoft.com/office/officeart/2005/8/layout/vList2"/>
    <dgm:cxn modelId="{4C58D16D-FC9B-4DED-8CAC-EBEF248D34BE}" srcId="{C2EB6FF8-4202-43DD-9B11-2872DE3142FB}" destId="{0C7197CC-90DC-4B82-AB1D-BE4A87301F7D}" srcOrd="1" destOrd="0" parTransId="{7B9E3988-2855-40A8-8D95-2307DAA1A24D}" sibTransId="{986F14AD-0C0D-4383-99F4-9B0191B4828D}"/>
    <dgm:cxn modelId="{3234E99A-7BA4-4FAC-94B5-A45A74AD0E74}" type="presOf" srcId="{C2EB6FF8-4202-43DD-9B11-2872DE3142FB}" destId="{26F56CD5-C6FA-4239-A6A0-5B134D727365}" srcOrd="0" destOrd="0" presId="urn:microsoft.com/office/officeart/2005/8/layout/vList2"/>
    <dgm:cxn modelId="{76413AB6-DAD3-454E-9988-DFA47F344B61}" srcId="{C2EB6FF8-4202-43DD-9B11-2872DE3142FB}" destId="{2AF46237-24B8-48A3-8FC1-66CBA63CFAFB}" srcOrd="3" destOrd="0" parTransId="{BA59B7AB-4363-4A72-BFE2-803DBAE3BDFF}" sibTransId="{47AE967E-CC8F-4161-8D66-BE1157E6EAF3}"/>
    <dgm:cxn modelId="{B7A86FB9-FCEC-4207-BE9B-47C1B08BB5F3}" srcId="{C2EB6FF8-4202-43DD-9B11-2872DE3142FB}" destId="{C8C4DA0D-811A-4EB9-A22E-D9BD5CA3BC7D}" srcOrd="0" destOrd="0" parTransId="{DCF2E619-F2AF-4F33-BF6A-092E7FB61693}" sibTransId="{A750D16C-3F24-4ED5-A22B-1E6462C2FE2C}"/>
    <dgm:cxn modelId="{141146F9-03CE-4FDF-AABE-B70B047D2504}" type="presOf" srcId="{0C7197CC-90DC-4B82-AB1D-BE4A87301F7D}" destId="{1AF0EC6D-B1CC-48A5-9BD6-CF7CF0D0A862}" srcOrd="0" destOrd="0" presId="urn:microsoft.com/office/officeart/2005/8/layout/vList2"/>
    <dgm:cxn modelId="{6B5FD6E4-48A1-45D0-B41C-301A5D5291CF}" type="presParOf" srcId="{26F56CD5-C6FA-4239-A6A0-5B134D727365}" destId="{C89CB6CD-8A07-435F-A69C-B047F40479C3}" srcOrd="0" destOrd="0" presId="urn:microsoft.com/office/officeart/2005/8/layout/vList2"/>
    <dgm:cxn modelId="{4F7C50E5-3E61-4E6A-AFA8-0824D1A08A1A}" type="presParOf" srcId="{26F56CD5-C6FA-4239-A6A0-5B134D727365}" destId="{9130FCD9-B63B-4D5D-8BF7-54A4E6B7F842}" srcOrd="1" destOrd="0" presId="urn:microsoft.com/office/officeart/2005/8/layout/vList2"/>
    <dgm:cxn modelId="{43A9B757-8DE8-4711-8F56-262D6A57E1B0}" type="presParOf" srcId="{26F56CD5-C6FA-4239-A6A0-5B134D727365}" destId="{1AF0EC6D-B1CC-48A5-9BD6-CF7CF0D0A862}" srcOrd="2" destOrd="0" presId="urn:microsoft.com/office/officeart/2005/8/layout/vList2"/>
    <dgm:cxn modelId="{6A982DD4-14E8-4062-9E5B-DF941DADC303}" type="presParOf" srcId="{26F56CD5-C6FA-4239-A6A0-5B134D727365}" destId="{3BB8DD1A-2E39-4354-A9F5-0FFDEB3D7EF5}" srcOrd="3" destOrd="0" presId="urn:microsoft.com/office/officeart/2005/8/layout/vList2"/>
    <dgm:cxn modelId="{903D19D7-EDDC-4288-A69E-E487548A7A38}" type="presParOf" srcId="{26F56CD5-C6FA-4239-A6A0-5B134D727365}" destId="{951E0B2E-103C-49C5-BC8B-64B00695EC2A}" srcOrd="4" destOrd="0" presId="urn:microsoft.com/office/officeart/2005/8/layout/vList2"/>
    <dgm:cxn modelId="{1B69BFAC-4883-45B7-A978-CACDDDD29317}" type="presParOf" srcId="{26F56CD5-C6FA-4239-A6A0-5B134D727365}" destId="{7A80FBC8-445B-4C46-B1FE-E8E5C6CA1AC7}" srcOrd="5" destOrd="0" presId="urn:microsoft.com/office/officeart/2005/8/layout/vList2"/>
    <dgm:cxn modelId="{75927F6D-8430-4DB1-80F3-F40419F8D099}" type="presParOf" srcId="{26F56CD5-C6FA-4239-A6A0-5B134D727365}" destId="{46E5CD38-00AA-471F-A573-695E38B51A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B9495-5FED-442E-9927-B5E39A8D8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640EDB5-09B7-4D07-AAEA-DCB7A6908498}">
      <dgm:prSet/>
      <dgm:spPr/>
      <dgm:t>
        <a:bodyPr/>
        <a:lstStyle/>
        <a:p>
          <a:r>
            <a:rPr lang="en-US" b="0" i="0" dirty="0"/>
            <a:t>Eliminates issues like charging cable exposure.</a:t>
          </a:r>
          <a:endParaRPr lang="en-IN" dirty="0"/>
        </a:p>
      </dgm:t>
    </dgm:pt>
    <dgm:pt modelId="{E9A05A20-C7C4-4553-A820-0299B18AA18C}" type="parTrans" cxnId="{C1D404E6-4CBE-4D28-8450-33E46F8B3C90}">
      <dgm:prSet/>
      <dgm:spPr/>
      <dgm:t>
        <a:bodyPr/>
        <a:lstStyle/>
        <a:p>
          <a:endParaRPr lang="en-IN"/>
        </a:p>
      </dgm:t>
    </dgm:pt>
    <dgm:pt modelId="{1893DDD0-9F73-443F-B833-C1C6DF385378}" type="sibTrans" cxnId="{C1D404E6-4CBE-4D28-8450-33E46F8B3C90}">
      <dgm:prSet/>
      <dgm:spPr/>
      <dgm:t>
        <a:bodyPr/>
        <a:lstStyle/>
        <a:p>
          <a:endParaRPr lang="en-IN"/>
        </a:p>
      </dgm:t>
    </dgm:pt>
    <dgm:pt modelId="{FC077351-F82E-49D5-9A4E-42654652427A}">
      <dgm:prSet/>
      <dgm:spPr/>
      <dgm:t>
        <a:bodyPr/>
        <a:lstStyle/>
        <a:p>
          <a:r>
            <a:rPr lang="en-US" b="0" i="0"/>
            <a:t>Offers convenience, safety, and reliability.</a:t>
          </a:r>
          <a:endParaRPr lang="en-IN"/>
        </a:p>
      </dgm:t>
    </dgm:pt>
    <dgm:pt modelId="{72DDF5C6-279C-4319-B059-C7774ED74A9F}" type="parTrans" cxnId="{52CD4A6C-90CF-4188-993B-9493B1B31AA4}">
      <dgm:prSet/>
      <dgm:spPr/>
      <dgm:t>
        <a:bodyPr/>
        <a:lstStyle/>
        <a:p>
          <a:endParaRPr lang="en-IN"/>
        </a:p>
      </dgm:t>
    </dgm:pt>
    <dgm:pt modelId="{92E0D11D-EB5E-489B-A109-75E79A0FDFB7}" type="sibTrans" cxnId="{52CD4A6C-90CF-4188-993B-9493B1B31AA4}">
      <dgm:prSet/>
      <dgm:spPr/>
      <dgm:t>
        <a:bodyPr/>
        <a:lstStyle/>
        <a:p>
          <a:endParaRPr lang="en-IN"/>
        </a:p>
      </dgm:t>
    </dgm:pt>
    <dgm:pt modelId="{B854B135-3399-4064-BCB0-CF3A1B75E091}">
      <dgm:prSet/>
      <dgm:spPr/>
      <dgm:t>
        <a:bodyPr/>
        <a:lstStyle/>
        <a:p>
          <a:r>
            <a:rPr lang="en-US" b="0" i="0"/>
            <a:t>Overcomes challenges associated with current EV charging methods.</a:t>
          </a:r>
          <a:endParaRPr lang="en-IN"/>
        </a:p>
      </dgm:t>
    </dgm:pt>
    <dgm:pt modelId="{5A2D8091-7E15-4918-A99A-FB325474B9AB}" type="parTrans" cxnId="{90E4521C-5168-4D7B-8330-C3542322AB0E}">
      <dgm:prSet/>
      <dgm:spPr/>
      <dgm:t>
        <a:bodyPr/>
        <a:lstStyle/>
        <a:p>
          <a:endParaRPr lang="en-IN"/>
        </a:p>
      </dgm:t>
    </dgm:pt>
    <dgm:pt modelId="{15CAF476-ECC7-40B7-8B07-245C50DCE6DA}" type="sibTrans" cxnId="{90E4521C-5168-4D7B-8330-C3542322AB0E}">
      <dgm:prSet/>
      <dgm:spPr/>
      <dgm:t>
        <a:bodyPr/>
        <a:lstStyle/>
        <a:p>
          <a:endParaRPr lang="en-IN"/>
        </a:p>
      </dgm:t>
    </dgm:pt>
    <dgm:pt modelId="{A6A0AC0A-ABA6-4376-B3A6-557A943C5195}" type="pres">
      <dgm:prSet presAssocID="{FB5B9495-5FED-442E-9927-B5E39A8D8B32}" presName="linear" presStyleCnt="0">
        <dgm:presLayoutVars>
          <dgm:animLvl val="lvl"/>
          <dgm:resizeHandles val="exact"/>
        </dgm:presLayoutVars>
      </dgm:prSet>
      <dgm:spPr/>
    </dgm:pt>
    <dgm:pt modelId="{632B874F-D8F2-4C6D-81E8-41B4348574C3}" type="pres">
      <dgm:prSet presAssocID="{6640EDB5-09B7-4D07-AAEA-DCB7A6908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DF35F8-4EE2-45E0-BF78-13116BC7A325}" type="pres">
      <dgm:prSet presAssocID="{1893DDD0-9F73-443F-B833-C1C6DF385378}" presName="spacer" presStyleCnt="0"/>
      <dgm:spPr/>
    </dgm:pt>
    <dgm:pt modelId="{0B02AC41-B22D-41C1-A719-FE9B9CEC46A4}" type="pres">
      <dgm:prSet presAssocID="{FC077351-F82E-49D5-9A4E-4265465242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D769B1-FF43-4726-9C6F-B5D7C72909CB}" type="pres">
      <dgm:prSet presAssocID="{92E0D11D-EB5E-489B-A109-75E79A0FDFB7}" presName="spacer" presStyleCnt="0"/>
      <dgm:spPr/>
    </dgm:pt>
    <dgm:pt modelId="{57D6B25B-9514-4DDA-B04A-4E57AF29EB22}" type="pres">
      <dgm:prSet presAssocID="{B854B135-3399-4064-BCB0-CF3A1B75E0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FF3818-E952-4ECC-A2B0-3A605C77C9A1}" type="presOf" srcId="{6640EDB5-09B7-4D07-AAEA-DCB7A6908498}" destId="{632B874F-D8F2-4C6D-81E8-41B4348574C3}" srcOrd="0" destOrd="0" presId="urn:microsoft.com/office/officeart/2005/8/layout/vList2"/>
    <dgm:cxn modelId="{90E4521C-5168-4D7B-8330-C3542322AB0E}" srcId="{FB5B9495-5FED-442E-9927-B5E39A8D8B32}" destId="{B854B135-3399-4064-BCB0-CF3A1B75E091}" srcOrd="2" destOrd="0" parTransId="{5A2D8091-7E15-4918-A99A-FB325474B9AB}" sibTransId="{15CAF476-ECC7-40B7-8B07-245C50DCE6DA}"/>
    <dgm:cxn modelId="{52CD4A6C-90CF-4188-993B-9493B1B31AA4}" srcId="{FB5B9495-5FED-442E-9927-B5E39A8D8B32}" destId="{FC077351-F82E-49D5-9A4E-42654652427A}" srcOrd="1" destOrd="0" parTransId="{72DDF5C6-279C-4319-B059-C7774ED74A9F}" sibTransId="{92E0D11D-EB5E-489B-A109-75E79A0FDFB7}"/>
    <dgm:cxn modelId="{4FC3F1DB-7587-4CEA-ADCA-E112625D586E}" type="presOf" srcId="{FB5B9495-5FED-442E-9927-B5E39A8D8B32}" destId="{A6A0AC0A-ABA6-4376-B3A6-557A943C5195}" srcOrd="0" destOrd="0" presId="urn:microsoft.com/office/officeart/2005/8/layout/vList2"/>
    <dgm:cxn modelId="{D3859BDD-6B80-4626-AFCB-E08F39C76E30}" type="presOf" srcId="{FC077351-F82E-49D5-9A4E-42654652427A}" destId="{0B02AC41-B22D-41C1-A719-FE9B9CEC46A4}" srcOrd="0" destOrd="0" presId="urn:microsoft.com/office/officeart/2005/8/layout/vList2"/>
    <dgm:cxn modelId="{C1D404E6-4CBE-4D28-8450-33E46F8B3C90}" srcId="{FB5B9495-5FED-442E-9927-B5E39A8D8B32}" destId="{6640EDB5-09B7-4D07-AAEA-DCB7A6908498}" srcOrd="0" destOrd="0" parTransId="{E9A05A20-C7C4-4553-A820-0299B18AA18C}" sibTransId="{1893DDD0-9F73-443F-B833-C1C6DF385378}"/>
    <dgm:cxn modelId="{838B99EC-07C2-44AB-ACE2-FC65DACD7343}" type="presOf" srcId="{B854B135-3399-4064-BCB0-CF3A1B75E091}" destId="{57D6B25B-9514-4DDA-B04A-4E57AF29EB22}" srcOrd="0" destOrd="0" presId="urn:microsoft.com/office/officeart/2005/8/layout/vList2"/>
    <dgm:cxn modelId="{6765E870-DD28-44A8-85C7-84A50FECF124}" type="presParOf" srcId="{A6A0AC0A-ABA6-4376-B3A6-557A943C5195}" destId="{632B874F-D8F2-4C6D-81E8-41B4348574C3}" srcOrd="0" destOrd="0" presId="urn:microsoft.com/office/officeart/2005/8/layout/vList2"/>
    <dgm:cxn modelId="{24B88CD6-8898-4E24-A8A1-DB48A578862D}" type="presParOf" srcId="{A6A0AC0A-ABA6-4376-B3A6-557A943C5195}" destId="{F3DF35F8-4EE2-45E0-BF78-13116BC7A325}" srcOrd="1" destOrd="0" presId="urn:microsoft.com/office/officeart/2005/8/layout/vList2"/>
    <dgm:cxn modelId="{98181FC8-04C2-49DC-80C9-BA6AD173D7D8}" type="presParOf" srcId="{A6A0AC0A-ABA6-4376-B3A6-557A943C5195}" destId="{0B02AC41-B22D-41C1-A719-FE9B9CEC46A4}" srcOrd="2" destOrd="0" presId="urn:microsoft.com/office/officeart/2005/8/layout/vList2"/>
    <dgm:cxn modelId="{91BDB1F2-58CB-4496-94C0-868EA90BDA9E}" type="presParOf" srcId="{A6A0AC0A-ABA6-4376-B3A6-557A943C5195}" destId="{BAD769B1-FF43-4726-9C6F-B5D7C72909CB}" srcOrd="3" destOrd="0" presId="urn:microsoft.com/office/officeart/2005/8/layout/vList2"/>
    <dgm:cxn modelId="{2BA5E07F-1CFC-4282-9D90-07E78DD28215}" type="presParOf" srcId="{A6A0AC0A-ABA6-4376-B3A6-557A943C5195}" destId="{57D6B25B-9514-4DDA-B04A-4E57AF29EB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219193-71D5-47DF-B2DD-F6AE614E28E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36607D-B595-4DD8-8A5E-DA696B80A029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ATMEGA CONTROLLER</a:t>
          </a:r>
        </a:p>
      </dgm:t>
    </dgm:pt>
    <dgm:pt modelId="{F11AFF40-8CC8-4844-A2BE-749C671432E9}" type="parTrans" cxnId="{1D3EE712-F255-4DF5-B21B-EFCCB4FFFC87}">
      <dgm:prSet/>
      <dgm:spPr/>
      <dgm:t>
        <a:bodyPr/>
        <a:lstStyle/>
        <a:p>
          <a:endParaRPr lang="en-IN"/>
        </a:p>
      </dgm:t>
    </dgm:pt>
    <dgm:pt modelId="{3124F8C7-10F8-400F-9EEC-DD14561B0472}" type="sibTrans" cxnId="{1D3EE712-F255-4DF5-B21B-EFCCB4FFFC87}">
      <dgm:prSet/>
      <dgm:spPr/>
      <dgm:t>
        <a:bodyPr/>
        <a:lstStyle/>
        <a:p>
          <a:endParaRPr lang="en-IN"/>
        </a:p>
      </dgm:t>
    </dgm:pt>
    <dgm:pt modelId="{6CFB14CE-46C1-425F-85ED-090052FA240D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b="0" i="0" dirty="0">
              <a:solidFill>
                <a:schemeClr val="tx1"/>
              </a:solidFill>
            </a:rPr>
            <a:t>8-bit AVR RISC-based microcontroller</a:t>
          </a:r>
          <a:endParaRPr lang="en-IN" dirty="0">
            <a:solidFill>
              <a:schemeClr val="tx1"/>
            </a:solidFill>
          </a:endParaRPr>
        </a:p>
      </dgm:t>
    </dgm:pt>
    <dgm:pt modelId="{1D7C0CAD-25EC-4740-B06E-3C98420A1F55}" type="parTrans" cxnId="{CA533F41-301D-4784-A7C5-CCED16F0492B}">
      <dgm:prSet/>
      <dgm:spPr/>
      <dgm:t>
        <a:bodyPr/>
        <a:lstStyle/>
        <a:p>
          <a:endParaRPr lang="en-IN"/>
        </a:p>
      </dgm:t>
    </dgm:pt>
    <dgm:pt modelId="{D629C180-9FA6-4AC4-8D1E-1B6CABC93E6A}" type="sibTrans" cxnId="{CA533F41-301D-4784-A7C5-CCED16F0492B}">
      <dgm:prSet/>
      <dgm:spPr/>
      <dgm:t>
        <a:bodyPr/>
        <a:lstStyle/>
        <a:p>
          <a:endParaRPr lang="en-IN"/>
        </a:p>
      </dgm:t>
    </dgm:pt>
    <dgm:pt modelId="{8425D922-6595-4D74-AFE2-4E698CC143D2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Execute powerful instructions in a single clock cycle</a:t>
          </a:r>
          <a:endParaRPr lang="en-IN" dirty="0">
            <a:solidFill>
              <a:schemeClr val="tx1"/>
            </a:solidFill>
          </a:endParaRPr>
        </a:p>
      </dgm:t>
    </dgm:pt>
    <dgm:pt modelId="{D171DEAA-FB6A-4651-9765-474DC5AE6AB2}" type="parTrans" cxnId="{01F546B0-9170-45CA-A67A-EE8BBD129E9F}">
      <dgm:prSet/>
      <dgm:spPr/>
      <dgm:t>
        <a:bodyPr/>
        <a:lstStyle/>
        <a:p>
          <a:endParaRPr lang="en-IN"/>
        </a:p>
      </dgm:t>
    </dgm:pt>
    <dgm:pt modelId="{5E6F0663-C0CD-4722-A60C-98387B17049F}" type="sibTrans" cxnId="{01F546B0-9170-45CA-A67A-EE8BBD129E9F}">
      <dgm:prSet/>
      <dgm:spPr/>
      <dgm:t>
        <a:bodyPr/>
        <a:lstStyle/>
        <a:p>
          <a:endParaRPr lang="en-IN"/>
        </a:p>
      </dgm:t>
    </dgm:pt>
    <dgm:pt modelId="{2F9B9141-B02E-4FD9-A0BC-656865B5E73A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performance and low power consumption</a:t>
          </a:r>
          <a:endParaRPr lang="en-IN" dirty="0">
            <a:solidFill>
              <a:schemeClr val="tx1"/>
            </a:solidFill>
          </a:endParaRPr>
        </a:p>
      </dgm:t>
    </dgm:pt>
    <dgm:pt modelId="{32E5E26A-463D-4B2E-ADA0-0540A10BCABC}" type="parTrans" cxnId="{922D670C-7FC9-4B49-8A11-0EC64DB2E660}">
      <dgm:prSet/>
      <dgm:spPr/>
      <dgm:t>
        <a:bodyPr/>
        <a:lstStyle/>
        <a:p>
          <a:endParaRPr lang="en-IN"/>
        </a:p>
      </dgm:t>
    </dgm:pt>
    <dgm:pt modelId="{3EF90CD9-427B-4224-81CB-6300D0129068}" type="sibTrans" cxnId="{922D670C-7FC9-4B49-8A11-0EC64DB2E660}">
      <dgm:prSet/>
      <dgm:spPr/>
      <dgm:t>
        <a:bodyPr/>
        <a:lstStyle/>
        <a:p>
          <a:endParaRPr lang="en-IN"/>
        </a:p>
      </dgm:t>
    </dgm:pt>
    <dgm:pt modelId="{9521112E-87DD-4A75-8673-09D68A9EEAC7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 power CMOS (Complementary Metal Oxide Semiconductor)</a:t>
          </a:r>
          <a:endParaRPr lang="en-IN" dirty="0">
            <a:solidFill>
              <a:schemeClr val="tx1"/>
            </a:solidFill>
          </a:endParaRPr>
        </a:p>
      </dgm:t>
    </dgm:pt>
    <dgm:pt modelId="{5D1E1F18-805D-4182-AE9A-C611B0448534}" type="parTrans" cxnId="{21304E1A-29FC-4133-A2EF-947776BAA27C}">
      <dgm:prSet/>
      <dgm:spPr/>
      <dgm:t>
        <a:bodyPr/>
        <a:lstStyle/>
        <a:p>
          <a:endParaRPr lang="en-IN"/>
        </a:p>
      </dgm:t>
    </dgm:pt>
    <dgm:pt modelId="{5CCE29AE-967D-4646-9A51-0781B5D14243}" type="sibTrans" cxnId="{21304E1A-29FC-4133-A2EF-947776BAA27C}">
      <dgm:prSet/>
      <dgm:spPr/>
      <dgm:t>
        <a:bodyPr/>
        <a:lstStyle/>
        <a:p>
          <a:endParaRPr lang="en-IN"/>
        </a:p>
      </dgm:t>
    </dgm:pt>
    <dgm:pt modelId="{B7CA0B7D-6925-4A92-A93E-2FBA0CD0EA83}" type="pres">
      <dgm:prSet presAssocID="{9C219193-71D5-47DF-B2DD-F6AE614E28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58B4D-843A-428C-BBF2-D6DEF5C177FD}" type="pres">
      <dgm:prSet presAssocID="{9536607D-B595-4DD8-8A5E-DA696B80A029}" presName="centerShape" presStyleLbl="node0" presStyleIdx="0" presStyleCnt="1" custScaleX="107105" custLinFactNeighborX="-824" custLinFactNeighborY="-346"/>
      <dgm:spPr/>
    </dgm:pt>
    <dgm:pt modelId="{41DB1320-8B32-4C7C-B551-8CD1F62135B1}" type="pres">
      <dgm:prSet presAssocID="{1D7C0CAD-25EC-4740-B06E-3C98420A1F55}" presName="parTrans" presStyleLbl="bgSibTrans2D1" presStyleIdx="0" presStyleCnt="4"/>
      <dgm:spPr/>
    </dgm:pt>
    <dgm:pt modelId="{47B4C9EA-4B6C-4FFB-8EF9-23BBA6B60B12}" type="pres">
      <dgm:prSet presAssocID="{6CFB14CE-46C1-425F-85ED-090052FA240D}" presName="node" presStyleLbl="node1" presStyleIdx="0" presStyleCnt="4" custScaleX="78492" custScaleY="75113">
        <dgm:presLayoutVars>
          <dgm:bulletEnabled val="1"/>
        </dgm:presLayoutVars>
      </dgm:prSet>
      <dgm:spPr/>
    </dgm:pt>
    <dgm:pt modelId="{2217230E-9FB0-49E9-A1A3-9E9DB8222B0F}" type="pres">
      <dgm:prSet presAssocID="{5D1E1F18-805D-4182-AE9A-C611B0448534}" presName="parTrans" presStyleLbl="bgSibTrans2D1" presStyleIdx="1" presStyleCnt="4"/>
      <dgm:spPr/>
    </dgm:pt>
    <dgm:pt modelId="{70D40B08-FEBF-41B5-A6C6-68A9C0844386}" type="pres">
      <dgm:prSet presAssocID="{9521112E-87DD-4A75-8673-09D68A9EEAC7}" presName="node" presStyleLbl="node1" presStyleIdx="1" presStyleCnt="4" custScaleX="84172" custScaleY="72611">
        <dgm:presLayoutVars>
          <dgm:bulletEnabled val="1"/>
        </dgm:presLayoutVars>
      </dgm:prSet>
      <dgm:spPr/>
    </dgm:pt>
    <dgm:pt modelId="{E4EBA934-44B2-4226-9852-C4EEC041348F}" type="pres">
      <dgm:prSet presAssocID="{D171DEAA-FB6A-4651-9765-474DC5AE6AB2}" presName="parTrans" presStyleLbl="bgSibTrans2D1" presStyleIdx="2" presStyleCnt="4"/>
      <dgm:spPr/>
    </dgm:pt>
    <dgm:pt modelId="{CB7BE598-3BBE-4EC2-91ED-A7CD6351E005}" type="pres">
      <dgm:prSet presAssocID="{8425D922-6595-4D74-AFE2-4E698CC143D2}" presName="node" presStyleLbl="node1" presStyleIdx="2" presStyleCnt="4" custScaleX="93770" custScaleY="71338">
        <dgm:presLayoutVars>
          <dgm:bulletEnabled val="1"/>
        </dgm:presLayoutVars>
      </dgm:prSet>
      <dgm:spPr/>
    </dgm:pt>
    <dgm:pt modelId="{83C7E17C-704A-47B3-B8B8-DEDE55ED3AF3}" type="pres">
      <dgm:prSet presAssocID="{32E5E26A-463D-4B2E-ADA0-0540A10BCABC}" presName="parTrans" presStyleLbl="bgSibTrans2D1" presStyleIdx="3" presStyleCnt="4"/>
      <dgm:spPr/>
    </dgm:pt>
    <dgm:pt modelId="{0533C0D9-4848-4A31-905A-9D19999B8585}" type="pres">
      <dgm:prSet presAssocID="{2F9B9141-B02E-4FD9-A0BC-656865B5E73A}" presName="node" presStyleLbl="node1" presStyleIdx="3" presStyleCnt="4" custScaleX="87196" custScaleY="75129">
        <dgm:presLayoutVars>
          <dgm:bulletEnabled val="1"/>
        </dgm:presLayoutVars>
      </dgm:prSet>
      <dgm:spPr/>
    </dgm:pt>
  </dgm:ptLst>
  <dgm:cxnLst>
    <dgm:cxn modelId="{922D670C-7FC9-4B49-8A11-0EC64DB2E660}" srcId="{9536607D-B595-4DD8-8A5E-DA696B80A029}" destId="{2F9B9141-B02E-4FD9-A0BC-656865B5E73A}" srcOrd="3" destOrd="0" parTransId="{32E5E26A-463D-4B2E-ADA0-0540A10BCABC}" sibTransId="{3EF90CD9-427B-4224-81CB-6300D0129068}"/>
    <dgm:cxn modelId="{1D3EE712-F255-4DF5-B21B-EFCCB4FFFC87}" srcId="{9C219193-71D5-47DF-B2DD-F6AE614E28E8}" destId="{9536607D-B595-4DD8-8A5E-DA696B80A029}" srcOrd="0" destOrd="0" parTransId="{F11AFF40-8CC8-4844-A2BE-749C671432E9}" sibTransId="{3124F8C7-10F8-400F-9EEC-DD14561B0472}"/>
    <dgm:cxn modelId="{21304E1A-29FC-4133-A2EF-947776BAA27C}" srcId="{9536607D-B595-4DD8-8A5E-DA696B80A029}" destId="{9521112E-87DD-4A75-8673-09D68A9EEAC7}" srcOrd="1" destOrd="0" parTransId="{5D1E1F18-805D-4182-AE9A-C611B0448534}" sibTransId="{5CCE29AE-967D-4646-9A51-0781B5D14243}"/>
    <dgm:cxn modelId="{1B82C237-F5E2-45C7-B093-7B40E5228CA0}" type="presOf" srcId="{5D1E1F18-805D-4182-AE9A-C611B0448534}" destId="{2217230E-9FB0-49E9-A1A3-9E9DB8222B0F}" srcOrd="0" destOrd="0" presId="urn:microsoft.com/office/officeart/2005/8/layout/radial4"/>
    <dgm:cxn modelId="{CA533F41-301D-4784-A7C5-CCED16F0492B}" srcId="{9536607D-B595-4DD8-8A5E-DA696B80A029}" destId="{6CFB14CE-46C1-425F-85ED-090052FA240D}" srcOrd="0" destOrd="0" parTransId="{1D7C0CAD-25EC-4740-B06E-3C98420A1F55}" sibTransId="{D629C180-9FA6-4AC4-8D1E-1B6CABC93E6A}"/>
    <dgm:cxn modelId="{0DFB486C-D4B2-47EE-BED7-1FC9FE11AA34}" type="presOf" srcId="{9536607D-B595-4DD8-8A5E-DA696B80A029}" destId="{0D358B4D-843A-428C-BBF2-D6DEF5C177FD}" srcOrd="0" destOrd="0" presId="urn:microsoft.com/office/officeart/2005/8/layout/radial4"/>
    <dgm:cxn modelId="{40493874-A365-42F7-A279-F6040FE3116F}" type="presOf" srcId="{D171DEAA-FB6A-4651-9765-474DC5AE6AB2}" destId="{E4EBA934-44B2-4226-9852-C4EEC041348F}" srcOrd="0" destOrd="0" presId="urn:microsoft.com/office/officeart/2005/8/layout/radial4"/>
    <dgm:cxn modelId="{ABBA9BA2-3DD4-461C-BDC5-EF7764C06101}" type="presOf" srcId="{1D7C0CAD-25EC-4740-B06E-3C98420A1F55}" destId="{41DB1320-8B32-4C7C-B551-8CD1F62135B1}" srcOrd="0" destOrd="0" presId="urn:microsoft.com/office/officeart/2005/8/layout/radial4"/>
    <dgm:cxn modelId="{01F546B0-9170-45CA-A67A-EE8BBD129E9F}" srcId="{9536607D-B595-4DD8-8A5E-DA696B80A029}" destId="{8425D922-6595-4D74-AFE2-4E698CC143D2}" srcOrd="2" destOrd="0" parTransId="{D171DEAA-FB6A-4651-9765-474DC5AE6AB2}" sibTransId="{5E6F0663-C0CD-4722-A60C-98387B17049F}"/>
    <dgm:cxn modelId="{D6FF8AB8-427E-44B7-BFB9-58F25D0BB6D4}" type="presOf" srcId="{32E5E26A-463D-4B2E-ADA0-0540A10BCABC}" destId="{83C7E17C-704A-47B3-B8B8-DEDE55ED3AF3}" srcOrd="0" destOrd="0" presId="urn:microsoft.com/office/officeart/2005/8/layout/radial4"/>
    <dgm:cxn modelId="{296165B9-C751-44E3-8B60-6B8C68F23D2D}" type="presOf" srcId="{8425D922-6595-4D74-AFE2-4E698CC143D2}" destId="{CB7BE598-3BBE-4EC2-91ED-A7CD6351E005}" srcOrd="0" destOrd="0" presId="urn:microsoft.com/office/officeart/2005/8/layout/radial4"/>
    <dgm:cxn modelId="{43C425BB-B43F-48D9-AEB3-5F9E9148090F}" type="presOf" srcId="{6CFB14CE-46C1-425F-85ED-090052FA240D}" destId="{47B4C9EA-4B6C-4FFB-8EF9-23BBA6B60B12}" srcOrd="0" destOrd="0" presId="urn:microsoft.com/office/officeart/2005/8/layout/radial4"/>
    <dgm:cxn modelId="{53AE94BE-6DE5-4F08-8D51-38397EEDC03E}" type="presOf" srcId="{9521112E-87DD-4A75-8673-09D68A9EEAC7}" destId="{70D40B08-FEBF-41B5-A6C6-68A9C0844386}" srcOrd="0" destOrd="0" presId="urn:microsoft.com/office/officeart/2005/8/layout/radial4"/>
    <dgm:cxn modelId="{8C99BDCB-48DB-46C5-B00D-CA10B33BF3BF}" type="presOf" srcId="{2F9B9141-B02E-4FD9-A0BC-656865B5E73A}" destId="{0533C0D9-4848-4A31-905A-9D19999B8585}" srcOrd="0" destOrd="0" presId="urn:microsoft.com/office/officeart/2005/8/layout/radial4"/>
    <dgm:cxn modelId="{1EE597F0-6FBA-490E-ACD2-041C2E7EEB48}" type="presOf" srcId="{9C219193-71D5-47DF-B2DD-F6AE614E28E8}" destId="{B7CA0B7D-6925-4A92-A93E-2FBA0CD0EA83}" srcOrd="0" destOrd="0" presId="urn:microsoft.com/office/officeart/2005/8/layout/radial4"/>
    <dgm:cxn modelId="{BFCE996A-B03F-4117-ACE9-D3A996A1F4E4}" type="presParOf" srcId="{B7CA0B7D-6925-4A92-A93E-2FBA0CD0EA83}" destId="{0D358B4D-843A-428C-BBF2-D6DEF5C177FD}" srcOrd="0" destOrd="0" presId="urn:microsoft.com/office/officeart/2005/8/layout/radial4"/>
    <dgm:cxn modelId="{4D57108A-1893-4B49-BF3A-495C65F0EFA4}" type="presParOf" srcId="{B7CA0B7D-6925-4A92-A93E-2FBA0CD0EA83}" destId="{41DB1320-8B32-4C7C-B551-8CD1F62135B1}" srcOrd="1" destOrd="0" presId="urn:microsoft.com/office/officeart/2005/8/layout/radial4"/>
    <dgm:cxn modelId="{FB96ECB2-4E23-4488-AA3C-FA373F30A354}" type="presParOf" srcId="{B7CA0B7D-6925-4A92-A93E-2FBA0CD0EA83}" destId="{47B4C9EA-4B6C-4FFB-8EF9-23BBA6B60B12}" srcOrd="2" destOrd="0" presId="urn:microsoft.com/office/officeart/2005/8/layout/radial4"/>
    <dgm:cxn modelId="{7A74D785-1F47-4AE4-9E61-1D7CA8B08B25}" type="presParOf" srcId="{B7CA0B7D-6925-4A92-A93E-2FBA0CD0EA83}" destId="{2217230E-9FB0-49E9-A1A3-9E9DB8222B0F}" srcOrd="3" destOrd="0" presId="urn:microsoft.com/office/officeart/2005/8/layout/radial4"/>
    <dgm:cxn modelId="{2EBF16DE-F980-44A5-BD6A-FFB12C04D624}" type="presParOf" srcId="{B7CA0B7D-6925-4A92-A93E-2FBA0CD0EA83}" destId="{70D40B08-FEBF-41B5-A6C6-68A9C0844386}" srcOrd="4" destOrd="0" presId="urn:microsoft.com/office/officeart/2005/8/layout/radial4"/>
    <dgm:cxn modelId="{052F0417-754C-4DB6-87B2-B6AA9FF63EAB}" type="presParOf" srcId="{B7CA0B7D-6925-4A92-A93E-2FBA0CD0EA83}" destId="{E4EBA934-44B2-4226-9852-C4EEC041348F}" srcOrd="5" destOrd="0" presId="urn:microsoft.com/office/officeart/2005/8/layout/radial4"/>
    <dgm:cxn modelId="{FBCE69E1-80F3-4C3D-982E-31CBDF143586}" type="presParOf" srcId="{B7CA0B7D-6925-4A92-A93E-2FBA0CD0EA83}" destId="{CB7BE598-3BBE-4EC2-91ED-A7CD6351E005}" srcOrd="6" destOrd="0" presId="urn:microsoft.com/office/officeart/2005/8/layout/radial4"/>
    <dgm:cxn modelId="{8EECCCA8-70E6-4C3B-A5F5-FBA1AD252DFB}" type="presParOf" srcId="{B7CA0B7D-6925-4A92-A93E-2FBA0CD0EA83}" destId="{83C7E17C-704A-47B3-B8B8-DEDE55ED3AF3}" srcOrd="7" destOrd="0" presId="urn:microsoft.com/office/officeart/2005/8/layout/radial4"/>
    <dgm:cxn modelId="{1EDF9463-2DE1-4DCA-A0F2-1E16F8189003}" type="presParOf" srcId="{B7CA0B7D-6925-4A92-A93E-2FBA0CD0EA83}" destId="{0533C0D9-4848-4A31-905A-9D19999B858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C1925-325C-4EC6-AA77-F25F4FE7BD61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D97B19-F614-43D4-A861-08A2E60722F3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Battery</a:t>
          </a:r>
          <a:endParaRPr lang="en-IN" dirty="0"/>
        </a:p>
      </dgm:t>
    </dgm:pt>
    <dgm:pt modelId="{A5B319ED-DD7E-4C08-A6A2-3F5D2BEE0811}" type="parTrans" cxnId="{7D436774-3DED-4C66-A1D1-116FE6769465}">
      <dgm:prSet/>
      <dgm:spPr/>
      <dgm:t>
        <a:bodyPr/>
        <a:lstStyle/>
        <a:p>
          <a:endParaRPr lang="en-IN"/>
        </a:p>
      </dgm:t>
    </dgm:pt>
    <dgm:pt modelId="{BD5192AA-05AE-490C-87F2-490E6961274C}" type="sibTrans" cxnId="{7D436774-3DED-4C66-A1D1-116FE6769465}">
      <dgm:prSet/>
      <dgm:spPr/>
      <dgm:t>
        <a:bodyPr/>
        <a:lstStyle/>
        <a:p>
          <a:endParaRPr lang="en-IN"/>
        </a:p>
      </dgm:t>
    </dgm:pt>
    <dgm:pt modelId="{5AD45B4F-6CE7-42E7-AC5B-3B74C9B5CDA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Two 600 volts batteries are used to store the energy which is used to supply the energy to the transmitter coils.</a:t>
          </a:r>
          <a:endParaRPr lang="en-IN" dirty="0"/>
        </a:p>
      </dgm:t>
    </dgm:pt>
    <dgm:pt modelId="{840E3CE6-F445-422E-9CD2-757AE85EE739}" type="parTrans" cxnId="{EBFDB58C-D08C-497A-8932-08E73A5E84A3}">
      <dgm:prSet/>
      <dgm:spPr/>
      <dgm:t>
        <a:bodyPr/>
        <a:lstStyle/>
        <a:p>
          <a:endParaRPr lang="en-IN"/>
        </a:p>
      </dgm:t>
    </dgm:pt>
    <dgm:pt modelId="{CF4AFE55-EE21-4D7A-B024-DC4099A2145E}" type="sibTrans" cxnId="{EBFDB58C-D08C-497A-8932-08E73A5E84A3}">
      <dgm:prSet/>
      <dgm:spPr/>
      <dgm:t>
        <a:bodyPr/>
        <a:lstStyle/>
        <a:p>
          <a:endParaRPr lang="en-IN"/>
        </a:p>
      </dgm:t>
    </dgm:pt>
    <dgm:pt modelId="{86A1DA55-34C0-4006-BE4E-8220BC47E4D9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Voltage Sensor</a:t>
          </a:r>
          <a:endParaRPr lang="en-IN" dirty="0"/>
        </a:p>
      </dgm:t>
    </dgm:pt>
    <dgm:pt modelId="{982FAB9D-8A61-4918-AE3F-B81CC04EE839}" type="parTrans" cxnId="{7BFDC7A5-B12B-4E58-944E-1DF139D5078B}">
      <dgm:prSet/>
      <dgm:spPr/>
      <dgm:t>
        <a:bodyPr/>
        <a:lstStyle/>
        <a:p>
          <a:endParaRPr lang="en-IN"/>
        </a:p>
      </dgm:t>
    </dgm:pt>
    <dgm:pt modelId="{23D8486E-FE72-44EE-98AB-A7C7FF30BF5C}" type="sibTrans" cxnId="{7BFDC7A5-B12B-4E58-944E-1DF139D5078B}">
      <dgm:prSet/>
      <dgm:spPr/>
      <dgm:t>
        <a:bodyPr/>
        <a:lstStyle/>
        <a:p>
          <a:endParaRPr lang="en-IN"/>
        </a:p>
      </dgm:t>
    </dgm:pt>
    <dgm:pt modelId="{BA3EF130-314B-403A-8D92-82ECBECFA922}">
      <dgm:prSet phldrT="[Text]"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A voltage sensor is integrated with the ATMEGA controller which is used to sense the voltage transmitting through the coil.</a:t>
          </a:r>
          <a:endParaRPr lang="en-IN" dirty="0"/>
        </a:p>
      </dgm:t>
    </dgm:pt>
    <dgm:pt modelId="{A4143D09-8F43-4E75-901E-5996DE5123A4}" type="parTrans" cxnId="{D640B134-9E21-4608-8CAB-0C8A991FC557}">
      <dgm:prSet/>
      <dgm:spPr/>
      <dgm:t>
        <a:bodyPr/>
        <a:lstStyle/>
        <a:p>
          <a:endParaRPr lang="en-IN"/>
        </a:p>
      </dgm:t>
    </dgm:pt>
    <dgm:pt modelId="{A24728DD-8F83-4255-9FF4-C883B35BD5A1}" type="sibTrans" cxnId="{D640B134-9E21-4608-8CAB-0C8A991FC557}">
      <dgm:prSet/>
      <dgm:spPr/>
      <dgm:t>
        <a:bodyPr/>
        <a:lstStyle/>
        <a:p>
          <a:endParaRPr lang="en-IN"/>
        </a:p>
      </dgm:t>
    </dgm:pt>
    <dgm:pt modelId="{D75E7528-9F37-417B-BCB8-A21EEC6BA3C1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Transformer</a:t>
          </a:r>
          <a:endParaRPr lang="en-IN" dirty="0"/>
        </a:p>
      </dgm:t>
    </dgm:pt>
    <dgm:pt modelId="{23E21BD6-8A6E-40FF-9BEE-E6B59F57B3C5}" type="parTrans" cxnId="{CB8A951A-5DC7-4BB2-A47E-04C99F23E5CE}">
      <dgm:prSet/>
      <dgm:spPr/>
      <dgm:t>
        <a:bodyPr/>
        <a:lstStyle/>
        <a:p>
          <a:endParaRPr lang="en-IN"/>
        </a:p>
      </dgm:t>
    </dgm:pt>
    <dgm:pt modelId="{902F0752-81D9-4300-B143-9AD2C59AED1D}" type="sibTrans" cxnId="{CB8A951A-5DC7-4BB2-A47E-04C99F23E5CE}">
      <dgm:prSet/>
      <dgm:spPr/>
      <dgm:t>
        <a:bodyPr/>
        <a:lstStyle/>
        <a:p>
          <a:endParaRPr lang="en-IN"/>
        </a:p>
      </dgm:t>
    </dgm:pt>
    <dgm:pt modelId="{FEF11BD7-9591-424D-8235-19A2AB1D236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The transformer is used to step the level of voltage.</a:t>
          </a:r>
          <a:endParaRPr lang="en-IN" dirty="0"/>
        </a:p>
      </dgm:t>
    </dgm:pt>
    <dgm:pt modelId="{75D4D88E-DAAF-4FAB-BFC3-4F917FD3A1F9}" type="parTrans" cxnId="{7F2089CF-1746-467B-BC4F-4A5EF59C2869}">
      <dgm:prSet/>
      <dgm:spPr/>
      <dgm:t>
        <a:bodyPr/>
        <a:lstStyle/>
        <a:p>
          <a:endParaRPr lang="en-IN"/>
        </a:p>
      </dgm:t>
    </dgm:pt>
    <dgm:pt modelId="{4DD8F84B-C58E-4A51-B4CE-752F1E3CDA95}" type="sibTrans" cxnId="{7F2089CF-1746-467B-BC4F-4A5EF59C2869}">
      <dgm:prSet/>
      <dgm:spPr/>
      <dgm:t>
        <a:bodyPr/>
        <a:lstStyle/>
        <a:p>
          <a:endParaRPr lang="en-IN"/>
        </a:p>
      </dgm:t>
    </dgm:pt>
    <dgm:pt modelId="{4E1E0C0D-710C-4598-B9CA-8764930E61D0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 voltage will show up on the LCD panel which we will attach to the vehicle.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DAF05-3240-4900-83BA-9620BE133634}" type="parTrans" cxnId="{28A85412-9680-4897-9546-492EBFA403F0}">
      <dgm:prSet/>
      <dgm:spPr/>
      <dgm:t>
        <a:bodyPr/>
        <a:lstStyle/>
        <a:p>
          <a:endParaRPr lang="en-IN"/>
        </a:p>
      </dgm:t>
    </dgm:pt>
    <dgm:pt modelId="{2FA07773-17F0-4BC1-8A34-31366C2E4AEF}" type="sibTrans" cxnId="{28A85412-9680-4897-9546-492EBFA403F0}">
      <dgm:prSet/>
      <dgm:spPr/>
      <dgm:t>
        <a:bodyPr/>
        <a:lstStyle/>
        <a:p>
          <a:endParaRPr lang="en-IN"/>
        </a:p>
      </dgm:t>
    </dgm:pt>
    <dgm:pt modelId="{9BA98E80-C491-4F0A-914D-2282B00EAA6A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Regulator Circuitry</a:t>
          </a:r>
          <a:endParaRPr lang="en-IN" dirty="0"/>
        </a:p>
      </dgm:t>
    </dgm:pt>
    <dgm:pt modelId="{78BD8E60-3BAC-4035-A03B-DA4054BA7362}" type="parTrans" cxnId="{D15F6DD8-9294-45C3-9042-AF5BC6B1CC18}">
      <dgm:prSet/>
      <dgm:spPr/>
      <dgm:t>
        <a:bodyPr/>
        <a:lstStyle/>
        <a:p>
          <a:endParaRPr lang="en-IN"/>
        </a:p>
      </dgm:t>
    </dgm:pt>
    <dgm:pt modelId="{3C7E1567-3F4B-4BFE-917C-A0F1372EFCF7}" type="sibTrans" cxnId="{D15F6DD8-9294-45C3-9042-AF5BC6B1CC18}">
      <dgm:prSet/>
      <dgm:spPr/>
      <dgm:t>
        <a:bodyPr/>
        <a:lstStyle/>
        <a:p>
          <a:endParaRPr lang="en-IN"/>
        </a:p>
      </dgm:t>
    </dgm:pt>
    <dgm:pt modelId="{3DB98234-4DC3-4D86-8430-0BA04FE03933}">
      <dgm:prSet/>
      <dgm:spPr/>
      <dgm:t>
        <a:bodyPr/>
        <a:lstStyle/>
        <a:p>
          <a:r>
            <a:rPr lang="en-US" b="0" i="0" dirty="0"/>
            <a:t>Matches the resonance frequency of the transmitter and receiver</a:t>
          </a:r>
          <a:r>
            <a:rPr lang="en-IN" b="0" i="0" dirty="0"/>
            <a:t>.</a:t>
          </a:r>
          <a:endParaRPr lang="en-IN" dirty="0"/>
        </a:p>
      </dgm:t>
    </dgm:pt>
    <dgm:pt modelId="{A12E51F3-7E12-48A2-8C18-DD5CE3C7757D}" type="parTrans" cxnId="{7941D96B-4CD5-41CC-A442-B920E3EED59A}">
      <dgm:prSet/>
      <dgm:spPr/>
      <dgm:t>
        <a:bodyPr/>
        <a:lstStyle/>
        <a:p>
          <a:endParaRPr lang="en-IN"/>
        </a:p>
      </dgm:t>
    </dgm:pt>
    <dgm:pt modelId="{89DD2046-4634-4E8E-81BB-534EFF6CBEC9}" type="sibTrans" cxnId="{7941D96B-4CD5-41CC-A442-B920E3EED59A}">
      <dgm:prSet/>
      <dgm:spPr/>
      <dgm:t>
        <a:bodyPr/>
        <a:lstStyle/>
        <a:p>
          <a:endParaRPr lang="en-IN"/>
        </a:p>
      </dgm:t>
    </dgm:pt>
    <dgm:pt modelId="{1A0BB5D0-FCDE-3649-9B9D-E852E7CAC378}">
      <dgm:prSet/>
      <dgm:spPr/>
      <dgm:t>
        <a:bodyPr/>
        <a:lstStyle/>
        <a:p>
          <a:r>
            <a:rPr lang="en-IN" dirty="0"/>
            <a:t>It is used to convert the power from DC to AC.</a:t>
          </a:r>
        </a:p>
      </dgm:t>
    </dgm:pt>
    <dgm:pt modelId="{F386BD23-D2CC-6B46-A743-BFFC2B244BC5}" type="parTrans" cxnId="{33CB76DB-F1B8-1F4C-B734-09874FAD2AF5}">
      <dgm:prSet/>
      <dgm:spPr/>
      <dgm:t>
        <a:bodyPr/>
        <a:lstStyle/>
        <a:p>
          <a:endParaRPr lang="en-US"/>
        </a:p>
      </dgm:t>
    </dgm:pt>
    <dgm:pt modelId="{735955D4-4620-7842-9D68-F1284621A263}" type="sibTrans" cxnId="{33CB76DB-F1B8-1F4C-B734-09874FAD2AF5}">
      <dgm:prSet/>
      <dgm:spPr/>
      <dgm:t>
        <a:bodyPr/>
        <a:lstStyle/>
        <a:p>
          <a:endParaRPr lang="en-US"/>
        </a:p>
      </dgm:t>
    </dgm:pt>
    <dgm:pt modelId="{B2CEBA13-3423-4209-8CED-5204EF2A96B8}" type="pres">
      <dgm:prSet presAssocID="{E36C1925-325C-4EC6-AA77-F25F4FE7BD61}" presName="Name0" presStyleCnt="0">
        <dgm:presLayoutVars>
          <dgm:dir/>
          <dgm:animLvl val="lvl"/>
          <dgm:resizeHandles val="exact"/>
        </dgm:presLayoutVars>
      </dgm:prSet>
      <dgm:spPr/>
    </dgm:pt>
    <dgm:pt modelId="{4BCEBDBF-1D5B-4BB9-AD3B-5017B6767001}" type="pres">
      <dgm:prSet presAssocID="{4DD97B19-F614-43D4-A861-08A2E60722F3}" presName="linNode" presStyleCnt="0"/>
      <dgm:spPr/>
    </dgm:pt>
    <dgm:pt modelId="{F6A04ABC-84BC-4182-A1CD-674DB8F1DF25}" type="pres">
      <dgm:prSet presAssocID="{4DD97B19-F614-43D4-A861-08A2E60722F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87E750-91A6-47E9-ABF3-556F42B395D3}" type="pres">
      <dgm:prSet presAssocID="{4DD97B19-F614-43D4-A861-08A2E60722F3}" presName="descendantText" presStyleLbl="alignAccFollowNode1" presStyleIdx="0" presStyleCnt="4">
        <dgm:presLayoutVars>
          <dgm:bulletEnabled val="1"/>
        </dgm:presLayoutVars>
      </dgm:prSet>
      <dgm:spPr/>
    </dgm:pt>
    <dgm:pt modelId="{A23A016F-9B6E-432B-A5FF-6B7149B2C7EF}" type="pres">
      <dgm:prSet presAssocID="{BD5192AA-05AE-490C-87F2-490E6961274C}" presName="sp" presStyleCnt="0"/>
      <dgm:spPr/>
    </dgm:pt>
    <dgm:pt modelId="{1603AC9C-4AD0-439B-B642-8472194DCD1C}" type="pres">
      <dgm:prSet presAssocID="{86A1DA55-34C0-4006-BE4E-8220BC47E4D9}" presName="linNode" presStyleCnt="0"/>
      <dgm:spPr/>
    </dgm:pt>
    <dgm:pt modelId="{EB9A8402-4822-4619-878E-F4CAAB0E0B98}" type="pres">
      <dgm:prSet presAssocID="{86A1DA55-34C0-4006-BE4E-8220BC47E4D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07AF0F7-E452-40E2-86BB-3D7DA1A7311F}" type="pres">
      <dgm:prSet presAssocID="{86A1DA55-34C0-4006-BE4E-8220BC47E4D9}" presName="descendantText" presStyleLbl="alignAccFollowNode1" presStyleIdx="1" presStyleCnt="4">
        <dgm:presLayoutVars>
          <dgm:bulletEnabled val="1"/>
        </dgm:presLayoutVars>
      </dgm:prSet>
      <dgm:spPr/>
    </dgm:pt>
    <dgm:pt modelId="{0A1EE4CF-03EC-4746-B757-2845441EC671}" type="pres">
      <dgm:prSet presAssocID="{23D8486E-FE72-44EE-98AB-A7C7FF30BF5C}" presName="sp" presStyleCnt="0"/>
      <dgm:spPr/>
    </dgm:pt>
    <dgm:pt modelId="{069FF0BF-60CB-460C-A9AD-6819F69EDE02}" type="pres">
      <dgm:prSet presAssocID="{D75E7528-9F37-417B-BCB8-A21EEC6BA3C1}" presName="linNode" presStyleCnt="0"/>
      <dgm:spPr/>
    </dgm:pt>
    <dgm:pt modelId="{9B0379B8-D5EA-46C5-ACBD-43224BA77B6B}" type="pres">
      <dgm:prSet presAssocID="{D75E7528-9F37-417B-BCB8-A21EEC6BA3C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DB746BA-1AC5-4FCF-A5FA-47D850978F4B}" type="pres">
      <dgm:prSet presAssocID="{D75E7528-9F37-417B-BCB8-A21EEC6BA3C1}" presName="descendantText" presStyleLbl="alignAccFollowNode1" presStyleIdx="2" presStyleCnt="4">
        <dgm:presLayoutVars>
          <dgm:bulletEnabled val="1"/>
        </dgm:presLayoutVars>
      </dgm:prSet>
      <dgm:spPr/>
    </dgm:pt>
    <dgm:pt modelId="{F7F6A205-F07A-4CC5-9D92-7FB48A51A07C}" type="pres">
      <dgm:prSet presAssocID="{902F0752-81D9-4300-B143-9AD2C59AED1D}" presName="sp" presStyleCnt="0"/>
      <dgm:spPr/>
    </dgm:pt>
    <dgm:pt modelId="{1D485973-EC74-433D-8FAF-B650366D96E6}" type="pres">
      <dgm:prSet presAssocID="{9BA98E80-C491-4F0A-914D-2282B00EAA6A}" presName="linNode" presStyleCnt="0"/>
      <dgm:spPr/>
    </dgm:pt>
    <dgm:pt modelId="{F1B69936-C6DB-4ECB-8F19-E451231CBF29}" type="pres">
      <dgm:prSet presAssocID="{9BA98E80-C491-4F0A-914D-2282B00EAA6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14B421A-A3FC-40EF-8DF6-72805B57CBD7}" type="pres">
      <dgm:prSet presAssocID="{9BA98E80-C491-4F0A-914D-2282B00EAA6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8A85412-9680-4897-9546-492EBFA403F0}" srcId="{86A1DA55-34C0-4006-BE4E-8220BC47E4D9}" destId="{4E1E0C0D-710C-4598-B9CA-8764930E61D0}" srcOrd="1" destOrd="0" parTransId="{349DAF05-3240-4900-83BA-9620BE133634}" sibTransId="{2FA07773-17F0-4BC1-8A34-31366C2E4AEF}"/>
    <dgm:cxn modelId="{CB8A951A-5DC7-4BB2-A47E-04C99F23E5CE}" srcId="{E36C1925-325C-4EC6-AA77-F25F4FE7BD61}" destId="{D75E7528-9F37-417B-BCB8-A21EEC6BA3C1}" srcOrd="2" destOrd="0" parTransId="{23E21BD6-8A6E-40FF-9BEE-E6B59F57B3C5}" sibTransId="{902F0752-81D9-4300-B143-9AD2C59AED1D}"/>
    <dgm:cxn modelId="{CAD6392A-95C3-4CC6-AE1B-E4F6609F7A56}" type="presOf" srcId="{5AD45B4F-6CE7-42E7-AC5B-3B74C9B5CDAB}" destId="{7087E750-91A6-47E9-ABF3-556F42B395D3}" srcOrd="0" destOrd="0" presId="urn:microsoft.com/office/officeart/2005/8/layout/vList5"/>
    <dgm:cxn modelId="{D640B134-9E21-4608-8CAB-0C8A991FC557}" srcId="{86A1DA55-34C0-4006-BE4E-8220BC47E4D9}" destId="{BA3EF130-314B-403A-8D92-82ECBECFA922}" srcOrd="0" destOrd="0" parTransId="{A4143D09-8F43-4E75-901E-5996DE5123A4}" sibTransId="{A24728DD-8F83-4255-9FF4-C883B35BD5A1}"/>
    <dgm:cxn modelId="{FF16C73C-538B-427E-A5F0-862E71D107F5}" type="presOf" srcId="{D75E7528-9F37-417B-BCB8-A21EEC6BA3C1}" destId="{9B0379B8-D5EA-46C5-ACBD-43224BA77B6B}" srcOrd="0" destOrd="0" presId="urn:microsoft.com/office/officeart/2005/8/layout/vList5"/>
    <dgm:cxn modelId="{AC62B044-AF50-47F7-ADB5-2801DC1D6641}" type="presOf" srcId="{9BA98E80-C491-4F0A-914D-2282B00EAA6A}" destId="{F1B69936-C6DB-4ECB-8F19-E451231CBF29}" srcOrd="0" destOrd="0" presId="urn:microsoft.com/office/officeart/2005/8/layout/vList5"/>
    <dgm:cxn modelId="{8395BC67-512B-4900-9052-D052A09C5431}" type="presOf" srcId="{BA3EF130-314B-403A-8D92-82ECBECFA922}" destId="{B07AF0F7-E452-40E2-86BB-3D7DA1A7311F}" srcOrd="0" destOrd="0" presId="urn:microsoft.com/office/officeart/2005/8/layout/vList5"/>
    <dgm:cxn modelId="{7941D96B-4CD5-41CC-A442-B920E3EED59A}" srcId="{9BA98E80-C491-4F0A-914D-2282B00EAA6A}" destId="{3DB98234-4DC3-4D86-8430-0BA04FE03933}" srcOrd="0" destOrd="0" parTransId="{A12E51F3-7E12-48A2-8C18-DD5CE3C7757D}" sibTransId="{89DD2046-4634-4E8E-81BB-534EFF6CBEC9}"/>
    <dgm:cxn modelId="{7D436774-3DED-4C66-A1D1-116FE6769465}" srcId="{E36C1925-325C-4EC6-AA77-F25F4FE7BD61}" destId="{4DD97B19-F614-43D4-A861-08A2E60722F3}" srcOrd="0" destOrd="0" parTransId="{A5B319ED-DD7E-4C08-A6A2-3F5D2BEE0811}" sibTransId="{BD5192AA-05AE-490C-87F2-490E6961274C}"/>
    <dgm:cxn modelId="{2ED85682-6F25-4A84-9F4C-E2DB469811B9}" type="presOf" srcId="{4E1E0C0D-710C-4598-B9CA-8764930E61D0}" destId="{B07AF0F7-E452-40E2-86BB-3D7DA1A7311F}" srcOrd="0" destOrd="1" presId="urn:microsoft.com/office/officeart/2005/8/layout/vList5"/>
    <dgm:cxn modelId="{B105D083-1BD5-4C43-9A6A-09F2A3BEA493}" type="presOf" srcId="{FEF11BD7-9591-424D-8235-19A2AB1D2364}" destId="{7DB746BA-1AC5-4FCF-A5FA-47D850978F4B}" srcOrd="0" destOrd="0" presId="urn:microsoft.com/office/officeart/2005/8/layout/vList5"/>
    <dgm:cxn modelId="{EBFDB58C-D08C-497A-8932-08E73A5E84A3}" srcId="{4DD97B19-F614-43D4-A861-08A2E60722F3}" destId="{5AD45B4F-6CE7-42E7-AC5B-3B74C9B5CDAB}" srcOrd="0" destOrd="0" parTransId="{840E3CE6-F445-422E-9CD2-757AE85EE739}" sibTransId="{CF4AFE55-EE21-4D7A-B024-DC4099A2145E}"/>
    <dgm:cxn modelId="{D99495A4-18ED-4375-96B5-20119E2C28E9}" type="presOf" srcId="{E36C1925-325C-4EC6-AA77-F25F4FE7BD61}" destId="{B2CEBA13-3423-4209-8CED-5204EF2A96B8}" srcOrd="0" destOrd="0" presId="urn:microsoft.com/office/officeart/2005/8/layout/vList5"/>
    <dgm:cxn modelId="{557229A5-8B68-4072-846A-500C6BA804B3}" type="presOf" srcId="{86A1DA55-34C0-4006-BE4E-8220BC47E4D9}" destId="{EB9A8402-4822-4619-878E-F4CAAB0E0B98}" srcOrd="0" destOrd="0" presId="urn:microsoft.com/office/officeart/2005/8/layout/vList5"/>
    <dgm:cxn modelId="{7BFDC7A5-B12B-4E58-944E-1DF139D5078B}" srcId="{E36C1925-325C-4EC6-AA77-F25F4FE7BD61}" destId="{86A1DA55-34C0-4006-BE4E-8220BC47E4D9}" srcOrd="1" destOrd="0" parTransId="{982FAB9D-8A61-4918-AE3F-B81CC04EE839}" sibTransId="{23D8486E-FE72-44EE-98AB-A7C7FF30BF5C}"/>
    <dgm:cxn modelId="{558983CF-687A-431E-BE85-E8C9D06259E4}" type="presOf" srcId="{4DD97B19-F614-43D4-A861-08A2E60722F3}" destId="{F6A04ABC-84BC-4182-A1CD-674DB8F1DF25}" srcOrd="0" destOrd="0" presId="urn:microsoft.com/office/officeart/2005/8/layout/vList5"/>
    <dgm:cxn modelId="{7F2089CF-1746-467B-BC4F-4A5EF59C2869}" srcId="{D75E7528-9F37-417B-BCB8-A21EEC6BA3C1}" destId="{FEF11BD7-9591-424D-8235-19A2AB1D2364}" srcOrd="0" destOrd="0" parTransId="{75D4D88E-DAAF-4FAB-BFC3-4F917FD3A1F9}" sibTransId="{4DD8F84B-C58E-4A51-B4CE-752F1E3CDA95}"/>
    <dgm:cxn modelId="{D15F6DD8-9294-45C3-9042-AF5BC6B1CC18}" srcId="{E36C1925-325C-4EC6-AA77-F25F4FE7BD61}" destId="{9BA98E80-C491-4F0A-914D-2282B00EAA6A}" srcOrd="3" destOrd="0" parTransId="{78BD8E60-3BAC-4035-A03B-DA4054BA7362}" sibTransId="{3C7E1567-3F4B-4BFE-917C-A0F1372EFCF7}"/>
    <dgm:cxn modelId="{33CB76DB-F1B8-1F4C-B734-09874FAD2AF5}" srcId="{9BA98E80-C491-4F0A-914D-2282B00EAA6A}" destId="{1A0BB5D0-FCDE-3649-9B9D-E852E7CAC378}" srcOrd="1" destOrd="0" parTransId="{F386BD23-D2CC-6B46-A743-BFFC2B244BC5}" sibTransId="{735955D4-4620-7842-9D68-F1284621A263}"/>
    <dgm:cxn modelId="{A9D089F8-7C95-4A98-82E5-50402D11D5C8}" type="presOf" srcId="{3DB98234-4DC3-4D86-8430-0BA04FE03933}" destId="{114B421A-A3FC-40EF-8DF6-72805B57CBD7}" srcOrd="0" destOrd="0" presId="urn:microsoft.com/office/officeart/2005/8/layout/vList5"/>
    <dgm:cxn modelId="{DDD85CFA-4B61-A243-A690-D69A391AECDB}" type="presOf" srcId="{1A0BB5D0-FCDE-3649-9B9D-E852E7CAC378}" destId="{114B421A-A3FC-40EF-8DF6-72805B57CBD7}" srcOrd="0" destOrd="1" presId="urn:microsoft.com/office/officeart/2005/8/layout/vList5"/>
    <dgm:cxn modelId="{129C46B1-4AC9-415E-850C-14BED3F6E89E}" type="presParOf" srcId="{B2CEBA13-3423-4209-8CED-5204EF2A96B8}" destId="{4BCEBDBF-1D5B-4BB9-AD3B-5017B6767001}" srcOrd="0" destOrd="0" presId="urn:microsoft.com/office/officeart/2005/8/layout/vList5"/>
    <dgm:cxn modelId="{5E058D67-4D12-42D9-AC90-8671CFEEC35A}" type="presParOf" srcId="{4BCEBDBF-1D5B-4BB9-AD3B-5017B6767001}" destId="{F6A04ABC-84BC-4182-A1CD-674DB8F1DF25}" srcOrd="0" destOrd="0" presId="urn:microsoft.com/office/officeart/2005/8/layout/vList5"/>
    <dgm:cxn modelId="{BCFD84C8-C112-40A1-9CDE-C4ABED0907DD}" type="presParOf" srcId="{4BCEBDBF-1D5B-4BB9-AD3B-5017B6767001}" destId="{7087E750-91A6-47E9-ABF3-556F42B395D3}" srcOrd="1" destOrd="0" presId="urn:microsoft.com/office/officeart/2005/8/layout/vList5"/>
    <dgm:cxn modelId="{3527957E-0727-48BF-9151-0EF070ABE0DC}" type="presParOf" srcId="{B2CEBA13-3423-4209-8CED-5204EF2A96B8}" destId="{A23A016F-9B6E-432B-A5FF-6B7149B2C7EF}" srcOrd="1" destOrd="0" presId="urn:microsoft.com/office/officeart/2005/8/layout/vList5"/>
    <dgm:cxn modelId="{9BF58C82-BDCC-4876-8405-41085D23DF17}" type="presParOf" srcId="{B2CEBA13-3423-4209-8CED-5204EF2A96B8}" destId="{1603AC9C-4AD0-439B-B642-8472194DCD1C}" srcOrd="2" destOrd="0" presId="urn:microsoft.com/office/officeart/2005/8/layout/vList5"/>
    <dgm:cxn modelId="{A80F14F8-ABA9-4DE1-A1FD-3069B88410C9}" type="presParOf" srcId="{1603AC9C-4AD0-439B-B642-8472194DCD1C}" destId="{EB9A8402-4822-4619-878E-F4CAAB0E0B98}" srcOrd="0" destOrd="0" presId="urn:microsoft.com/office/officeart/2005/8/layout/vList5"/>
    <dgm:cxn modelId="{CD06E7C1-68DD-4812-87EC-7EC2ABAE6919}" type="presParOf" srcId="{1603AC9C-4AD0-439B-B642-8472194DCD1C}" destId="{B07AF0F7-E452-40E2-86BB-3D7DA1A7311F}" srcOrd="1" destOrd="0" presId="urn:microsoft.com/office/officeart/2005/8/layout/vList5"/>
    <dgm:cxn modelId="{CDBD12B4-00D8-4C53-B29B-D7280362348C}" type="presParOf" srcId="{B2CEBA13-3423-4209-8CED-5204EF2A96B8}" destId="{0A1EE4CF-03EC-4746-B757-2845441EC671}" srcOrd="3" destOrd="0" presId="urn:microsoft.com/office/officeart/2005/8/layout/vList5"/>
    <dgm:cxn modelId="{BAB71672-062A-4DCF-A10C-9F828D7DCF68}" type="presParOf" srcId="{B2CEBA13-3423-4209-8CED-5204EF2A96B8}" destId="{069FF0BF-60CB-460C-A9AD-6819F69EDE02}" srcOrd="4" destOrd="0" presId="urn:microsoft.com/office/officeart/2005/8/layout/vList5"/>
    <dgm:cxn modelId="{E3673DF9-7D08-4F27-8AED-7EAA8C44AE33}" type="presParOf" srcId="{069FF0BF-60CB-460C-A9AD-6819F69EDE02}" destId="{9B0379B8-D5EA-46C5-ACBD-43224BA77B6B}" srcOrd="0" destOrd="0" presId="urn:microsoft.com/office/officeart/2005/8/layout/vList5"/>
    <dgm:cxn modelId="{055787A5-121A-424A-BC3C-C18E40CFE5DC}" type="presParOf" srcId="{069FF0BF-60CB-460C-A9AD-6819F69EDE02}" destId="{7DB746BA-1AC5-4FCF-A5FA-47D850978F4B}" srcOrd="1" destOrd="0" presId="urn:microsoft.com/office/officeart/2005/8/layout/vList5"/>
    <dgm:cxn modelId="{9DE27C7E-4949-4BEB-A565-EDC39647F6B1}" type="presParOf" srcId="{B2CEBA13-3423-4209-8CED-5204EF2A96B8}" destId="{F7F6A205-F07A-4CC5-9D92-7FB48A51A07C}" srcOrd="5" destOrd="0" presId="urn:microsoft.com/office/officeart/2005/8/layout/vList5"/>
    <dgm:cxn modelId="{2113B924-40D0-4E37-9655-7D31ADBB351A}" type="presParOf" srcId="{B2CEBA13-3423-4209-8CED-5204EF2A96B8}" destId="{1D485973-EC74-433D-8FAF-B650366D96E6}" srcOrd="6" destOrd="0" presId="urn:microsoft.com/office/officeart/2005/8/layout/vList5"/>
    <dgm:cxn modelId="{9B34D26C-FCCC-4ADC-A97D-2BF05656A6EF}" type="presParOf" srcId="{1D485973-EC74-433D-8FAF-B650366D96E6}" destId="{F1B69936-C6DB-4ECB-8F19-E451231CBF29}" srcOrd="0" destOrd="0" presId="urn:microsoft.com/office/officeart/2005/8/layout/vList5"/>
    <dgm:cxn modelId="{DC26FEF3-C895-4325-BEAD-DDB26190CFC8}" type="presParOf" srcId="{1D485973-EC74-433D-8FAF-B650366D96E6}" destId="{114B421A-A3FC-40EF-8DF6-72805B57CB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CB6CD-8A07-435F-A69C-B047F40479C3}">
      <dsp:nvSpPr>
        <dsp:cNvPr id="0" name=""/>
        <dsp:cNvSpPr/>
      </dsp:nvSpPr>
      <dsp:spPr>
        <a:xfrm>
          <a:off x="0" y="342459"/>
          <a:ext cx="507867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chemeClr val="bg1"/>
              </a:solidFill>
            </a:rPr>
            <a:t>Existing EVs use charging cables and plugs.</a:t>
          </a:r>
          <a:endParaRPr lang="en-IN" sz="2300" kern="1200" dirty="0">
            <a:solidFill>
              <a:schemeClr val="bg1"/>
            </a:solidFill>
          </a:endParaRPr>
        </a:p>
      </dsp:txBody>
      <dsp:txXfrm>
        <a:off x="44664" y="387123"/>
        <a:ext cx="4989349" cy="825612"/>
      </dsp:txXfrm>
    </dsp:sp>
    <dsp:sp modelId="{1AF0EC6D-B1CC-48A5-9BD6-CF7CF0D0A862}">
      <dsp:nvSpPr>
        <dsp:cNvPr id="0" name=""/>
        <dsp:cNvSpPr/>
      </dsp:nvSpPr>
      <dsp:spPr>
        <a:xfrm>
          <a:off x="0" y="1323639"/>
          <a:ext cx="5078677" cy="914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Direct contact charging process requires artificial operations on outlets.</a:t>
          </a:r>
          <a:endParaRPr lang="en-IN" sz="2300" kern="1200" dirty="0"/>
        </a:p>
      </dsp:txBody>
      <dsp:txXfrm>
        <a:off x="0" y="1323639"/>
        <a:ext cx="5078677" cy="914940"/>
      </dsp:txXfrm>
    </dsp:sp>
    <dsp:sp modelId="{951E0B2E-103C-49C5-BC8B-64B00695EC2A}">
      <dsp:nvSpPr>
        <dsp:cNvPr id="0" name=""/>
        <dsp:cNvSpPr/>
      </dsp:nvSpPr>
      <dsp:spPr>
        <a:xfrm>
          <a:off x="0" y="2304820"/>
          <a:ext cx="507867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Lower flexibility in EVs charging.</a:t>
          </a:r>
          <a:endParaRPr lang="en-IN" sz="2300" kern="1200"/>
        </a:p>
      </dsp:txBody>
      <dsp:txXfrm>
        <a:off x="44664" y="2349484"/>
        <a:ext cx="4989349" cy="825612"/>
      </dsp:txXfrm>
    </dsp:sp>
    <dsp:sp modelId="{46E5CD38-00AA-471F-A573-695E38B51A25}">
      <dsp:nvSpPr>
        <dsp:cNvPr id="0" name=""/>
        <dsp:cNvSpPr/>
      </dsp:nvSpPr>
      <dsp:spPr>
        <a:xfrm>
          <a:off x="0" y="3285999"/>
          <a:ext cx="507867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Potential dangers of electric leakage, shocks, sparks, and erosion wear.</a:t>
          </a:r>
          <a:endParaRPr lang="en-IN" sz="2300" kern="1200"/>
        </a:p>
      </dsp:txBody>
      <dsp:txXfrm>
        <a:off x="44664" y="3330663"/>
        <a:ext cx="4989349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B874F-D8F2-4C6D-81E8-41B4348574C3}">
      <dsp:nvSpPr>
        <dsp:cNvPr id="0" name=""/>
        <dsp:cNvSpPr/>
      </dsp:nvSpPr>
      <dsp:spPr>
        <a:xfrm>
          <a:off x="0" y="645399"/>
          <a:ext cx="5078677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Eliminates issues like charging cable exposure.</a:t>
          </a:r>
          <a:endParaRPr lang="en-IN" sz="2600" kern="1200" dirty="0"/>
        </a:p>
      </dsp:txBody>
      <dsp:txXfrm>
        <a:off x="50489" y="695888"/>
        <a:ext cx="4977699" cy="933302"/>
      </dsp:txXfrm>
    </dsp:sp>
    <dsp:sp modelId="{0B02AC41-B22D-41C1-A719-FE9B9CEC46A4}">
      <dsp:nvSpPr>
        <dsp:cNvPr id="0" name=""/>
        <dsp:cNvSpPr/>
      </dsp:nvSpPr>
      <dsp:spPr>
        <a:xfrm>
          <a:off x="0" y="1754560"/>
          <a:ext cx="5078677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Offers convenience, safety, and reliability.</a:t>
          </a:r>
          <a:endParaRPr lang="en-IN" sz="2600" kern="1200"/>
        </a:p>
      </dsp:txBody>
      <dsp:txXfrm>
        <a:off x="50489" y="1805049"/>
        <a:ext cx="4977699" cy="933302"/>
      </dsp:txXfrm>
    </dsp:sp>
    <dsp:sp modelId="{57D6B25B-9514-4DDA-B04A-4E57AF29EB22}">
      <dsp:nvSpPr>
        <dsp:cNvPr id="0" name=""/>
        <dsp:cNvSpPr/>
      </dsp:nvSpPr>
      <dsp:spPr>
        <a:xfrm>
          <a:off x="0" y="2863720"/>
          <a:ext cx="5078677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Overcomes challenges associated with current EV charging methods.</a:t>
          </a:r>
          <a:endParaRPr lang="en-IN" sz="2600" kern="1200"/>
        </a:p>
      </dsp:txBody>
      <dsp:txXfrm>
        <a:off x="50489" y="2914209"/>
        <a:ext cx="4977699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58B4D-843A-428C-BBF2-D6DEF5C177FD}">
      <dsp:nvSpPr>
        <dsp:cNvPr id="0" name=""/>
        <dsp:cNvSpPr/>
      </dsp:nvSpPr>
      <dsp:spPr>
        <a:xfrm>
          <a:off x="3520201" y="2862037"/>
          <a:ext cx="2960516" cy="2764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solidFill>
                <a:schemeClr val="tx1"/>
              </a:solidFill>
            </a:rPr>
            <a:t>ATMEGA CONTROLLER</a:t>
          </a:r>
        </a:p>
      </dsp:txBody>
      <dsp:txXfrm>
        <a:off x="3953759" y="3266834"/>
        <a:ext cx="2093400" cy="1954531"/>
      </dsp:txXfrm>
    </dsp:sp>
    <dsp:sp modelId="{41DB1320-8B32-4C7C-B551-8CD1F62135B1}">
      <dsp:nvSpPr>
        <dsp:cNvPr id="0" name=""/>
        <dsp:cNvSpPr/>
      </dsp:nvSpPr>
      <dsp:spPr>
        <a:xfrm rot="11691535">
          <a:off x="1443171" y="3178667"/>
          <a:ext cx="2052266" cy="7877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C9EA-4B6C-4FFB-8EF9-23BBA6B60B12}">
      <dsp:nvSpPr>
        <dsp:cNvPr id="0" name=""/>
        <dsp:cNvSpPr/>
      </dsp:nvSpPr>
      <dsp:spPr>
        <a:xfrm>
          <a:off x="446917" y="2520451"/>
          <a:ext cx="2061136" cy="157792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>
              <a:solidFill>
                <a:schemeClr val="tx1"/>
              </a:solidFill>
            </a:rPr>
            <a:t>8-bit AVR RISC-based microcontroller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93133" y="2566667"/>
        <a:ext cx="1968704" cy="1485493"/>
      </dsp:txXfrm>
    </dsp:sp>
    <dsp:sp modelId="{2217230E-9FB0-49E9-A1A3-9E9DB8222B0F}">
      <dsp:nvSpPr>
        <dsp:cNvPr id="0" name=""/>
        <dsp:cNvSpPr/>
      </dsp:nvSpPr>
      <dsp:spPr>
        <a:xfrm rot="14741844">
          <a:off x="2863869" y="1488093"/>
          <a:ext cx="2139848" cy="7877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40B08-FEBF-41B5-A6C6-68A9C0844386}">
      <dsp:nvSpPr>
        <dsp:cNvPr id="0" name=""/>
        <dsp:cNvSpPr/>
      </dsp:nvSpPr>
      <dsp:spPr>
        <a:xfrm>
          <a:off x="2388315" y="144186"/>
          <a:ext cx="2210288" cy="1525364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 power CMOS (Complementary Metal Oxide Semiconductor)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432991" y="188862"/>
        <a:ext cx="2120936" cy="1436012"/>
      </dsp:txXfrm>
    </dsp:sp>
    <dsp:sp modelId="{E4EBA934-44B2-4226-9852-C4EEC041348F}">
      <dsp:nvSpPr>
        <dsp:cNvPr id="0" name=""/>
        <dsp:cNvSpPr/>
      </dsp:nvSpPr>
      <dsp:spPr>
        <a:xfrm rot="17761351">
          <a:off x="5056521" y="1495619"/>
          <a:ext cx="2186990" cy="7877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BE598-3BBE-4EC2-91ED-A7CD6351E005}">
      <dsp:nvSpPr>
        <dsp:cNvPr id="0" name=""/>
        <dsp:cNvSpPr/>
      </dsp:nvSpPr>
      <dsp:spPr>
        <a:xfrm>
          <a:off x="5398597" y="157557"/>
          <a:ext cx="2462324" cy="149862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Execute powerful instructions in a single clock cycle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5442490" y="201450"/>
        <a:ext cx="2374538" cy="1410836"/>
      </dsp:txXfrm>
    </dsp:sp>
    <dsp:sp modelId="{83C7E17C-704A-47B3-B8B8-DEDE55ED3AF3}">
      <dsp:nvSpPr>
        <dsp:cNvPr id="0" name=""/>
        <dsp:cNvSpPr/>
      </dsp:nvSpPr>
      <dsp:spPr>
        <a:xfrm rot="20737116">
          <a:off x="6515950" y="3184229"/>
          <a:ext cx="2163685" cy="7877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3C0D9-4848-4A31-905A-9D19999B8585}">
      <dsp:nvSpPr>
        <dsp:cNvPr id="0" name=""/>
        <dsp:cNvSpPr/>
      </dsp:nvSpPr>
      <dsp:spPr>
        <a:xfrm>
          <a:off x="7500886" y="2520283"/>
          <a:ext cx="2289696" cy="15782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performance and low power consumption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547112" y="2566509"/>
        <a:ext cx="2197244" cy="1485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7E750-91A6-47E9-ABF3-556F42B395D3}">
      <dsp:nvSpPr>
        <dsp:cNvPr id="0" name=""/>
        <dsp:cNvSpPr/>
      </dsp:nvSpPr>
      <dsp:spPr>
        <a:xfrm rot="5400000">
          <a:off x="6615472" y="-2776042"/>
          <a:ext cx="859335" cy="663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Two 600 volts batteries are used to store the energy which is used to supply the energy to the transmitter coils.</a:t>
          </a:r>
          <a:endParaRPr lang="en-IN" sz="1500" kern="1200" dirty="0"/>
        </a:p>
      </dsp:txBody>
      <dsp:txXfrm rot="-5400000">
        <a:off x="3729780" y="151599"/>
        <a:ext cx="6588771" cy="775437"/>
      </dsp:txXfrm>
    </dsp:sp>
    <dsp:sp modelId="{F6A04ABC-84BC-4182-A1CD-674DB8F1DF25}">
      <dsp:nvSpPr>
        <dsp:cNvPr id="0" name=""/>
        <dsp:cNvSpPr/>
      </dsp:nvSpPr>
      <dsp:spPr>
        <a:xfrm>
          <a:off x="0" y="2233"/>
          <a:ext cx="3729780" cy="1074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3200" kern="1200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Battery</a:t>
          </a:r>
          <a:endParaRPr lang="en-IN" sz="3200" kern="1200" dirty="0"/>
        </a:p>
      </dsp:txBody>
      <dsp:txXfrm>
        <a:off x="52437" y="54670"/>
        <a:ext cx="3624906" cy="969295"/>
      </dsp:txXfrm>
    </dsp:sp>
    <dsp:sp modelId="{B07AF0F7-E452-40E2-86BB-3D7DA1A7311F}">
      <dsp:nvSpPr>
        <dsp:cNvPr id="0" name=""/>
        <dsp:cNvSpPr/>
      </dsp:nvSpPr>
      <dsp:spPr>
        <a:xfrm rot="5400000">
          <a:off x="6615472" y="-1648163"/>
          <a:ext cx="859335" cy="663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A voltage sensor is integrated with the ATMEGA controller which is used to sense the voltage transmitting through the coil.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The voltage will show up on the LCD panel which we will attach to the vehicle.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29780" y="1279478"/>
        <a:ext cx="6588771" cy="775437"/>
      </dsp:txXfrm>
    </dsp:sp>
    <dsp:sp modelId="{EB9A8402-4822-4619-878E-F4CAAB0E0B98}">
      <dsp:nvSpPr>
        <dsp:cNvPr id="0" name=""/>
        <dsp:cNvSpPr/>
      </dsp:nvSpPr>
      <dsp:spPr>
        <a:xfrm>
          <a:off x="0" y="1130111"/>
          <a:ext cx="3729780" cy="1074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3200" kern="120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Voltage Sensor</a:t>
          </a:r>
          <a:endParaRPr lang="en-IN" sz="3200" kern="1200" dirty="0"/>
        </a:p>
      </dsp:txBody>
      <dsp:txXfrm>
        <a:off x="52437" y="1182548"/>
        <a:ext cx="3624906" cy="969295"/>
      </dsp:txXfrm>
    </dsp:sp>
    <dsp:sp modelId="{7DB746BA-1AC5-4FCF-A5FA-47D850978F4B}">
      <dsp:nvSpPr>
        <dsp:cNvPr id="0" name=""/>
        <dsp:cNvSpPr/>
      </dsp:nvSpPr>
      <dsp:spPr>
        <a:xfrm rot="5400000">
          <a:off x="6615472" y="-520285"/>
          <a:ext cx="859335" cy="663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transformer is used to step the level of voltage.</a:t>
          </a:r>
          <a:endParaRPr lang="en-IN" sz="1500" kern="1200" dirty="0"/>
        </a:p>
      </dsp:txBody>
      <dsp:txXfrm rot="-5400000">
        <a:off x="3729780" y="2407356"/>
        <a:ext cx="6588771" cy="775437"/>
      </dsp:txXfrm>
    </dsp:sp>
    <dsp:sp modelId="{9B0379B8-D5EA-46C5-ACBD-43224BA77B6B}">
      <dsp:nvSpPr>
        <dsp:cNvPr id="0" name=""/>
        <dsp:cNvSpPr/>
      </dsp:nvSpPr>
      <dsp:spPr>
        <a:xfrm>
          <a:off x="0" y="2257990"/>
          <a:ext cx="3729780" cy="1074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3200" kern="1200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Transformer</a:t>
          </a:r>
          <a:endParaRPr lang="en-IN" sz="3200" kern="1200" dirty="0"/>
        </a:p>
      </dsp:txBody>
      <dsp:txXfrm>
        <a:off x="52437" y="2310427"/>
        <a:ext cx="3624906" cy="969295"/>
      </dsp:txXfrm>
    </dsp:sp>
    <dsp:sp modelId="{114B421A-A3FC-40EF-8DF6-72805B57CBD7}">
      <dsp:nvSpPr>
        <dsp:cNvPr id="0" name=""/>
        <dsp:cNvSpPr/>
      </dsp:nvSpPr>
      <dsp:spPr>
        <a:xfrm rot="5400000">
          <a:off x="6615472" y="607593"/>
          <a:ext cx="859335" cy="6630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Matches the resonance frequency of the transmitter and receiver</a:t>
          </a:r>
          <a:r>
            <a:rPr lang="en-IN" sz="1500" b="0" i="0" kern="1200" dirty="0"/>
            <a:t>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It is used to convert the power from DC to AC.</a:t>
          </a:r>
        </a:p>
      </dsp:txBody>
      <dsp:txXfrm rot="-5400000">
        <a:off x="3729780" y="3535235"/>
        <a:ext cx="6588771" cy="775437"/>
      </dsp:txXfrm>
    </dsp:sp>
    <dsp:sp modelId="{F1B69936-C6DB-4ECB-8F19-E451231CBF29}">
      <dsp:nvSpPr>
        <dsp:cNvPr id="0" name=""/>
        <dsp:cNvSpPr/>
      </dsp:nvSpPr>
      <dsp:spPr>
        <a:xfrm>
          <a:off x="0" y="3385868"/>
          <a:ext cx="3729780" cy="1074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3200" kern="1200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rPr>
            <a:t>Regulator Circuitry</a:t>
          </a:r>
          <a:endParaRPr lang="en-IN" sz="3200" kern="1200" dirty="0"/>
        </a:p>
      </dsp:txBody>
      <dsp:txXfrm>
        <a:off x="52437" y="3438305"/>
        <a:ext cx="3624906" cy="96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6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1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3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56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9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1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DFD029-FB74-4578-B929-F66AA97659CA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conhome/7953775/proceeding" TargetMode="External"/><Relationship Id="rId2" Type="http://schemas.openxmlformats.org/officeDocument/2006/relationships/hyperlink" Target="https://doi.org/10.1109/WoW.2017.79593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xpl/conhome/10173765/proceeding" TargetMode="External"/><Relationship Id="rId4" Type="http://schemas.openxmlformats.org/officeDocument/2006/relationships/hyperlink" Target="https://doi.org/10.1109/GreenTech56823.2023.1017378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3D872-14C5-571A-E23F-C09CCB76996C}"/>
              </a:ext>
            </a:extLst>
          </p:cNvPr>
          <p:cNvSpPr txBox="1"/>
          <p:nvPr/>
        </p:nvSpPr>
        <p:spPr>
          <a:xfrm>
            <a:off x="1845939" y="836712"/>
            <a:ext cx="849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  </a:t>
            </a:r>
            <a:r>
              <a:rPr lang="en-IN" sz="3600" dirty="0">
                <a:latin typeface="Copperplate Gothic Bold" panose="020E0705020206020404" pitchFamily="34" charset="0"/>
              </a:rPr>
              <a:t>KAKATIYA UNIVERSITY</a:t>
            </a:r>
            <a:endParaRPr lang="en-IN" sz="4000" dirty="0">
              <a:latin typeface="Copperplate Gothic Bold" panose="020E07050202060204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B84BB-2267-41E9-B693-569D258A0A07}"/>
              </a:ext>
            </a:extLst>
          </p:cNvPr>
          <p:cNvSpPr txBox="1"/>
          <p:nvPr/>
        </p:nvSpPr>
        <p:spPr>
          <a:xfrm>
            <a:off x="2998068" y="2044005"/>
            <a:ext cx="7776864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Modelling and analysis of wireless Electric Vehicle charging system with solar energy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A4C57-8930-2F86-C277-1712650E97FC}"/>
              </a:ext>
            </a:extLst>
          </p:cNvPr>
          <p:cNvSpPr txBox="1"/>
          <p:nvPr/>
        </p:nvSpPr>
        <p:spPr>
          <a:xfrm>
            <a:off x="8156377" y="4365104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A. Raviteja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P. Yashwanth 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L. Yashasri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B. Mrudhula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Md. Kaleemuddin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901B4-C2CF-DD80-50AC-A1F28DE4E82D}"/>
              </a:ext>
            </a:extLst>
          </p:cNvPr>
          <p:cNvSpPr txBox="1"/>
          <p:nvPr/>
        </p:nvSpPr>
        <p:spPr>
          <a:xfrm>
            <a:off x="8038628" y="371877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D3C378-4CA8-B12B-1C17-BE88A6E96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14061"/>
              </p:ext>
            </p:extLst>
          </p:nvPr>
        </p:nvGraphicFramePr>
        <p:xfrm>
          <a:off x="1341884" y="1052736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7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188640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stellar" panose="020A0402060406010301" pitchFamily="18" charset="0"/>
              </a:rPr>
              <a:t>WORKING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13DD7B-7859-23F1-CB0B-4E257AE2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8" y="1988840"/>
            <a:ext cx="10016104" cy="4104456"/>
          </a:xfrm>
        </p:spPr>
        <p:txBody>
          <a:bodyPr>
            <a:normAutofit fontScale="62500" lnSpcReduction="20000"/>
          </a:bodyPr>
          <a:lstStyle/>
          <a:p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solar panel charges the battery, which stores DC power.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DC power is then converted to AC using a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circuit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regulated before being used to power copper coils for wireless energy transmission</a:t>
            </a:r>
          </a:p>
          <a:p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coil mounted underneath the electric vehicle receives the transmitted energy when driven over the coils.</a:t>
            </a:r>
          </a:p>
          <a:p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received energy, still in AC current, is converted back to DC using an AC to DC converter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system measures input voltage using an ATMEGA microcontroller, displaying it on an LCD</a:t>
            </a:r>
          </a:p>
          <a:p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electric vehicles to be charged while in motion, eliminating the need for stationary charging stops.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CCFE9E-2BB5-74D5-392B-CB4F7196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1" y="2326684"/>
            <a:ext cx="6643430" cy="2172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81658-4257-D9E8-0612-0B8CA26F6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204864"/>
            <a:ext cx="3812381" cy="25590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C30F80-3CEE-031C-2893-CC17EF7412D2}"/>
              </a:ext>
            </a:extLst>
          </p:cNvPr>
          <p:cNvSpPr/>
          <p:nvPr/>
        </p:nvSpPr>
        <p:spPr>
          <a:xfrm>
            <a:off x="1355472" y="3412872"/>
            <a:ext cx="432048" cy="288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B64CE-BA93-5DFC-8618-3AE5FD1B5723}"/>
              </a:ext>
            </a:extLst>
          </p:cNvPr>
          <p:cNvCxnSpPr>
            <a:stCxn id="12" idx="2"/>
          </p:cNvCxnSpPr>
          <p:nvPr/>
        </p:nvCxnSpPr>
        <p:spPr>
          <a:xfrm>
            <a:off x="1571496" y="3700904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3F1B7E-BE3E-14D9-2406-40881DA92329}"/>
              </a:ext>
            </a:extLst>
          </p:cNvPr>
          <p:cNvSpPr txBox="1"/>
          <p:nvPr/>
        </p:nvSpPr>
        <p:spPr>
          <a:xfrm>
            <a:off x="981844" y="518717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Battery Integrated with Solar panel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8E6DF-9DFF-C321-5017-308B6EC9C9DE}"/>
              </a:ext>
            </a:extLst>
          </p:cNvPr>
          <p:cNvSpPr txBox="1"/>
          <p:nvPr/>
        </p:nvSpPr>
        <p:spPr>
          <a:xfrm>
            <a:off x="1355472" y="908363"/>
            <a:ext cx="1069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lgerian" panose="04020705040A02060702" pitchFamily="82" charset="0"/>
                <a:cs typeface="Arial" panose="020B0604020202020204" pitchFamily="34" charset="0"/>
              </a:rPr>
              <a:t>Equivalent circuit of electric vehicle wireless charging system </a:t>
            </a:r>
          </a:p>
        </p:txBody>
      </p:sp>
    </p:spTree>
    <p:extLst>
      <p:ext uri="{BB962C8B-B14F-4D97-AF65-F5344CB8AC3E}">
        <p14:creationId xmlns:p14="http://schemas.microsoft.com/office/powerpoint/2010/main" val="25081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3189-FACF-D71B-5726-67867054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8E5A-817C-1A37-59AB-FE9A1816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DOI: 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2"/>
              </a:rPr>
              <a:t>10.1109/WoW.2017.7959391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6699"/>
                </a:solidFill>
                <a:latin typeface="HelveticaNeue Regular"/>
              </a:rPr>
              <a:t>          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 </a:t>
            </a:r>
            <a:r>
              <a:rPr lang="en-US" sz="1800" b="0" i="0" u="sng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IEEE PELS Workshop on Emerging Technologies:  Wireless Power Transfer (WoW)</a:t>
            </a:r>
            <a:endParaRPr lang="en-IN" sz="1800" b="0" i="0" u="none" strike="noStrike" dirty="0">
              <a:solidFill>
                <a:srgbClr val="006699"/>
              </a:solidFill>
              <a:effectLst/>
              <a:latin typeface="HelveticaNeue Regular"/>
            </a:endParaRPr>
          </a:p>
          <a:p>
            <a:endParaRPr lang="en-IN" dirty="0">
              <a:solidFill>
                <a:srgbClr val="006699"/>
              </a:solidFill>
              <a:latin typeface="HelveticaNeue Regular"/>
            </a:endParaRP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DOI: 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10.1109/GreenTech56823.2023.10173788</a:t>
            </a:r>
            <a:endParaRPr lang="en-IN" b="0" i="0" u="none" strike="noStrike" dirty="0">
              <a:solidFill>
                <a:srgbClr val="006699"/>
              </a:solidFill>
              <a:effectLst/>
              <a:latin typeface="HelveticaNeue Regular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6699"/>
                </a:solidFill>
                <a:latin typeface="HelveticaNeue Regular"/>
              </a:rPr>
              <a:t>            </a:t>
            </a:r>
            <a:r>
              <a:rPr lang="en-IN" sz="1800" b="0" i="0" u="sng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2023 IEEE Green Technologies Conference (</a:t>
            </a:r>
            <a:r>
              <a:rPr lang="en-IN" sz="1800" b="0" i="0" u="sng" dirty="0" err="1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GreenTech</a:t>
            </a:r>
            <a:r>
              <a:rPr lang="en-IN" sz="1800" b="0" i="0" u="sng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93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C2E1D-21D3-3643-24FB-E07D93E23769}"/>
              </a:ext>
            </a:extLst>
          </p:cNvPr>
          <p:cNvSpPr txBox="1"/>
          <p:nvPr/>
        </p:nvSpPr>
        <p:spPr>
          <a:xfrm>
            <a:off x="4798268" y="2204864"/>
            <a:ext cx="3744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649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404664"/>
            <a:ext cx="10016104" cy="1097632"/>
          </a:xfrm>
        </p:spPr>
        <p:txBody>
          <a:bodyPr anchor="b">
            <a:normAutofit/>
          </a:bodyPr>
          <a:lstStyle/>
          <a:p>
            <a:r>
              <a:rPr lang="en-US" u="sng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5900" y="1196752"/>
            <a:ext cx="10016104" cy="394292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b="0" i="0" dirty="0">
              <a:effectLst/>
            </a:endParaRPr>
          </a:p>
          <a:p>
            <a:pPr>
              <a:spcAft>
                <a:spcPts val="600"/>
              </a:spcAft>
            </a:pPr>
            <a:r>
              <a:rPr lang="en-US" dirty="0"/>
              <a:t>Surge in Electric Vehicles (EVs) driven by the need for eco-friendly transportation.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effectLst/>
              </a:rPr>
              <a:t>Energy and environmental concerns are on the rise.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effectLst/>
              </a:rPr>
              <a:t>Need to develop electric vehicles (EVs) for energy savings and reduced air pollution.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harging for EVs is a current research focus around th</a:t>
            </a:r>
            <a:r>
              <a:rPr lang="en-US" dirty="0">
                <a:latin typeface="Söhne"/>
              </a:rPr>
              <a:t>e world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B100A-1E39-B170-10ED-311B48DD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884" y="631540"/>
            <a:ext cx="4954564" cy="914400"/>
          </a:xfrm>
        </p:spPr>
        <p:txBody>
          <a:bodyPr/>
          <a:lstStyle/>
          <a:p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Challenges with Current EV Charging</a:t>
            </a:r>
            <a:endParaRPr lang="en-IN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774FDF4-0533-F135-FB31-EF8082F678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6574958"/>
              </p:ext>
            </p:extLst>
          </p:nvPr>
        </p:nvGraphicFramePr>
        <p:xfrm>
          <a:off x="1220914" y="1628800"/>
          <a:ext cx="5078677" cy="45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3AB4-455A-5398-047C-713647C43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448" y="631540"/>
            <a:ext cx="5082740" cy="914400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Advantages of Wireless Charging for EVs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0760A2E-F313-D239-81C5-E361B8477DD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8199915"/>
              </p:ext>
            </p:extLst>
          </p:nvPr>
        </p:nvGraphicFramePr>
        <p:xfrm>
          <a:off x="6526460" y="1340768"/>
          <a:ext cx="5078677" cy="45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542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4393" y="253752"/>
            <a:ext cx="10016104" cy="864096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ROAD INTEGRATED WIRELESS CHARGING SYSTEM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333443" y="1639580"/>
            <a:ext cx="5078678" cy="418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/>
              <a:t>This EV charging system benefits us with: </a:t>
            </a:r>
          </a:p>
          <a:p>
            <a:pPr>
              <a:buFont typeface="+mj-lt"/>
              <a:buAutoNum type="arabicPeriod"/>
            </a:pPr>
            <a:r>
              <a:rPr lang="en-US" sz="3800" dirty="0"/>
              <a:t>Wireless charging of vehicles without any wires. </a:t>
            </a:r>
          </a:p>
          <a:p>
            <a:pPr>
              <a:buFont typeface="+mj-lt"/>
              <a:buAutoNum type="arabicPeriod"/>
            </a:pPr>
            <a:r>
              <a:rPr lang="en-US" sz="3800" dirty="0"/>
              <a:t> No need to stop for charging as the vehicle charges while moving.</a:t>
            </a: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US" sz="3400" kern="0" dirty="0"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Solar power for keeping the charging system going.</a:t>
            </a:r>
            <a:endParaRPr lang="en-IN" sz="3400" kern="50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US" sz="3400" kern="0" dirty="0"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No external power supply is needed.</a:t>
            </a:r>
            <a:endParaRPr lang="en-IN" sz="3400" kern="50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</a:pPr>
            <a:r>
              <a:rPr lang="en-US" sz="3400" kern="0" dirty="0"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Coils integrated </a:t>
            </a:r>
            <a:r>
              <a:rPr lang="en-US" sz="3400" kern="0" dirty="0"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400" kern="0" dirty="0">
                <a:effectLst/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the road to avoid wear and tear.</a:t>
            </a:r>
            <a:endParaRPr lang="en-IN" sz="3400" kern="5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ar on a road">
            <a:extLst>
              <a:ext uri="{FF2B5EF4-FFF2-40B4-BE49-F238E27FC236}">
                <a16:creationId xmlns:a16="http://schemas.microsoft.com/office/drawing/2014/main" id="{1F349179-8D52-F582-9308-E91D48BC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19177"/>
          <a:stretch/>
        </p:blipFill>
        <p:spPr>
          <a:xfrm>
            <a:off x="6512811" y="149860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F245-06AF-9283-98F2-E0191FB2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692696"/>
            <a:ext cx="9928453" cy="5544616"/>
          </a:xfrm>
        </p:spPr>
        <p:txBody>
          <a:bodyPr/>
          <a:lstStyle/>
          <a:p>
            <a:r>
              <a:rPr lang="en-US" b="0" i="0" dirty="0">
                <a:effectLst/>
                <a:latin typeface="TTLakes-Regular"/>
              </a:rPr>
              <a:t>In parking applications, the wireless charging system can operate continuously as your system charges, providing equivalent performance as a comparable plug-charge system.</a:t>
            </a:r>
          </a:p>
          <a:p>
            <a:pPr marL="0" indent="0">
              <a:buNone/>
            </a:pPr>
            <a:endParaRPr lang="en-US" b="0" i="0" dirty="0">
              <a:effectLst/>
              <a:latin typeface="TTLakes-Regular"/>
            </a:endParaRPr>
          </a:p>
          <a:p>
            <a:r>
              <a:rPr lang="en-US" b="0" i="0" dirty="0">
                <a:effectLst/>
                <a:latin typeface="TTLakes-Regular"/>
              </a:rPr>
              <a:t>In low-speed city applications, around 35 mph, the system provides approximately 3x as much charge as an average EV will draw, so every mile you drive on DWPT(</a:t>
            </a:r>
            <a:r>
              <a:rPr lang="en-IN" b="0" i="0" dirty="0">
                <a:effectLst/>
                <a:latin typeface="arial" panose="020B0604020202020204" pitchFamily="34" charset="0"/>
              </a:rPr>
              <a:t>Dynamic wireless power Transfer</a:t>
            </a:r>
            <a:r>
              <a:rPr lang="en-US" b="0" i="0" dirty="0">
                <a:effectLst/>
                <a:latin typeface="TTLakes-Regular"/>
              </a:rPr>
              <a:t>) will add 3 miles to your battery.</a:t>
            </a:r>
          </a:p>
          <a:p>
            <a:pPr marL="0" indent="0">
              <a:buNone/>
            </a:pPr>
            <a:endParaRPr lang="en-US" b="0" i="0" dirty="0">
              <a:effectLst/>
              <a:latin typeface="TTLakes-Regular"/>
            </a:endParaRPr>
          </a:p>
          <a:p>
            <a:r>
              <a:rPr lang="en-US" b="0" i="0" dirty="0">
                <a:effectLst/>
                <a:latin typeface="TTLakes-Regular"/>
              </a:rPr>
              <a:t>In high-speed interstate applications, around 70 mph, the system provides approximately 1.5x as much charge as your EV will draw.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62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1905A-625A-259F-5017-CF9428C0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71" y="1075646"/>
            <a:ext cx="7288810" cy="3858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45D094-40FA-863B-10F2-54D1CFFDADAF}"/>
              </a:ext>
            </a:extLst>
          </p:cNvPr>
          <p:cNvSpPr txBox="1"/>
          <p:nvPr/>
        </p:nvSpPr>
        <p:spPr>
          <a:xfrm>
            <a:off x="7279284" y="4104520"/>
            <a:ext cx="108012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Rectifier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E3C78-7FF7-BDF2-2122-A98291748501}"/>
              </a:ext>
            </a:extLst>
          </p:cNvPr>
          <p:cNvSpPr txBox="1"/>
          <p:nvPr/>
        </p:nvSpPr>
        <p:spPr>
          <a:xfrm>
            <a:off x="4474232" y="2866536"/>
            <a:ext cx="11521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Receiving Coil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4E7CB-2513-0A54-6C33-757DA88A33A3}"/>
              </a:ext>
            </a:extLst>
          </p:cNvPr>
          <p:cNvSpPr txBox="1"/>
          <p:nvPr/>
        </p:nvSpPr>
        <p:spPr>
          <a:xfrm>
            <a:off x="7207276" y="4506080"/>
            <a:ext cx="122413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High frequency Inverter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2419A-9F77-AF4A-A330-1B5777D46FED}"/>
              </a:ext>
            </a:extLst>
          </p:cNvPr>
          <p:cNvSpPr txBox="1"/>
          <p:nvPr/>
        </p:nvSpPr>
        <p:spPr>
          <a:xfrm>
            <a:off x="4546240" y="3850876"/>
            <a:ext cx="10801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Transmitting coil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0716A-7AA2-F38C-FFF2-7602EC942424}"/>
              </a:ext>
            </a:extLst>
          </p:cNvPr>
          <p:cNvSpPr txBox="1"/>
          <p:nvPr/>
        </p:nvSpPr>
        <p:spPr>
          <a:xfrm>
            <a:off x="7378662" y="2226228"/>
            <a:ext cx="7438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Control 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8409D-1530-160F-1D85-3D9F54415193}"/>
              </a:ext>
            </a:extLst>
          </p:cNvPr>
          <p:cNvSpPr txBox="1"/>
          <p:nvPr/>
        </p:nvSpPr>
        <p:spPr>
          <a:xfrm>
            <a:off x="8254652" y="2272892"/>
            <a:ext cx="72008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Battery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09FDD-0F00-38F3-D481-C6D8AF1DA72C}"/>
              </a:ext>
            </a:extLst>
          </p:cNvPr>
          <p:cNvSpPr txBox="1"/>
          <p:nvPr/>
        </p:nvSpPr>
        <p:spPr>
          <a:xfrm>
            <a:off x="8438416" y="4066039"/>
            <a:ext cx="12241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Battery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C3240-3171-C171-831C-9BDCF1701833}"/>
              </a:ext>
            </a:extLst>
          </p:cNvPr>
          <p:cNvSpPr txBox="1"/>
          <p:nvPr/>
        </p:nvSpPr>
        <p:spPr>
          <a:xfrm>
            <a:off x="3026071" y="5433379"/>
            <a:ext cx="72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Eras Medium ITC" panose="020B0602030504020804" pitchFamily="34" charset="0"/>
              </a:rPr>
              <a:t>Electric Vehicle charging system 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11595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E195-04E1-BA64-657F-0EFF023C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ptos Narrow" panose="020B0004020202020204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0F89-CB30-69C5-2581-5E614BA0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2438400"/>
            <a:ext cx="10016104" cy="312420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5000"/>
              </a:lnSpc>
              <a:spcAft>
                <a:spcPts val="750"/>
              </a:spcAft>
              <a:buNone/>
            </a:pPr>
            <a:endParaRPr lang="en-IN" sz="1800" kern="50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ATMEGA Controller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 Sensor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 Circuitry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9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Transmitter and Receiver Coils</a:t>
            </a:r>
            <a:endParaRPr lang="en-IN" sz="9600" kern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7200" kern="5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-103048"/>
            <a:ext cx="10016104" cy="8816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Bauhaus 93" panose="04030905020B02020C02" pitchFamily="82" charset="0"/>
              </a:rPr>
              <a:t>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727A0A-F997-BEA3-9A07-5B691375ECC0}"/>
              </a:ext>
            </a:extLst>
          </p:cNvPr>
          <p:cNvSpPr/>
          <p:nvPr/>
        </p:nvSpPr>
        <p:spPr>
          <a:xfrm>
            <a:off x="1557908" y="3356992"/>
            <a:ext cx="1728192" cy="8816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Regulatory Circuit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0AC3E4-54C8-23F5-0180-06A46A78E3D0}"/>
              </a:ext>
            </a:extLst>
          </p:cNvPr>
          <p:cNvSpPr/>
          <p:nvPr/>
        </p:nvSpPr>
        <p:spPr>
          <a:xfrm>
            <a:off x="3646140" y="3356992"/>
            <a:ext cx="1728192" cy="8816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3944C9-E575-29AF-1363-4C2EA7A14429}"/>
              </a:ext>
            </a:extLst>
          </p:cNvPr>
          <p:cNvSpPr/>
          <p:nvPr/>
        </p:nvSpPr>
        <p:spPr>
          <a:xfrm>
            <a:off x="5737720" y="3356992"/>
            <a:ext cx="1728192" cy="8816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Transmitter Coil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4F4222-F13B-42B1-8373-9FE6C0096038}"/>
              </a:ext>
            </a:extLst>
          </p:cNvPr>
          <p:cNvSpPr/>
          <p:nvPr/>
        </p:nvSpPr>
        <p:spPr>
          <a:xfrm>
            <a:off x="7881692" y="3356992"/>
            <a:ext cx="1728192" cy="8816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Receiver Coil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6511D0-B52D-2227-8835-E358A3C62AAE}"/>
              </a:ext>
            </a:extLst>
          </p:cNvPr>
          <p:cNvSpPr/>
          <p:nvPr/>
        </p:nvSpPr>
        <p:spPr>
          <a:xfrm>
            <a:off x="1557908" y="5157192"/>
            <a:ext cx="1728192" cy="8816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8B76D6-9EB5-A068-7BD2-FE322BFBE3F1}"/>
              </a:ext>
            </a:extLst>
          </p:cNvPr>
          <p:cNvSpPr/>
          <p:nvPr/>
        </p:nvSpPr>
        <p:spPr>
          <a:xfrm>
            <a:off x="3646140" y="5157192"/>
            <a:ext cx="1728192" cy="8816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Solar Panel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0E26B8-208D-DEDE-957B-837BEC14AF43}"/>
              </a:ext>
            </a:extLst>
          </p:cNvPr>
          <p:cNvSpPr/>
          <p:nvPr/>
        </p:nvSpPr>
        <p:spPr>
          <a:xfrm>
            <a:off x="9973272" y="3356992"/>
            <a:ext cx="1728192" cy="8816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 to DC Converter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D6D6A2-4C4A-2BF9-D270-5243D1540726}"/>
              </a:ext>
            </a:extLst>
          </p:cNvPr>
          <p:cNvSpPr/>
          <p:nvPr/>
        </p:nvSpPr>
        <p:spPr>
          <a:xfrm>
            <a:off x="9973272" y="2123264"/>
            <a:ext cx="1728192" cy="8816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ATMEGA 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CE7224-20BB-8580-4FB7-E4BCEA366D8C}"/>
              </a:ext>
            </a:extLst>
          </p:cNvPr>
          <p:cNvSpPr/>
          <p:nvPr/>
        </p:nvSpPr>
        <p:spPr>
          <a:xfrm>
            <a:off x="9973272" y="908720"/>
            <a:ext cx="1728192" cy="88160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LCD Display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973F1-AA8F-27CC-37D7-08DD4FDE1437}"/>
              </a:ext>
            </a:extLst>
          </p:cNvPr>
          <p:cNvCxnSpPr/>
          <p:nvPr/>
        </p:nvCxnSpPr>
        <p:spPr>
          <a:xfrm flipH="1">
            <a:off x="3286100" y="5301208"/>
            <a:ext cx="36004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D024E0-5CE2-A02A-01AB-6553C4B96C3A}"/>
              </a:ext>
            </a:extLst>
          </p:cNvPr>
          <p:cNvCxnSpPr/>
          <p:nvPr/>
        </p:nvCxnSpPr>
        <p:spPr>
          <a:xfrm flipH="1">
            <a:off x="3286100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82FDFF-21AF-38BF-46D0-505A2EC5C6A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3286100" y="55979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B576BA-E88E-2201-039D-CC81B321ABDF}"/>
              </a:ext>
            </a:extLst>
          </p:cNvPr>
          <p:cNvCxnSpPr/>
          <p:nvPr/>
        </p:nvCxnSpPr>
        <p:spPr>
          <a:xfrm flipH="1">
            <a:off x="3286100" y="573325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E682AB-3EAF-C792-8A5A-5DE3723D0F3A}"/>
              </a:ext>
            </a:extLst>
          </p:cNvPr>
          <p:cNvCxnSpPr/>
          <p:nvPr/>
        </p:nvCxnSpPr>
        <p:spPr>
          <a:xfrm flipH="1">
            <a:off x="3286100" y="587727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9F670-5329-E672-C849-4AF09EDC51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86100" y="37977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E555A-10A9-4967-851E-01BBF98B44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465912" y="3797796"/>
            <a:ext cx="415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A0ABBE-F06D-BD8D-22A8-92581C70217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9609884" y="3797796"/>
            <a:ext cx="363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7BD148-CE1E-6EDB-AC42-986BC03C70C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74332" y="3797796"/>
            <a:ext cx="363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77A7F-11EF-A135-6073-74E0155A30A1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10837368" y="1790328"/>
            <a:ext cx="0" cy="332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10FD68-57ED-A29B-5F84-8913CACE40F8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10837368" y="3004872"/>
            <a:ext cx="0" cy="35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572065D2-FA51-3990-2E6C-3D326BAD08CF}"/>
              </a:ext>
            </a:extLst>
          </p:cNvPr>
          <p:cNvSpPr/>
          <p:nvPr/>
        </p:nvSpPr>
        <p:spPr>
          <a:xfrm>
            <a:off x="2307531" y="4238600"/>
            <a:ext cx="45719" cy="918592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5B3BA-33C0-1180-FAD5-2664AF044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890508"/>
              </p:ext>
            </p:extLst>
          </p:nvPr>
        </p:nvGraphicFramePr>
        <p:xfrm>
          <a:off x="1197868" y="260649"/>
          <a:ext cx="10237500" cy="5796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5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785</TotalTime>
  <Words>657</Words>
  <Application>Microsoft Office PowerPoint</Application>
  <PresentationFormat>Custom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Algerian</vt:lpstr>
      <vt:lpstr>Aptos Narrow</vt:lpstr>
      <vt:lpstr>arial</vt:lpstr>
      <vt:lpstr>arial</vt:lpstr>
      <vt:lpstr>Bauhaus 93</vt:lpstr>
      <vt:lpstr>Calibri</vt:lpstr>
      <vt:lpstr>Castellar</vt:lpstr>
      <vt:lpstr>Copperplate Gothic Bold</vt:lpstr>
      <vt:lpstr>Corbel</vt:lpstr>
      <vt:lpstr>Eras Medium ITC</vt:lpstr>
      <vt:lpstr>Helvetica Neue</vt:lpstr>
      <vt:lpstr>HelveticaNeue Regular</vt:lpstr>
      <vt:lpstr>Söhne</vt:lpstr>
      <vt:lpstr>Symbol</vt:lpstr>
      <vt:lpstr>Times New Roman</vt:lpstr>
      <vt:lpstr>TTLakes-Regular</vt:lpstr>
      <vt:lpstr>Parallax</vt:lpstr>
      <vt:lpstr>PowerPoint Presentation</vt:lpstr>
      <vt:lpstr>INTRODUCTION</vt:lpstr>
      <vt:lpstr>PowerPoint Presentation</vt:lpstr>
      <vt:lpstr>ROAD INTEGRATED WIRELESS CHARGING SYSTEM </vt:lpstr>
      <vt:lpstr>PowerPoint Presentation</vt:lpstr>
      <vt:lpstr>PowerPoint Presentation</vt:lpstr>
      <vt:lpstr>COMPONENTS</vt:lpstr>
      <vt:lpstr>BLOCK DIAGRAM</vt:lpstr>
      <vt:lpstr>PowerPoint Presentation</vt:lpstr>
      <vt:lpstr>PowerPoint Presentation</vt:lpstr>
      <vt:lpstr>WORKING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Analysis of a Contactless Electric Vehicles Charging with Renewable Energy</dc:title>
  <dc:creator>Ravi Teja Amancha</dc:creator>
  <cp:lastModifiedBy>Amancha Raviteja</cp:lastModifiedBy>
  <cp:revision>8</cp:revision>
  <dcterms:created xsi:type="dcterms:W3CDTF">2023-12-21T08:09:16Z</dcterms:created>
  <dcterms:modified xsi:type="dcterms:W3CDTF">2024-06-02T11:11:16Z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