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00"/>
    <a:srgbClr val="009900"/>
    <a:srgbClr val="FFFFFF"/>
    <a:srgbClr val="25AB32"/>
    <a:srgbClr val="000066"/>
    <a:srgbClr val="FF3399"/>
    <a:srgbClr val="000099"/>
    <a:srgbClr val="003300"/>
    <a:srgbClr val="336600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8" autoAdjust="0"/>
    <p:restoredTop sz="94434" autoAdjust="0"/>
  </p:normalViewPr>
  <p:slideViewPr>
    <p:cSldViewPr>
      <p:cViewPr>
        <p:scale>
          <a:sx n="100" d="100"/>
          <a:sy n="100" d="100"/>
        </p:scale>
        <p:origin x="594" y="6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B0FF0-5131-4683-8092-8A76E9E5C1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F16E1-7E08-4EE6-BA0B-E713459618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05D2E-E6DE-4EDB-9EF3-0E86B1D481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1935A-DF24-4242-B433-3557BF497C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51250-2F34-4BD3-A3D2-DE5460324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BED63-ED14-46B6-AC73-CFCA2FEA63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F664B-3CC6-4E01-9051-EA9179FF67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B6908-0E16-42F1-B5ED-0C57A0A088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58CFC-D62F-45D9-9842-87BD3B670E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26EB4-B211-414D-8FA2-62A11AE14F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DF723-0F6B-427E-8CB4-6C6A42CC41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21C78E0-492D-4236-B117-F07F87A451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28800" y="4953000"/>
            <a:ext cx="6019800" cy="192088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100" b="1" dirty="0" smtClean="0">
                <a:solidFill>
                  <a:srgbClr val="FFFF00"/>
                </a:solidFill>
              </a:rPr>
              <a:t>             OCTOBER                                   NOVEMBER                                 DECEMBER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828801" y="3640138"/>
            <a:ext cx="6019800" cy="192087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100" b="1" dirty="0" smtClean="0">
                <a:solidFill>
                  <a:srgbClr val="FFFF00"/>
                </a:solidFill>
              </a:rPr>
              <a:t>                  JULY                                         AUGUST                                   SEPTEMBER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1828800" y="2355850"/>
            <a:ext cx="6019800" cy="192088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100" b="1" dirty="0" smtClean="0">
                <a:solidFill>
                  <a:srgbClr val="FFFF00"/>
                </a:solidFill>
              </a:rPr>
              <a:t>                 APRIL                                             MAY                                            JUNE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828801" y="1062038"/>
            <a:ext cx="6019800" cy="192087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100" b="1" dirty="0" smtClean="0">
                <a:solidFill>
                  <a:srgbClr val="FFFF00"/>
                </a:solidFill>
              </a:rPr>
              <a:t>              JANUARY                                   FEBRUARY                                     MARCH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7924800" y="1447801"/>
            <a:ext cx="1828800" cy="5179880"/>
          </a:xfrm>
          <a:prstGeom prst="rect">
            <a:avLst/>
          </a:prstGeom>
          <a:noFill/>
          <a:ln w="38100" cmpd="dbl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7800" indent="-177800" algn="ctr" eaLnBrk="1" hangingPunct="1">
              <a:lnSpc>
                <a:spcPct val="85000"/>
              </a:lnSpc>
              <a:spcBef>
                <a:spcPct val="30000"/>
              </a:spcBef>
              <a:tabLst>
                <a:tab pos="177800" algn="l"/>
              </a:tabLst>
              <a:defRPr/>
            </a:pPr>
            <a:endParaRPr lang="en-US" altLang="en-US" sz="200" b="1" u="sng" dirty="0" smtClean="0">
              <a:solidFill>
                <a:srgbClr val="006600"/>
              </a:solidFill>
            </a:endParaRPr>
          </a:p>
          <a:p>
            <a:pPr marL="177800" indent="-177800" algn="ctr" eaLnBrk="1" hangingPunct="1">
              <a:lnSpc>
                <a:spcPct val="85000"/>
              </a:lnSpc>
              <a:spcBef>
                <a:spcPct val="30000"/>
              </a:spcBef>
              <a:tabLst>
                <a:tab pos="177800" algn="l"/>
              </a:tabLst>
              <a:defRPr/>
            </a:pPr>
            <a:r>
              <a:rPr lang="en-US" altLang="en-US" sz="800" b="1" u="sng" dirty="0" smtClean="0">
                <a:solidFill>
                  <a:srgbClr val="006600"/>
                </a:solidFill>
              </a:rPr>
              <a:t>RESTRICTED HOLIDAYS</a:t>
            </a:r>
          </a:p>
          <a:p>
            <a:pPr marL="177800" indent="-177800" eaLnBrk="1" hangingPunct="1">
              <a:lnSpc>
                <a:spcPct val="85000"/>
              </a:lnSpc>
              <a:spcBef>
                <a:spcPct val="30000"/>
              </a:spcBef>
              <a:tabLst>
                <a:tab pos="177800" algn="l"/>
              </a:tabLst>
              <a:defRPr/>
            </a:pPr>
            <a:endParaRPr lang="en-US" altLang="en-US" sz="600" u="sng" dirty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/>
              <a:tabLst>
                <a:tab pos="179388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01.01.20 New </a:t>
            </a:r>
            <a:r>
              <a:rPr lang="en-US" altLang="en-US" sz="800" dirty="0">
                <a:solidFill>
                  <a:srgbClr val="006600"/>
                </a:solidFill>
              </a:rPr>
              <a:t>Year’s Day</a:t>
            </a: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2"/>
              <a:tabLst>
                <a:tab pos="179388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02.01.20 GG Singh’s Birthday</a:t>
            </a: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2"/>
              <a:tabLst>
                <a:tab pos="179388" algn="l"/>
              </a:tabLst>
              <a:defRPr/>
            </a:pPr>
            <a:r>
              <a:rPr lang="en-IN" altLang="en-US" sz="800" dirty="0" smtClean="0">
                <a:solidFill>
                  <a:srgbClr val="006600"/>
                </a:solidFill>
              </a:rPr>
              <a:t>13.01.20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Lohri</a:t>
            </a:r>
            <a:endParaRPr lang="en-IN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2"/>
              <a:tabLst>
                <a:tab pos="179388" algn="l"/>
              </a:tabLst>
              <a:defRPr/>
            </a:pPr>
            <a:r>
              <a:rPr lang="en-IN" altLang="en-US" sz="800" dirty="0" smtClean="0">
                <a:solidFill>
                  <a:srgbClr val="006600"/>
                </a:solidFill>
              </a:rPr>
              <a:t>15.01.20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Makara</a:t>
            </a:r>
            <a:r>
              <a:rPr lang="en-IN" altLang="en-US" sz="800" dirty="0" smtClean="0">
                <a:solidFill>
                  <a:srgbClr val="006600"/>
                </a:solidFill>
              </a:rPr>
              <a:t>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Sankranti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30.01.20 </a:t>
            </a:r>
            <a:r>
              <a:rPr lang="en-US" altLang="en-US" sz="800" dirty="0">
                <a:solidFill>
                  <a:srgbClr val="006600"/>
                </a:solidFill>
              </a:rPr>
              <a:t>Sri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Panchami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09.02.20 GR Birthday</a:t>
            </a: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18.02.20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S.Dayanand</a:t>
            </a:r>
            <a:r>
              <a:rPr lang="en-US" altLang="en-US" sz="800" dirty="0" smtClean="0">
                <a:solidFill>
                  <a:srgbClr val="006600"/>
                </a:solidFill>
              </a:rPr>
              <a:t> Birthday</a:t>
            </a: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19.02.20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Shivaji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Jayanti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21.02.20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Maha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Shivaratri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09.03.20 </a:t>
            </a:r>
            <a:r>
              <a:rPr lang="en-US" altLang="en-US" sz="800" dirty="0" err="1">
                <a:solidFill>
                  <a:srgbClr val="006600"/>
                </a:solidFill>
              </a:rPr>
              <a:t>Holika</a:t>
            </a:r>
            <a:r>
              <a:rPr lang="en-US" altLang="en-US" sz="800" dirty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dahan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09.03.20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Hazarat</a:t>
            </a:r>
            <a:r>
              <a:rPr lang="en-US" altLang="en-US" sz="800" dirty="0" smtClean="0">
                <a:solidFill>
                  <a:srgbClr val="006600"/>
                </a:solidFill>
              </a:rPr>
              <a:t> Ali’s Birthday</a:t>
            </a: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IN" altLang="en-US" sz="800" dirty="0" smtClean="0">
                <a:solidFill>
                  <a:srgbClr val="006600"/>
                </a:solidFill>
              </a:rPr>
              <a:t>25.03.20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Chaitra</a:t>
            </a:r>
            <a:r>
              <a:rPr lang="en-IN" altLang="en-US" sz="800" dirty="0" smtClean="0">
                <a:solidFill>
                  <a:srgbClr val="006600"/>
                </a:solidFill>
              </a:rPr>
              <a:t>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Sukladi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IN" altLang="en-US" sz="800" dirty="0" smtClean="0">
                <a:solidFill>
                  <a:srgbClr val="006600"/>
                </a:solidFill>
              </a:rPr>
              <a:t>12.04.20 Easter Sunday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13.04.20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Vaisakhi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14.04.20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Vaisakhadi</a:t>
            </a:r>
            <a:r>
              <a:rPr lang="en-US" altLang="en-US" sz="800" dirty="0" smtClean="0">
                <a:solidFill>
                  <a:srgbClr val="006600"/>
                </a:solidFill>
              </a:rPr>
              <a:t>/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Bhag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Bihu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08.05.20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R.Tagore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B.day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22.05.20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Jamat</a:t>
            </a:r>
            <a:r>
              <a:rPr lang="en-US" altLang="en-US" sz="800" dirty="0" smtClean="0">
                <a:solidFill>
                  <a:srgbClr val="006600"/>
                </a:solidFill>
              </a:rPr>
              <a:t>-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Ul</a:t>
            </a:r>
            <a:r>
              <a:rPr lang="en-US" altLang="en-US" sz="800" dirty="0" smtClean="0">
                <a:solidFill>
                  <a:srgbClr val="006600"/>
                </a:solidFill>
              </a:rPr>
              <a:t>-Vida</a:t>
            </a: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23.06.20 </a:t>
            </a:r>
            <a:r>
              <a:rPr lang="en-US" altLang="en-US" sz="800" dirty="0" err="1">
                <a:solidFill>
                  <a:srgbClr val="006600"/>
                </a:solidFill>
              </a:rPr>
              <a:t>Rath</a:t>
            </a:r>
            <a:r>
              <a:rPr lang="en-US" altLang="en-US" sz="800" dirty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Yatra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03.08.20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Raksha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Bandhan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IN" altLang="en-US" sz="800" dirty="0" smtClean="0">
                <a:solidFill>
                  <a:srgbClr val="006600"/>
                </a:solidFill>
              </a:rPr>
              <a:t>11.08.20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Janmashtami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16.08.20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Parsi</a:t>
            </a:r>
            <a:r>
              <a:rPr lang="en-US" altLang="en-US" sz="800" dirty="0" smtClean="0">
                <a:solidFill>
                  <a:srgbClr val="006600"/>
                </a:solidFill>
              </a:rPr>
              <a:t> New Year</a:t>
            </a: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IN" altLang="en-US" sz="800" dirty="0" smtClean="0">
                <a:solidFill>
                  <a:srgbClr val="006600"/>
                </a:solidFill>
              </a:rPr>
              <a:t>22.08.20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Ganesh</a:t>
            </a:r>
            <a:r>
              <a:rPr lang="en-IN" altLang="en-US" sz="800" dirty="0" smtClean="0">
                <a:solidFill>
                  <a:srgbClr val="006600"/>
                </a:solidFill>
              </a:rPr>
              <a:t> </a:t>
            </a:r>
            <a:r>
              <a:rPr lang="en-IN" altLang="en-US" sz="800" dirty="0" err="1" smtClean="0">
                <a:solidFill>
                  <a:srgbClr val="006600"/>
                </a:solidFill>
              </a:rPr>
              <a:t>Chaturdhi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31.08.20 </a:t>
            </a:r>
            <a:r>
              <a:rPr lang="en-US" altLang="en-US" sz="800" dirty="0" err="1">
                <a:solidFill>
                  <a:srgbClr val="006600"/>
                </a:solidFill>
              </a:rPr>
              <a:t>Onam</a:t>
            </a:r>
            <a:r>
              <a:rPr lang="en-US" altLang="en-US" sz="800" dirty="0">
                <a:solidFill>
                  <a:srgbClr val="006600"/>
                </a:solidFill>
              </a:rPr>
              <a:t> 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23.10.20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Maha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Saptami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24.10.20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Maha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Ashtami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26.10.20 Vijay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Dashmi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31.10.20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Mah</a:t>
            </a:r>
            <a:r>
              <a:rPr lang="en-US" altLang="en-US" sz="800" dirty="0" smtClean="0">
                <a:solidFill>
                  <a:srgbClr val="006600"/>
                </a:solidFill>
              </a:rPr>
              <a:t>. </a:t>
            </a:r>
            <a:r>
              <a:rPr lang="en-US" altLang="en-US" sz="800" dirty="0" err="1">
                <a:solidFill>
                  <a:srgbClr val="006600"/>
                </a:solidFill>
              </a:rPr>
              <a:t>Valmiki’s</a:t>
            </a:r>
            <a:r>
              <a:rPr lang="en-US" altLang="en-US" sz="800" dirty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B.Day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04.11.20 </a:t>
            </a:r>
            <a:r>
              <a:rPr lang="en-US" altLang="en-US" sz="800" dirty="0">
                <a:solidFill>
                  <a:srgbClr val="006600"/>
                </a:solidFill>
              </a:rPr>
              <a:t>Karaka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Chaturdi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14.11.20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Naraka</a:t>
            </a:r>
            <a:r>
              <a:rPr lang="en-US" altLang="en-US" sz="800" dirty="0" smtClean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Chaturdi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15.11.20 </a:t>
            </a:r>
            <a:r>
              <a:rPr lang="en-US" altLang="en-US" sz="800" dirty="0" err="1">
                <a:solidFill>
                  <a:srgbClr val="006600"/>
                </a:solidFill>
              </a:rPr>
              <a:t>Govardhan</a:t>
            </a:r>
            <a:r>
              <a:rPr lang="en-US" altLang="en-US" sz="800" dirty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Puja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16.11.20 </a:t>
            </a:r>
            <a:r>
              <a:rPr lang="en-US" altLang="en-US" sz="800" dirty="0" err="1">
                <a:solidFill>
                  <a:srgbClr val="006600"/>
                </a:solidFill>
              </a:rPr>
              <a:t>Bhai</a:t>
            </a:r>
            <a:r>
              <a:rPr lang="en-US" altLang="en-US" sz="800" dirty="0">
                <a:solidFill>
                  <a:srgbClr val="006600"/>
                </a:solidFill>
              </a:rPr>
              <a:t>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Duj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20.11.20 </a:t>
            </a:r>
            <a:r>
              <a:rPr lang="en-US" altLang="en-US" sz="800" dirty="0">
                <a:solidFill>
                  <a:srgbClr val="006600"/>
                </a:solidFill>
              </a:rPr>
              <a:t>Surya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Sashthi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24.11.20 G.T.B </a:t>
            </a:r>
            <a:r>
              <a:rPr lang="en-US" altLang="en-US" sz="800" dirty="0" err="1" smtClean="0">
                <a:solidFill>
                  <a:srgbClr val="006600"/>
                </a:solidFill>
              </a:rPr>
              <a:t>MartyrdomDay</a:t>
            </a:r>
            <a:endParaRPr lang="en-US" altLang="en-US" sz="800" dirty="0" smtClean="0">
              <a:solidFill>
                <a:srgbClr val="006600"/>
              </a:solidFill>
            </a:endParaRPr>
          </a:p>
          <a:p>
            <a:pPr marL="180975" indent="-180975" eaLnBrk="1" hangingPunct="1">
              <a:lnSpc>
                <a:spcPct val="85000"/>
              </a:lnSpc>
              <a:spcBef>
                <a:spcPct val="30000"/>
              </a:spcBef>
              <a:buFontTx/>
              <a:buAutoNum type="arabicPeriod" startAt="5"/>
              <a:tabLst>
                <a:tab pos="177800" algn="l"/>
              </a:tabLst>
              <a:defRPr/>
            </a:pPr>
            <a:r>
              <a:rPr lang="en-US" altLang="en-US" sz="800" dirty="0" smtClean="0">
                <a:solidFill>
                  <a:srgbClr val="006600"/>
                </a:solidFill>
              </a:rPr>
              <a:t>24.12.20 </a:t>
            </a:r>
            <a:r>
              <a:rPr lang="en-US" altLang="en-US" sz="800" dirty="0">
                <a:solidFill>
                  <a:srgbClr val="006600"/>
                </a:solidFill>
              </a:rPr>
              <a:t>Christmas Eve</a:t>
            </a:r>
          </a:p>
        </p:txBody>
      </p:sp>
      <p:sp>
        <p:nvSpPr>
          <p:cNvPr id="2051" name="WordArt 26"/>
          <p:cNvSpPr>
            <a:spLocks noChangeArrowheads="1" noChangeShapeType="1" noTextEdit="1"/>
          </p:cNvSpPr>
          <p:nvPr/>
        </p:nvSpPr>
        <p:spPr bwMode="auto">
          <a:xfrm>
            <a:off x="1371600" y="263525"/>
            <a:ext cx="7315200" cy="346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sz="36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cs typeface="Tahoma" pitchFamily="34" charset="0"/>
              </a:rPr>
              <a:t>ICAR - CENTRAL </a:t>
            </a:r>
            <a:r>
              <a:rPr lang="en-US" sz="3600" b="1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ahoma" pitchFamily="34" charset="0"/>
                <a:cs typeface="Tahoma" pitchFamily="34" charset="0"/>
              </a:rPr>
              <a:t>TOBACCO RESEARCH INSTITUTE, RAJAHMUNDRY - 533 105</a:t>
            </a:r>
          </a:p>
        </p:txBody>
      </p:sp>
      <p:sp>
        <p:nvSpPr>
          <p:cNvPr id="2056" name="WordArt 27"/>
          <p:cNvSpPr>
            <a:spLocks noChangeArrowheads="1" noChangeShapeType="1" noTextEdit="1"/>
          </p:cNvSpPr>
          <p:nvPr/>
        </p:nvSpPr>
        <p:spPr bwMode="auto">
          <a:xfrm>
            <a:off x="3200400" y="685800"/>
            <a:ext cx="32766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 normalizeH="1" dirty="0">
                <a:ln w="9525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FF3399"/>
                </a:solidFill>
                <a:latin typeface="Tahoma"/>
                <a:ea typeface="Tahoma"/>
                <a:cs typeface="Tahoma"/>
              </a:rPr>
              <a:t>CALENDAR </a:t>
            </a:r>
            <a:r>
              <a:rPr lang="en-IN" sz="3600" kern="10" normalizeH="1" dirty="0" smtClean="0">
                <a:ln w="9525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FF3399"/>
                </a:solidFill>
                <a:latin typeface="Tahoma"/>
                <a:ea typeface="Tahoma"/>
                <a:cs typeface="Tahoma"/>
              </a:rPr>
              <a:t>2020</a:t>
            </a:r>
            <a:endParaRPr lang="en-IN" sz="3600" kern="10" normalizeH="1" dirty="0">
              <a:ln w="9525">
                <a:solidFill>
                  <a:srgbClr val="000099"/>
                </a:solidFill>
                <a:round/>
                <a:headEnd/>
                <a:tailEnd/>
              </a:ln>
              <a:solidFill>
                <a:srgbClr val="FF3399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57" name="Text Box 29"/>
          <p:cNvSpPr txBox="1">
            <a:spLocks noChangeArrowheads="1"/>
          </p:cNvSpPr>
          <p:nvPr/>
        </p:nvSpPr>
        <p:spPr bwMode="auto">
          <a:xfrm>
            <a:off x="1828800" y="6305156"/>
            <a:ext cx="6019800" cy="338554"/>
          </a:xfrm>
          <a:prstGeom prst="rect">
            <a:avLst/>
          </a:prstGeom>
          <a:noFill/>
          <a:ln w="38100" cmpd="dbl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200" b="1" i="1" dirty="0">
                <a:solidFill>
                  <a:srgbClr val="0000FF"/>
                </a:solidFill>
              </a:rPr>
              <a:t>With best wishes </a:t>
            </a:r>
            <a:r>
              <a:rPr lang="en-US" altLang="en-US" sz="1200" b="1" i="1" dirty="0" smtClean="0">
                <a:solidFill>
                  <a:srgbClr val="0000FF"/>
                </a:solidFill>
              </a:rPr>
              <a:t>from</a:t>
            </a:r>
            <a:r>
              <a:rPr lang="en-US" altLang="en-US" sz="1200" b="1" dirty="0" smtClean="0">
                <a:solidFill>
                  <a:srgbClr val="0000FF"/>
                </a:solidFill>
              </a:rPr>
              <a:t>:</a:t>
            </a:r>
            <a:r>
              <a:rPr lang="en-US" altLang="en-US" sz="14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</a:rPr>
              <a:t>AKMU &amp; LIBRARY</a:t>
            </a:r>
            <a:endParaRPr lang="en-US" altLang="en-US" sz="1600" b="1" dirty="0">
              <a:solidFill>
                <a:srgbClr val="0000FF"/>
              </a:solidFill>
            </a:endParaRPr>
          </a:p>
        </p:txBody>
      </p:sp>
      <p:sp>
        <p:nvSpPr>
          <p:cNvPr id="2058" name="Text Box 35"/>
          <p:cNvSpPr txBox="1">
            <a:spLocks noChangeArrowheads="1"/>
          </p:cNvSpPr>
          <p:nvPr/>
        </p:nvSpPr>
        <p:spPr bwMode="auto">
          <a:xfrm>
            <a:off x="1981200" y="1330325"/>
            <a:ext cx="579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2060" name="Text Box 37"/>
          <p:cNvSpPr txBox="1">
            <a:spLocks noChangeArrowheads="1"/>
          </p:cNvSpPr>
          <p:nvPr/>
        </p:nvSpPr>
        <p:spPr bwMode="auto">
          <a:xfrm>
            <a:off x="114300" y="1531814"/>
            <a:ext cx="1600200" cy="3794372"/>
          </a:xfrm>
          <a:prstGeom prst="rect">
            <a:avLst/>
          </a:prstGeom>
          <a:noFill/>
          <a:ln w="38100" cmpd="dbl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171450" indent="-171450" eaLnBrk="1" hangingPunct="1">
              <a:spcBef>
                <a:spcPct val="30000"/>
              </a:spcBef>
              <a:buSzPct val="85000"/>
            </a:pPr>
            <a:endParaRPr lang="en-US" altLang="en-US" sz="800" b="1" u="sng" dirty="0" smtClean="0">
              <a:solidFill>
                <a:srgbClr val="FF0000"/>
              </a:solidFill>
            </a:endParaRPr>
          </a:p>
          <a:p>
            <a:pPr marL="171450" indent="-171450" algn="ctr" eaLnBrk="1" hangingPunct="1">
              <a:spcBef>
                <a:spcPct val="30000"/>
              </a:spcBef>
              <a:buSzPct val="85000"/>
            </a:pPr>
            <a:r>
              <a:rPr lang="en-US" altLang="en-US" sz="800" b="1" u="sng" dirty="0" smtClean="0">
                <a:solidFill>
                  <a:srgbClr val="FF0000"/>
                </a:solidFill>
              </a:rPr>
              <a:t>CLOSED HOLIDAYS</a:t>
            </a:r>
          </a:p>
          <a:p>
            <a:pPr marL="171450" indent="-171450" eaLnBrk="1" hangingPunct="1">
              <a:spcBef>
                <a:spcPct val="30000"/>
              </a:spcBef>
              <a:buSzPct val="85000"/>
            </a:pPr>
            <a:endParaRPr lang="en-US" altLang="en-US" sz="800" b="1" u="sng" dirty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15.01.20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Sankranti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26.01.20 </a:t>
            </a:r>
            <a:r>
              <a:rPr lang="en-US" altLang="en-US" sz="800" b="1" dirty="0">
                <a:solidFill>
                  <a:srgbClr val="FF0000"/>
                </a:solidFill>
              </a:rPr>
              <a:t>Republic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Day</a:t>
            </a: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25.03.20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Ugadi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06.04.20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Mahavir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Jayanti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</a:t>
            </a: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10.04.20 Good Friday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07.05.20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Budha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Purnima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25.05.20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Idul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Fitr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*</a:t>
            </a: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01.08.20 Id-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ul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-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Zuha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*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15.8.20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IndependenceDay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</a:t>
            </a: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22.08.20 </a:t>
            </a:r>
            <a:r>
              <a:rPr lang="en-US" altLang="en-US" sz="700" b="1" dirty="0" err="1" smtClean="0">
                <a:solidFill>
                  <a:srgbClr val="FF0000"/>
                </a:solidFill>
              </a:rPr>
              <a:t>VinayakaChaturdhi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    </a:t>
            </a: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30.08.20 Muharram*</a:t>
            </a: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02.10.20  Gandhi’s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B.day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25.10.20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Dussehra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30.10.20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Milad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-un-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Nabi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14.11.20 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Diwali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30.11.20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G.Nanak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800" b="1" dirty="0" err="1" smtClean="0">
                <a:solidFill>
                  <a:srgbClr val="FF0000"/>
                </a:solidFill>
              </a:rPr>
              <a:t>Bday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spcAft>
                <a:spcPts val="100"/>
              </a:spcAft>
              <a:buSzPct val="85000"/>
              <a:buFontTx/>
              <a:buAutoNum type="arabicPeriod"/>
            </a:pPr>
            <a:r>
              <a:rPr lang="en-US" altLang="en-US" sz="800" b="1" dirty="0" smtClean="0">
                <a:solidFill>
                  <a:srgbClr val="FF0000"/>
                </a:solidFill>
              </a:rPr>
              <a:t>25.12.20 Christmas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 marL="171450" indent="-171450" eaLnBrk="1" hangingPunct="1">
              <a:spcBef>
                <a:spcPct val="30000"/>
              </a:spcBef>
              <a:buSzPct val="85000"/>
            </a:pPr>
            <a:r>
              <a:rPr lang="en-US" altLang="en-US" sz="800" b="1" dirty="0" smtClean="0">
                <a:solidFill>
                  <a:srgbClr val="FF0000"/>
                </a:solidFill>
              </a:rPr>
              <a:t>* On appearance of moon</a:t>
            </a:r>
          </a:p>
          <a:p>
            <a:pPr marL="171450" indent="-171450" eaLnBrk="1" hangingPunct="1">
              <a:spcBef>
                <a:spcPct val="30000"/>
              </a:spcBef>
              <a:buSzPct val="85000"/>
            </a:pPr>
            <a:endParaRPr lang="en-US" altLang="en-US" sz="800" b="1" dirty="0">
              <a:solidFill>
                <a:srgbClr val="FF0000"/>
              </a:solidFill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3" y="5751535"/>
            <a:ext cx="1573212" cy="8921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2062" name="Picture 12" descr="CTRI Logo colour"/>
          <p:cNvPicPr>
            <a:picLocks noChangeAspect="1" noChangeArrowheads="1"/>
          </p:cNvPicPr>
          <p:nvPr/>
        </p:nvPicPr>
        <p:blipFill>
          <a:blip r:embed="rId3" cstate="print"/>
          <a:srcRect l="18036" t="23492" r="60204" b="36826"/>
          <a:stretch>
            <a:fillRect/>
          </a:stretch>
        </p:blipFill>
        <p:spPr bwMode="auto">
          <a:xfrm>
            <a:off x="8839200" y="247650"/>
            <a:ext cx="914400" cy="115468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063" name="Picture 11" descr="CTRI Logo colour"/>
          <p:cNvPicPr>
            <a:picLocks noChangeAspect="1" noChangeArrowheads="1"/>
          </p:cNvPicPr>
          <p:nvPr/>
        </p:nvPicPr>
        <p:blipFill>
          <a:blip r:embed="rId4" cstate="print"/>
          <a:srcRect l="39418" t="12955" r="22487" b="20892"/>
          <a:stretch>
            <a:fillRect/>
          </a:stretch>
        </p:blipFill>
        <p:spPr bwMode="auto">
          <a:xfrm>
            <a:off x="179388" y="285750"/>
            <a:ext cx="914400" cy="115468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9894210"/>
              </p:ext>
            </p:extLst>
          </p:nvPr>
        </p:nvGraphicFramePr>
        <p:xfrm>
          <a:off x="1828799" y="1295400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0800894"/>
              </p:ext>
            </p:extLst>
          </p:nvPr>
        </p:nvGraphicFramePr>
        <p:xfrm>
          <a:off x="3886200" y="1295400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2195438"/>
              </p:ext>
            </p:extLst>
          </p:nvPr>
        </p:nvGraphicFramePr>
        <p:xfrm>
          <a:off x="5943600" y="1295400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437919"/>
              </p:ext>
            </p:extLst>
          </p:nvPr>
        </p:nvGraphicFramePr>
        <p:xfrm>
          <a:off x="1828800" y="2577084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5274899"/>
              </p:ext>
            </p:extLst>
          </p:nvPr>
        </p:nvGraphicFramePr>
        <p:xfrm>
          <a:off x="3886201" y="2577084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31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8021027"/>
              </p:ext>
            </p:extLst>
          </p:nvPr>
        </p:nvGraphicFramePr>
        <p:xfrm>
          <a:off x="5943601" y="2577084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33370072"/>
              </p:ext>
            </p:extLst>
          </p:nvPr>
        </p:nvGraphicFramePr>
        <p:xfrm>
          <a:off x="1828800" y="3886200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3382995"/>
              </p:ext>
            </p:extLst>
          </p:nvPr>
        </p:nvGraphicFramePr>
        <p:xfrm>
          <a:off x="3886201" y="3886200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31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6717215"/>
              </p:ext>
            </p:extLst>
          </p:nvPr>
        </p:nvGraphicFramePr>
        <p:xfrm>
          <a:off x="5943601" y="3886200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7730406"/>
              </p:ext>
            </p:extLst>
          </p:nvPr>
        </p:nvGraphicFramePr>
        <p:xfrm>
          <a:off x="1828800" y="5167884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31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6125989"/>
              </p:ext>
            </p:extLst>
          </p:nvPr>
        </p:nvGraphicFramePr>
        <p:xfrm>
          <a:off x="3886201" y="5167884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24146047"/>
              </p:ext>
            </p:extLst>
          </p:nvPr>
        </p:nvGraphicFramePr>
        <p:xfrm>
          <a:off x="5943601" y="5167884"/>
          <a:ext cx="1905001" cy="1004316"/>
        </p:xfrm>
        <a:graphic>
          <a:graphicData uri="http://schemas.openxmlformats.org/drawingml/2006/table">
            <a:tbl>
              <a:tblPr/>
              <a:tblGrid>
                <a:gridCol w="272143"/>
                <a:gridCol w="272143"/>
                <a:gridCol w="272143"/>
                <a:gridCol w="272143"/>
                <a:gridCol w="272143"/>
                <a:gridCol w="272143"/>
                <a:gridCol w="272143"/>
              </a:tblGrid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SU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6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12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13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14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15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17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19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20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22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23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Mangal"/>
                        </a:rPr>
                        <a:t>24</a:t>
                      </a:r>
                      <a:endParaRPr lang="en-IN" sz="900" b="1" dirty="0">
                        <a:solidFill>
                          <a:srgbClr val="0066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25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26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Mangal"/>
                        </a:rPr>
                        <a:t>27</a:t>
                      </a:r>
                      <a:endParaRPr lang="en-IN" sz="9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28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29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30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Mangal"/>
                        </a:rPr>
                        <a:t>31</a:t>
                      </a: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528523</TotalTime>
  <Words>643</Words>
  <Application>Microsoft Office PowerPoint</Application>
  <PresentationFormat>A4 Paper (210x297 mm)</PresentationFormat>
  <Paragraphs>515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ICAR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CTRI</dc:creator>
  <cp:lastModifiedBy>PLOTTER SYSTEM</cp:lastModifiedBy>
  <cp:revision>200</cp:revision>
  <cp:lastPrinted>2014-12-12T11:45:23Z</cp:lastPrinted>
  <dcterms:created xsi:type="dcterms:W3CDTF">2006-12-22T05:22:54Z</dcterms:created>
  <dcterms:modified xsi:type="dcterms:W3CDTF">2020-01-01T08:48:20Z</dcterms:modified>
</cp:coreProperties>
</file>