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7" r:id="rId6"/>
    <p:sldId id="268" r:id="rId7"/>
    <p:sldId id="269" r:id="rId8"/>
    <p:sldId id="270" r:id="rId9"/>
    <p:sldId id="260" r:id="rId10"/>
    <p:sldId id="273" r:id="rId11"/>
    <p:sldId id="274" r:id="rId12"/>
    <p:sldId id="280" r:id="rId13"/>
    <p:sldId id="281" r:id="rId14"/>
    <p:sldId id="276" r:id="rId15"/>
    <p:sldId id="277" r:id="rId16"/>
    <p:sldId id="278" r:id="rId17"/>
    <p:sldId id="282" r:id="rId18"/>
    <p:sldId id="283" r:id="rId19"/>
    <p:sldId id="284" r:id="rId20"/>
    <p:sldId id="279" r:id="rId21"/>
    <p:sldId id="275" r:id="rId22"/>
    <p:sldId id="26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1F6A-D72C-CB2B-B97B-7ED2E9568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29FDC7-D05F-B6EF-1E23-D949140DA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A8EEE0-157F-BAA1-788C-0BB3AF92DEA7}"/>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7274764F-78F0-505B-84FB-5738612F8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E61F4-B5E8-1F86-890C-4C1521484BDB}"/>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560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060-D7D6-22FB-E634-45DD8942C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4001E-EA64-93C9-C7DE-99FBAAA3B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A3E37-937B-B846-3CB4-E140380CBBBA}"/>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7B754495-3E78-7B5B-A591-509E076FD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BE872-DB7A-2AC4-909F-5411397AFDE4}"/>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671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762D7-7F25-CA68-B236-5DEF88AF9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6DE32-4994-BB1E-D6D4-D111CC2FC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CC292-94AF-EFD0-9292-E1889B64F3EB}"/>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40F85A20-8E6B-AD24-4C48-0DCE4BF7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48C4E-37B0-1F47-BFCD-CA46D352EF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1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446-26CD-6710-1F92-DEAF7C7B7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4C6CB-2023-BA9E-B152-8D82C19AF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52221-D98D-75EB-F596-FDF2BAC3F773}"/>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0FA00DBE-AD71-84F2-6B7F-E520C3588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698FD-D3FF-8380-D36B-CB110A91B17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9157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BF94-87F0-7553-6875-994C7B5B9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411317-C33C-060F-5FDA-D6FED9C7D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8009B-EDD6-4118-BA4C-15B6D943402F}"/>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FC52D54C-0099-C814-16F1-8B7D13AD8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D91C7-8379-DE59-1EAA-A978E549023A}"/>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44650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00C5-5F6F-6612-3D45-6C9FD800E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41E71E-C649-79C7-645D-9DAD0E521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65986-296D-640D-C366-0FDB2BB23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FE1F0E-E978-4498-892E-A5624C1A20EA}"/>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6" name="Footer Placeholder 5">
            <a:extLst>
              <a:ext uri="{FF2B5EF4-FFF2-40B4-BE49-F238E27FC236}">
                <a16:creationId xmlns:a16="http://schemas.microsoft.com/office/drawing/2014/main" id="{9C833119-AADF-EAF5-E79B-EE069351C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00979-A318-1942-A082-A9D1C10DEFE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022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C510-A1ED-9773-B109-08BD516BE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3D3DA-0005-BAF7-1750-E5001CD99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759A9-92E4-6F4B-8DBE-ADBEF6447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5C170-0F59-B92D-1D65-78E2383A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57898-4B5E-D7D3-A164-1075C86F8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39228-0AF4-FC6F-436A-28C0010D6C90}"/>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8" name="Footer Placeholder 7">
            <a:extLst>
              <a:ext uri="{FF2B5EF4-FFF2-40B4-BE49-F238E27FC236}">
                <a16:creationId xmlns:a16="http://schemas.microsoft.com/office/drawing/2014/main" id="{09C312CF-3BE0-8440-6A92-3436673397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381CD9-5160-DF73-5566-C291C8DC8653}"/>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1491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7657-ED2F-EB44-73C3-5D2C9993A2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BFBC1B-63DD-13EE-D520-56CA893E1A40}"/>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4" name="Footer Placeholder 3">
            <a:extLst>
              <a:ext uri="{FF2B5EF4-FFF2-40B4-BE49-F238E27FC236}">
                <a16:creationId xmlns:a16="http://schemas.microsoft.com/office/drawing/2014/main" id="{D027D954-7A3F-B2DB-56F7-247F91232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0B1B4-7033-3E3F-2B4F-5E4D33D04851}"/>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42189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0B9C4-E277-B8CD-42FF-12BE8508BE04}"/>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3" name="Footer Placeholder 2">
            <a:extLst>
              <a:ext uri="{FF2B5EF4-FFF2-40B4-BE49-F238E27FC236}">
                <a16:creationId xmlns:a16="http://schemas.microsoft.com/office/drawing/2014/main" id="{D1407199-F10D-6F2B-B0D2-1D3E01D03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FB0862-5C21-5F8C-45EF-9B545898A016}"/>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2769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A7CC-4201-F2DD-414E-7969BC1A7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E7DA4C-DDCD-B939-6BD7-9C92FEB64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F8CA64-5DCA-89AD-76DF-F7C399B2A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1AC59-D059-8145-8C17-B551AF8120C1}"/>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6" name="Footer Placeholder 5">
            <a:extLst>
              <a:ext uri="{FF2B5EF4-FFF2-40B4-BE49-F238E27FC236}">
                <a16:creationId xmlns:a16="http://schemas.microsoft.com/office/drawing/2014/main" id="{8A0FB037-DB17-79F3-B49B-4DD1BFDB1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E5E19-BB15-3E65-EDCA-5FDDCE945A48}"/>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334805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DD5E-553E-7D3F-4BAC-A4B25D7D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DAC84B-3FB2-7D64-0827-D6E6EFBB0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5A277-9F53-85F0-10B7-918668874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DEDEA-C534-22D2-E2B4-67C957A5E5BA}"/>
              </a:ext>
            </a:extLst>
          </p:cNvPr>
          <p:cNvSpPr>
            <a:spLocks noGrp="1"/>
          </p:cNvSpPr>
          <p:nvPr>
            <p:ph type="dt" sz="half" idx="10"/>
          </p:nvPr>
        </p:nvSpPr>
        <p:spPr/>
        <p:txBody>
          <a:bodyPr/>
          <a:lstStyle/>
          <a:p>
            <a:fld id="{EF71EF62-11DD-4DFD-A465-040681750739}" type="datetimeFigureOut">
              <a:rPr lang="en-IN" smtClean="0"/>
              <a:t>03-04-2023</a:t>
            </a:fld>
            <a:endParaRPr lang="en-IN"/>
          </a:p>
        </p:txBody>
      </p:sp>
      <p:sp>
        <p:nvSpPr>
          <p:cNvPr id="6" name="Footer Placeholder 5">
            <a:extLst>
              <a:ext uri="{FF2B5EF4-FFF2-40B4-BE49-F238E27FC236}">
                <a16:creationId xmlns:a16="http://schemas.microsoft.com/office/drawing/2014/main" id="{2FF75179-59DF-AABD-5D17-B56A40F88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6F10E-A56B-533D-5428-70A0BFF319E5}"/>
              </a:ext>
            </a:extLst>
          </p:cNvPr>
          <p:cNvSpPr>
            <a:spLocks noGrp="1"/>
          </p:cNvSpPr>
          <p:nvPr>
            <p:ph type="sldNum" sz="quarter" idx="12"/>
          </p:nvPr>
        </p:nvSpPr>
        <p:spPr/>
        <p:txBody>
          <a:bodyPr/>
          <a:lstStyle/>
          <a:p>
            <a:fld id="{92B592D9-F833-41C4-81D6-37CD21D79B17}" type="slidenum">
              <a:rPr lang="en-IN" smtClean="0"/>
              <a:t>‹#›</a:t>
            </a:fld>
            <a:endParaRPr lang="en-IN"/>
          </a:p>
        </p:txBody>
      </p:sp>
    </p:spTree>
    <p:extLst>
      <p:ext uri="{BB962C8B-B14F-4D97-AF65-F5344CB8AC3E}">
        <p14:creationId xmlns:p14="http://schemas.microsoft.com/office/powerpoint/2010/main" val="165291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20B54-F483-8732-66AF-53BCA3F7A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96C50-3472-142E-4AF0-693B61E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8DDEA-CBFF-A3CF-2472-F8F5087F1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1EF62-11DD-4DFD-A465-040681750739}" type="datetimeFigureOut">
              <a:rPr lang="en-IN" smtClean="0"/>
              <a:t>03-04-2023</a:t>
            </a:fld>
            <a:endParaRPr lang="en-IN"/>
          </a:p>
        </p:txBody>
      </p:sp>
      <p:sp>
        <p:nvSpPr>
          <p:cNvPr id="5" name="Footer Placeholder 4">
            <a:extLst>
              <a:ext uri="{FF2B5EF4-FFF2-40B4-BE49-F238E27FC236}">
                <a16:creationId xmlns:a16="http://schemas.microsoft.com/office/drawing/2014/main" id="{6D309F11-2572-9FD8-1942-45EE61902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C80BB-4812-6062-29D5-5497F0FC2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92D9-F833-41C4-81D6-37CD21D79B17}" type="slidenum">
              <a:rPr lang="en-IN" smtClean="0"/>
              <a:t>‹#›</a:t>
            </a:fld>
            <a:endParaRPr lang="en-IN"/>
          </a:p>
        </p:txBody>
      </p:sp>
    </p:spTree>
    <p:extLst>
      <p:ext uri="{BB962C8B-B14F-4D97-AF65-F5344CB8AC3E}">
        <p14:creationId xmlns:p14="http://schemas.microsoft.com/office/powerpoint/2010/main" val="270723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eeexplore.ieee.org/document/9051374"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CF02-8037-CF04-D70E-729368691FD4}"/>
              </a:ext>
            </a:extLst>
          </p:cNvPr>
          <p:cNvSpPr>
            <a:spLocks noGrp="1"/>
          </p:cNvSpPr>
          <p:nvPr>
            <p:ph type="title"/>
          </p:nvPr>
        </p:nvSpPr>
        <p:spPr>
          <a:xfrm>
            <a:off x="839788" y="365125"/>
            <a:ext cx="10515600" cy="1911910"/>
          </a:xfrm>
        </p:spPr>
        <p:txBody>
          <a:bodyPr>
            <a:normAutofit/>
          </a:bodyPr>
          <a:lstStyle/>
          <a:p>
            <a:endParaRPr lang="en-IN" b="1" dirty="0">
              <a:latin typeface="Book Antiqua" panose="02040602050305030304" pitchFamily="18" charset="0"/>
            </a:endParaRPr>
          </a:p>
        </p:txBody>
      </p:sp>
      <p:sp>
        <p:nvSpPr>
          <p:cNvPr id="3" name="Subtitle 2">
            <a:extLst>
              <a:ext uri="{FF2B5EF4-FFF2-40B4-BE49-F238E27FC236}">
                <a16:creationId xmlns:a16="http://schemas.microsoft.com/office/drawing/2014/main" id="{01AA2880-3323-03D6-9729-A2F389AD9CB5}"/>
              </a:ext>
            </a:extLst>
          </p:cNvPr>
          <p:cNvSpPr>
            <a:spLocks noGrp="1"/>
          </p:cNvSpPr>
          <p:nvPr>
            <p:ph type="body" idx="1"/>
          </p:nvPr>
        </p:nvSpPr>
        <p:spPr>
          <a:xfrm>
            <a:off x="836612" y="2277035"/>
            <a:ext cx="10652965" cy="1575406"/>
          </a:xfrm>
        </p:spPr>
        <p:txBody>
          <a:bodyPr>
            <a:normAutofit fontScale="92500"/>
          </a:bodyPr>
          <a:lstStyle/>
          <a:p>
            <a:pPr algn="ctr"/>
            <a:r>
              <a:rPr lang="en-US" sz="4400" b="1" dirty="0" err="1">
                <a:latin typeface="Book Antiqua" panose="02040602050305030304" pitchFamily="18" charset="0"/>
              </a:rPr>
              <a:t>Comparitive</a:t>
            </a:r>
            <a:r>
              <a:rPr lang="en-US" sz="4400" b="1">
                <a:latin typeface="Book Antiqua" panose="02040602050305030304" pitchFamily="18" charset="0"/>
              </a:rPr>
              <a:t> Analysis of Detection </a:t>
            </a:r>
            <a:r>
              <a:rPr lang="en-US" sz="4400" b="1" dirty="0">
                <a:latin typeface="Book Antiqua" panose="02040602050305030304" pitchFamily="18" charset="0"/>
              </a:rPr>
              <a:t>of Text from Morse Code in Images using CNN</a:t>
            </a:r>
            <a:endParaRPr lang="en-IN" sz="4400" dirty="0"/>
          </a:p>
        </p:txBody>
      </p:sp>
      <p:sp>
        <p:nvSpPr>
          <p:cNvPr id="4" name="Content Placeholder 3">
            <a:extLst>
              <a:ext uri="{FF2B5EF4-FFF2-40B4-BE49-F238E27FC236}">
                <a16:creationId xmlns:a16="http://schemas.microsoft.com/office/drawing/2014/main" id="{211687E4-57CE-4887-C27B-F7C5D3300FEF}"/>
              </a:ext>
            </a:extLst>
          </p:cNvPr>
          <p:cNvSpPr>
            <a:spLocks noGrp="1"/>
          </p:cNvSpPr>
          <p:nvPr>
            <p:ph sz="half" idx="2"/>
          </p:nvPr>
        </p:nvSpPr>
        <p:spPr>
          <a:xfrm>
            <a:off x="836611" y="4250254"/>
            <a:ext cx="10652965" cy="2218298"/>
          </a:xfrm>
        </p:spPr>
        <p:txBody>
          <a:bodyPr>
            <a:normAutofit/>
          </a:bodyPr>
          <a:lstStyle/>
          <a:p>
            <a:pPr marL="0" indent="0">
              <a:buNone/>
            </a:pPr>
            <a:r>
              <a:rPr lang="en-US" sz="2200" b="1" dirty="0">
                <a:latin typeface="Century" panose="02040604050505020304" pitchFamily="18" charset="0"/>
              </a:rPr>
              <a:t>Under Guidance Of  </a:t>
            </a:r>
            <a:r>
              <a:rPr lang="en-US" sz="2200" dirty="0">
                <a:latin typeface="Century" panose="02040604050505020304" pitchFamily="18" charset="0"/>
              </a:rPr>
              <a:t>						    </a:t>
            </a:r>
            <a:r>
              <a:rPr lang="en-US" sz="2200" b="1" dirty="0">
                <a:latin typeface="Century" panose="02040604050505020304" pitchFamily="18" charset="0"/>
              </a:rPr>
              <a:t>Presented By</a:t>
            </a:r>
          </a:p>
          <a:p>
            <a:pPr marL="0" indent="0">
              <a:buNone/>
            </a:pPr>
            <a:r>
              <a:rPr lang="en-US" sz="2200" dirty="0">
                <a:latin typeface="Century" panose="02040604050505020304" pitchFamily="18" charset="0"/>
              </a:rPr>
              <a:t>   SK. </a:t>
            </a:r>
            <a:r>
              <a:rPr lang="en-US" sz="2200" dirty="0" err="1">
                <a:latin typeface="Century" panose="02040604050505020304" pitchFamily="18" charset="0"/>
              </a:rPr>
              <a:t>Johny</a:t>
            </a:r>
            <a:r>
              <a:rPr lang="en-US" sz="2200" dirty="0">
                <a:latin typeface="Century" panose="02040604050505020304" pitchFamily="18" charset="0"/>
              </a:rPr>
              <a:t> Basha                  				      19761A0528</a:t>
            </a:r>
          </a:p>
          <a:p>
            <a:pPr marL="0" indent="0">
              <a:buNone/>
            </a:pPr>
            <a:r>
              <a:rPr lang="en-US" sz="2200" dirty="0">
                <a:latin typeface="Century" panose="02040604050505020304" pitchFamily="18" charset="0"/>
              </a:rPr>
              <a:t>   Sr. Asst. Prof						      19761A0537</a:t>
            </a:r>
          </a:p>
          <a:p>
            <a:pPr marL="0" indent="0">
              <a:buNone/>
            </a:pPr>
            <a:r>
              <a:rPr lang="en-US" sz="2200" dirty="0">
                <a:latin typeface="Century" panose="02040604050505020304" pitchFamily="18" charset="0"/>
              </a:rPr>
              <a:t>								      20765A0505</a:t>
            </a:r>
            <a:endParaRPr lang="en-IN" sz="2200" dirty="0">
              <a:latin typeface="Century" panose="02040604050505020304" pitchFamily="18" charset="0"/>
            </a:endParaRPr>
          </a:p>
        </p:txBody>
      </p:sp>
      <p:pic>
        <p:nvPicPr>
          <p:cNvPr id="7" name="Picture 6">
            <a:extLst>
              <a:ext uri="{FF2B5EF4-FFF2-40B4-BE49-F238E27FC236}">
                <a16:creationId xmlns:a16="http://schemas.microsoft.com/office/drawing/2014/main" id="{19C42488-4538-EF43-A0E1-A1D2BEBC4F8E}"/>
              </a:ext>
            </a:extLst>
          </p:cNvPr>
          <p:cNvPicPr>
            <a:picLocks noChangeAspect="1"/>
          </p:cNvPicPr>
          <p:nvPr/>
        </p:nvPicPr>
        <p:blipFill>
          <a:blip r:embed="rId2"/>
          <a:stretch>
            <a:fillRect/>
          </a:stretch>
        </p:blipFill>
        <p:spPr>
          <a:xfrm>
            <a:off x="842965" y="365125"/>
            <a:ext cx="10515599" cy="1785466"/>
          </a:xfrm>
          <a:prstGeom prst="rect">
            <a:avLst/>
          </a:prstGeom>
        </p:spPr>
      </p:pic>
    </p:spTree>
    <p:extLst>
      <p:ext uri="{BB962C8B-B14F-4D97-AF65-F5344CB8AC3E}">
        <p14:creationId xmlns:p14="http://schemas.microsoft.com/office/powerpoint/2010/main" val="373538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7174-6BC1-0FC8-A6FD-78B1DE47CDFA}"/>
              </a:ext>
            </a:extLst>
          </p:cNvPr>
          <p:cNvSpPr>
            <a:spLocks noGrp="1"/>
          </p:cNvSpPr>
          <p:nvPr>
            <p:ph type="title"/>
          </p:nvPr>
        </p:nvSpPr>
        <p:spPr/>
        <p:txBody>
          <a:bodyPr/>
          <a:lstStyle/>
          <a:p>
            <a:r>
              <a:rPr lang="en-US" b="1" dirty="0">
                <a:latin typeface="Book Antiqua" panose="02040602050305030304" pitchFamily="18" charset="0"/>
              </a:rPr>
              <a:t>Methodology</a:t>
            </a:r>
            <a:endParaRPr lang="en-IN" b="1"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83D462AF-2DC4-DB0A-2918-8CC60887CBB7}"/>
              </a:ext>
            </a:extLst>
          </p:cNvPr>
          <p:cNvSpPr>
            <a:spLocks noGrp="1"/>
          </p:cNvSpPr>
          <p:nvPr>
            <p:ph sz="half" idx="1"/>
          </p:nvPr>
        </p:nvSpPr>
        <p:spPr>
          <a:xfrm>
            <a:off x="766482" y="2037136"/>
            <a:ext cx="5181600" cy="4455739"/>
          </a:xfrm>
        </p:spPr>
        <p:txBody>
          <a:bodyPr>
            <a:normAutofit/>
          </a:bodyPr>
          <a:lstStyle/>
          <a:p>
            <a:pPr marL="0" indent="0">
              <a:lnSpc>
                <a:spcPct val="100000"/>
              </a:lnSpc>
              <a:buNone/>
            </a:pPr>
            <a:r>
              <a:rPr lang="en-IN" sz="2000" b="1" dirty="0">
                <a:latin typeface="Book Antiqua" panose="02040602050305030304" pitchFamily="18" charset="0"/>
              </a:rPr>
              <a:t>Drawbacks</a:t>
            </a:r>
          </a:p>
          <a:p>
            <a:pPr>
              <a:lnSpc>
                <a:spcPct val="100000"/>
              </a:lnSpc>
            </a:pPr>
            <a:r>
              <a:rPr lang="en-IN" sz="1800" dirty="0">
                <a:latin typeface="Century" panose="02040604050505020304" pitchFamily="18" charset="0"/>
              </a:rPr>
              <a:t>If the input signals have high frequency (&gt;700HZ), the model will not perform well.</a:t>
            </a:r>
          </a:p>
          <a:p>
            <a:r>
              <a:rPr lang="en-IN" sz="1800" dirty="0">
                <a:latin typeface="Century" panose="02040604050505020304" pitchFamily="18" charset="0"/>
              </a:rPr>
              <a:t>If the length of the input signal is more than 4s the model will unable to identify input signal.</a:t>
            </a:r>
          </a:p>
          <a:p>
            <a:r>
              <a:rPr lang="en-IN" sz="1800" dirty="0">
                <a:latin typeface="Century" panose="02040604050505020304" pitchFamily="18" charset="0"/>
              </a:rPr>
              <a:t>The CTC process is very time consuming to annotate a dataset on character level.</a:t>
            </a:r>
          </a:p>
          <a:p>
            <a:r>
              <a:rPr lang="en-IN" sz="1800" dirty="0">
                <a:latin typeface="Century" panose="02040604050505020304" pitchFamily="18" charset="0"/>
              </a:rPr>
              <a:t>The BLSTM require more memory to train and take longer time to train.</a:t>
            </a:r>
          </a:p>
          <a:p>
            <a:r>
              <a:rPr lang="en-IN" sz="1800" dirty="0">
                <a:latin typeface="Century" panose="02040604050505020304" pitchFamily="18" charset="0"/>
              </a:rPr>
              <a:t>In the RNN, if we are using activation functions, then it becomes tedious to process long sequences.</a:t>
            </a:r>
          </a:p>
          <a:p>
            <a:endParaRPr lang="en-IN" sz="1800" dirty="0"/>
          </a:p>
        </p:txBody>
      </p:sp>
      <p:pic>
        <p:nvPicPr>
          <p:cNvPr id="6" name="Content Placeholder 5">
            <a:extLst>
              <a:ext uri="{FF2B5EF4-FFF2-40B4-BE49-F238E27FC236}">
                <a16:creationId xmlns:a16="http://schemas.microsoft.com/office/drawing/2014/main" id="{F511F6BF-75E2-D2FE-1F49-BBDAC10582A6}"/>
              </a:ext>
            </a:extLst>
          </p:cNvPr>
          <p:cNvPicPr>
            <a:picLocks noGrp="1" noChangeAspect="1"/>
          </p:cNvPicPr>
          <p:nvPr>
            <p:ph sz="half" idx="2"/>
          </p:nvPr>
        </p:nvPicPr>
        <p:blipFill>
          <a:blip r:embed="rId2"/>
          <a:stretch>
            <a:fillRect/>
          </a:stretch>
        </p:blipFill>
        <p:spPr>
          <a:xfrm>
            <a:off x="6019800" y="2312895"/>
            <a:ext cx="5830367" cy="2465294"/>
          </a:xfrm>
          <a:prstGeom prst="rect">
            <a:avLst/>
          </a:prstGeom>
          <a:ln>
            <a:noFill/>
          </a:ln>
          <a:effectLst>
            <a:softEdge rad="112500"/>
          </a:effectLst>
        </p:spPr>
      </p:pic>
    </p:spTree>
    <p:extLst>
      <p:ext uri="{BB962C8B-B14F-4D97-AF65-F5344CB8AC3E}">
        <p14:creationId xmlns:p14="http://schemas.microsoft.com/office/powerpoint/2010/main" val="338332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5194-1C8A-970E-183B-9C29061ECC21}"/>
              </a:ext>
            </a:extLst>
          </p:cNvPr>
          <p:cNvSpPr>
            <a:spLocks noGrp="1"/>
          </p:cNvSpPr>
          <p:nvPr>
            <p:ph type="title"/>
          </p:nvPr>
        </p:nvSpPr>
        <p:spPr/>
        <p:txBody>
          <a:bodyPr/>
          <a:lstStyle/>
          <a:p>
            <a:r>
              <a:rPr lang="en-US" b="1" dirty="0">
                <a:latin typeface="Book Antiqua" panose="02040602050305030304" pitchFamily="18" charset="0"/>
              </a:rPr>
              <a:t>Proposed Technique</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8665A304-8991-CC3C-B33B-DCE839FE11A6}"/>
              </a:ext>
            </a:extLst>
          </p:cNvPr>
          <p:cNvSpPr>
            <a:spLocks noGrp="1"/>
          </p:cNvSpPr>
          <p:nvPr>
            <p:ph idx="1"/>
          </p:nvPr>
        </p:nvSpPr>
        <p:spPr>
          <a:xfrm>
            <a:off x="838200" y="1825625"/>
            <a:ext cx="10143565" cy="4351338"/>
          </a:xfrm>
        </p:spPr>
        <p:txBody>
          <a:bodyPr>
            <a:normAutofit/>
          </a:bodyPr>
          <a:lstStyle/>
          <a:p>
            <a:r>
              <a:rPr lang="en-IN" sz="1800" dirty="0">
                <a:latin typeface="Century" panose="02040604050505020304" pitchFamily="18" charset="0"/>
              </a:rPr>
              <a:t>At first, we need to know if we built a machine learning model, then whether this model will predict the images of morse code or not. </a:t>
            </a:r>
          </a:p>
          <a:p>
            <a:pPr marL="0" indent="0">
              <a:buNone/>
            </a:pPr>
            <a:endParaRPr lang="en-IN" sz="1800" dirty="0">
              <a:latin typeface="Book Antiqua" panose="02040602050305030304" pitchFamily="18" charset="0"/>
            </a:endParaRPr>
          </a:p>
          <a:p>
            <a:pPr marL="0" indent="0">
              <a:buNone/>
            </a:pPr>
            <a:endParaRPr lang="en-IN" sz="1800" dirty="0">
              <a:latin typeface="Book Antiqua" panose="02040602050305030304" pitchFamily="18" charset="0"/>
            </a:endParaRPr>
          </a:p>
        </p:txBody>
      </p:sp>
      <p:pic>
        <p:nvPicPr>
          <p:cNvPr id="8" name="Picture 7">
            <a:extLst>
              <a:ext uri="{FF2B5EF4-FFF2-40B4-BE49-F238E27FC236}">
                <a16:creationId xmlns:a16="http://schemas.microsoft.com/office/drawing/2014/main" id="{F97CCF61-F09D-CD0C-A790-2011542B957B}"/>
              </a:ext>
            </a:extLst>
          </p:cNvPr>
          <p:cNvPicPr>
            <a:picLocks noChangeAspect="1"/>
          </p:cNvPicPr>
          <p:nvPr/>
        </p:nvPicPr>
        <p:blipFill>
          <a:blip r:embed="rId2"/>
          <a:stretch>
            <a:fillRect/>
          </a:stretch>
        </p:blipFill>
        <p:spPr>
          <a:xfrm>
            <a:off x="1461437" y="2687216"/>
            <a:ext cx="9051048" cy="3624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728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292A7-3AE7-0A1B-25A2-D12D1A73F866}"/>
              </a:ext>
            </a:extLst>
          </p:cNvPr>
          <p:cNvSpPr>
            <a:spLocks noGrp="1"/>
          </p:cNvSpPr>
          <p:nvPr>
            <p:ph sz="half" idx="1"/>
          </p:nvPr>
        </p:nvSpPr>
        <p:spPr>
          <a:xfrm>
            <a:off x="0" y="139959"/>
            <a:ext cx="11980505" cy="6559421"/>
          </a:xfrm>
        </p:spPr>
        <p:txBody>
          <a:bodyPr/>
          <a:lstStyle/>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E5714092-C737-3DB2-F09C-72B140C41073}"/>
              </a:ext>
            </a:extLst>
          </p:cNvPr>
          <p:cNvPicPr>
            <a:picLocks noChangeAspect="1"/>
          </p:cNvPicPr>
          <p:nvPr/>
        </p:nvPicPr>
        <p:blipFill>
          <a:blip r:embed="rId2"/>
          <a:stretch>
            <a:fillRect/>
          </a:stretch>
        </p:blipFill>
        <p:spPr>
          <a:xfrm>
            <a:off x="1435599" y="350802"/>
            <a:ext cx="8230915" cy="275629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BF22D69-AB0C-CF7B-16B2-D2AE9F62E744}"/>
              </a:ext>
            </a:extLst>
          </p:cNvPr>
          <p:cNvPicPr>
            <a:picLocks noChangeAspect="1"/>
          </p:cNvPicPr>
          <p:nvPr/>
        </p:nvPicPr>
        <p:blipFill>
          <a:blip r:embed="rId3"/>
          <a:stretch>
            <a:fillRect/>
          </a:stretch>
        </p:blipFill>
        <p:spPr>
          <a:xfrm>
            <a:off x="560109" y="3750907"/>
            <a:ext cx="5147814" cy="1651517"/>
          </a:xfrm>
          <a:prstGeom prst="rect">
            <a:avLst/>
          </a:prstGeom>
        </p:spPr>
      </p:pic>
      <p:pic>
        <p:nvPicPr>
          <p:cNvPr id="12" name="Picture 11">
            <a:extLst>
              <a:ext uri="{FF2B5EF4-FFF2-40B4-BE49-F238E27FC236}">
                <a16:creationId xmlns:a16="http://schemas.microsoft.com/office/drawing/2014/main" id="{F1752AAF-445F-9213-AFE5-75A6EC0E3815}"/>
              </a:ext>
            </a:extLst>
          </p:cNvPr>
          <p:cNvPicPr>
            <a:picLocks noChangeAspect="1"/>
          </p:cNvPicPr>
          <p:nvPr/>
        </p:nvPicPr>
        <p:blipFill>
          <a:blip r:embed="rId4"/>
          <a:stretch>
            <a:fillRect/>
          </a:stretch>
        </p:blipFill>
        <p:spPr>
          <a:xfrm>
            <a:off x="5990252" y="3750907"/>
            <a:ext cx="4877223" cy="1821338"/>
          </a:xfrm>
          <a:prstGeom prst="rect">
            <a:avLst/>
          </a:prstGeom>
        </p:spPr>
      </p:pic>
    </p:spTree>
    <p:extLst>
      <p:ext uri="{BB962C8B-B14F-4D97-AF65-F5344CB8AC3E}">
        <p14:creationId xmlns:p14="http://schemas.microsoft.com/office/powerpoint/2010/main" val="342569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7673B9-D31F-1F6A-7D38-C6E2E5CEB386}"/>
              </a:ext>
            </a:extLst>
          </p:cNvPr>
          <p:cNvPicPr>
            <a:picLocks noChangeAspect="1"/>
          </p:cNvPicPr>
          <p:nvPr/>
        </p:nvPicPr>
        <p:blipFill>
          <a:blip r:embed="rId2"/>
          <a:stretch>
            <a:fillRect/>
          </a:stretch>
        </p:blipFill>
        <p:spPr>
          <a:xfrm>
            <a:off x="1237384" y="218126"/>
            <a:ext cx="9213378" cy="302540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FEE73C0-F25E-0734-1A13-963425C3DA0C}"/>
              </a:ext>
            </a:extLst>
          </p:cNvPr>
          <p:cNvPicPr>
            <a:picLocks noChangeAspect="1"/>
          </p:cNvPicPr>
          <p:nvPr/>
        </p:nvPicPr>
        <p:blipFill>
          <a:blip r:embed="rId3"/>
          <a:stretch>
            <a:fillRect/>
          </a:stretch>
        </p:blipFill>
        <p:spPr>
          <a:xfrm>
            <a:off x="1237384" y="3614474"/>
            <a:ext cx="9379702" cy="2902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89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E8EF-4AF7-AD0A-DCF6-AE8DF18162AE}"/>
              </a:ext>
            </a:extLst>
          </p:cNvPr>
          <p:cNvSpPr>
            <a:spLocks noGrp="1"/>
          </p:cNvSpPr>
          <p:nvPr>
            <p:ph type="title"/>
          </p:nvPr>
        </p:nvSpPr>
        <p:spPr>
          <a:xfrm>
            <a:off x="838200" y="338231"/>
            <a:ext cx="10515600" cy="1325563"/>
          </a:xfrm>
        </p:spPr>
        <p:txBody>
          <a:bodyPr>
            <a:normAutofit/>
          </a:bodyPr>
          <a:lstStyle/>
          <a:p>
            <a:r>
              <a:rPr lang="en-IN" b="1" dirty="0">
                <a:latin typeface="Book Antiqua" panose="02040602050305030304" pitchFamily="18" charset="0"/>
              </a:rPr>
              <a:t>Building </a:t>
            </a:r>
            <a:r>
              <a:rPr lang="en-IN" b="1" dirty="0" err="1">
                <a:latin typeface="Book Antiqua" panose="02040602050305030304" pitchFamily="18" charset="0"/>
              </a:rPr>
              <a:t>LeNet</a:t>
            </a:r>
            <a:r>
              <a:rPr lang="en-IN" b="1" dirty="0">
                <a:latin typeface="Book Antiqua" panose="02040602050305030304" pitchFamily="18" charset="0"/>
              </a:rPr>
              <a:t> </a:t>
            </a:r>
            <a:r>
              <a:rPr lang="en-US" b="1" dirty="0">
                <a:latin typeface="Book Antiqua" panose="02040602050305030304" pitchFamily="18" charset="0"/>
              </a:rPr>
              <a:t>M</a:t>
            </a:r>
            <a:r>
              <a:rPr lang="en-IN" b="1" dirty="0" err="1">
                <a:latin typeface="Book Antiqua" panose="02040602050305030304" pitchFamily="18" charset="0"/>
              </a:rPr>
              <a:t>odel</a:t>
            </a:r>
            <a:r>
              <a:rPr lang="en-IN" b="1" dirty="0">
                <a:latin typeface="Book Antiqua" panose="02040602050305030304" pitchFamily="18" charset="0"/>
              </a:rPr>
              <a:t> </a:t>
            </a:r>
          </a:p>
        </p:txBody>
      </p:sp>
      <p:sp>
        <p:nvSpPr>
          <p:cNvPr id="3" name="Content Placeholder 2">
            <a:extLst>
              <a:ext uri="{FF2B5EF4-FFF2-40B4-BE49-F238E27FC236}">
                <a16:creationId xmlns:a16="http://schemas.microsoft.com/office/drawing/2014/main" id="{F8403691-AD1F-83CF-4284-3D56F27B1E3A}"/>
              </a:ext>
            </a:extLst>
          </p:cNvPr>
          <p:cNvSpPr>
            <a:spLocks noGrp="1"/>
          </p:cNvSpPr>
          <p:nvPr>
            <p:ph sz="half" idx="1"/>
          </p:nvPr>
        </p:nvSpPr>
        <p:spPr>
          <a:xfrm>
            <a:off x="838200" y="1757082"/>
            <a:ext cx="4809565" cy="4419881"/>
          </a:xfrm>
        </p:spPr>
        <p:txBody>
          <a:bodyPr>
            <a:normAutofit/>
          </a:bodyPr>
          <a:lstStyle/>
          <a:p>
            <a:r>
              <a:rPr lang="en-IN" sz="1800" dirty="0">
                <a:latin typeface="Century" panose="02040604050505020304" pitchFamily="18" charset="0"/>
              </a:rPr>
              <a:t>We have taken a Sequential model </a:t>
            </a:r>
          </a:p>
          <a:p>
            <a:r>
              <a:rPr lang="en-IN" sz="1800" dirty="0">
                <a:latin typeface="Century" panose="02040604050505020304" pitchFamily="18" charset="0"/>
              </a:rPr>
              <a:t>Then we have added Conv2D layer, with an activation function </a:t>
            </a:r>
            <a:r>
              <a:rPr lang="en-IN" sz="1800" dirty="0" err="1">
                <a:latin typeface="Century" panose="02040604050505020304" pitchFamily="18" charset="0"/>
              </a:rPr>
              <a:t>relu</a:t>
            </a:r>
            <a:r>
              <a:rPr lang="en-IN" sz="1800" dirty="0">
                <a:latin typeface="Century" panose="02040604050505020304" pitchFamily="18" charset="0"/>
              </a:rPr>
              <a:t>. </a:t>
            </a:r>
          </a:p>
          <a:p>
            <a:r>
              <a:rPr lang="en-IN" sz="1800" dirty="0">
                <a:latin typeface="Century" panose="02040604050505020304" pitchFamily="18" charset="0"/>
              </a:rPr>
              <a:t>The activation function </a:t>
            </a:r>
            <a:r>
              <a:rPr lang="en-IN" sz="1800" dirty="0" err="1">
                <a:latin typeface="Century" panose="02040604050505020304" pitchFamily="18" charset="0"/>
              </a:rPr>
              <a:t>relu</a:t>
            </a:r>
            <a:r>
              <a:rPr lang="en-IN" sz="1800" dirty="0">
                <a:latin typeface="Century" panose="02040604050505020304" pitchFamily="18" charset="0"/>
              </a:rPr>
              <a:t> , does not activate all the neurons and it is used to avoid vanishing gradient problem.</a:t>
            </a:r>
          </a:p>
          <a:p>
            <a:r>
              <a:rPr lang="en-IN" sz="1800" dirty="0">
                <a:latin typeface="Century" panose="02040604050505020304" pitchFamily="18" charset="0"/>
              </a:rPr>
              <a:t>The pooling layers are used to reduce the dimensions of the feature map, and the </a:t>
            </a:r>
            <a:r>
              <a:rPr lang="en-IN" sz="1800" dirty="0" err="1">
                <a:latin typeface="Century" panose="02040604050505020304" pitchFamily="18" charset="0"/>
              </a:rPr>
              <a:t>maxpool</a:t>
            </a:r>
            <a:r>
              <a:rPr lang="en-IN" sz="1800" dirty="0">
                <a:latin typeface="Century" panose="02040604050505020304" pitchFamily="18" charset="0"/>
              </a:rPr>
              <a:t> is used to get the maximum value of the feature map</a:t>
            </a:r>
          </a:p>
          <a:p>
            <a:r>
              <a:rPr lang="en-IN" sz="1800" dirty="0">
                <a:latin typeface="Century" panose="02040604050505020304" pitchFamily="18" charset="0"/>
              </a:rPr>
              <a:t>The flatten layer is used to convert all the 2D arrays from pooled feature maps into a single long continuous linear vector.</a:t>
            </a:r>
          </a:p>
          <a:p>
            <a:endParaRPr lang="en-IN" sz="1800" dirty="0"/>
          </a:p>
          <a:p>
            <a:endParaRPr lang="en-IN" sz="1800" dirty="0"/>
          </a:p>
          <a:p>
            <a:endParaRPr lang="en-IN" sz="1800" dirty="0"/>
          </a:p>
          <a:p>
            <a:endParaRPr lang="en-IN" sz="1800" dirty="0"/>
          </a:p>
          <a:p>
            <a:endParaRPr lang="en-IN" sz="1800" dirty="0"/>
          </a:p>
          <a:p>
            <a:endParaRPr lang="en-IN" sz="1800" dirty="0"/>
          </a:p>
        </p:txBody>
      </p:sp>
      <p:pic>
        <p:nvPicPr>
          <p:cNvPr id="7" name="Content Placeholder 5">
            <a:extLst>
              <a:ext uri="{FF2B5EF4-FFF2-40B4-BE49-F238E27FC236}">
                <a16:creationId xmlns:a16="http://schemas.microsoft.com/office/drawing/2014/main" id="{8A193D90-D2B9-53CA-9261-0CEDF3F61AEA}"/>
              </a:ext>
            </a:extLst>
          </p:cNvPr>
          <p:cNvPicPr>
            <a:picLocks noGrp="1" noChangeAspect="1"/>
          </p:cNvPicPr>
          <p:nvPr>
            <p:ph sz="half" idx="2"/>
          </p:nvPr>
        </p:nvPicPr>
        <p:blipFill>
          <a:blip r:embed="rId2"/>
          <a:stretch>
            <a:fillRect/>
          </a:stretch>
        </p:blipFill>
        <p:spPr>
          <a:xfrm>
            <a:off x="5472791" y="1334243"/>
            <a:ext cx="7888646" cy="4842720"/>
          </a:xfrm>
        </p:spPr>
      </p:pic>
    </p:spTree>
    <p:extLst>
      <p:ext uri="{BB962C8B-B14F-4D97-AF65-F5344CB8AC3E}">
        <p14:creationId xmlns:p14="http://schemas.microsoft.com/office/powerpoint/2010/main" val="40487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E226-9D88-2620-C690-33FDDC387F1C}"/>
              </a:ext>
            </a:extLst>
          </p:cNvPr>
          <p:cNvSpPr>
            <a:spLocks noGrp="1"/>
          </p:cNvSpPr>
          <p:nvPr>
            <p:ph type="title"/>
          </p:nvPr>
        </p:nvSpPr>
        <p:spPr/>
        <p:txBody>
          <a:bodyPr>
            <a:normAutofit/>
          </a:bodyPr>
          <a:lstStyle/>
          <a:p>
            <a:r>
              <a:rPr lang="en-IN" b="1" dirty="0">
                <a:latin typeface="Book Antiqua" panose="02040602050305030304" pitchFamily="18" charset="0"/>
              </a:rPr>
              <a:t>Fitting the Model</a:t>
            </a:r>
          </a:p>
        </p:txBody>
      </p:sp>
      <p:pic>
        <p:nvPicPr>
          <p:cNvPr id="15" name="Picture 14">
            <a:extLst>
              <a:ext uri="{FF2B5EF4-FFF2-40B4-BE49-F238E27FC236}">
                <a16:creationId xmlns:a16="http://schemas.microsoft.com/office/drawing/2014/main" id="{C4513206-9153-ADEE-CB53-B66A049B6D40}"/>
              </a:ext>
            </a:extLst>
          </p:cNvPr>
          <p:cNvPicPr>
            <a:picLocks noChangeAspect="1"/>
          </p:cNvPicPr>
          <p:nvPr/>
        </p:nvPicPr>
        <p:blipFill>
          <a:blip r:embed="rId2"/>
          <a:stretch>
            <a:fillRect/>
          </a:stretch>
        </p:blipFill>
        <p:spPr>
          <a:xfrm>
            <a:off x="1295754" y="1442563"/>
            <a:ext cx="10188675" cy="5555397"/>
          </a:xfrm>
          <a:prstGeom prst="rect">
            <a:avLst/>
          </a:prstGeom>
        </p:spPr>
      </p:pic>
    </p:spTree>
    <p:extLst>
      <p:ext uri="{BB962C8B-B14F-4D97-AF65-F5344CB8AC3E}">
        <p14:creationId xmlns:p14="http://schemas.microsoft.com/office/powerpoint/2010/main" val="170736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0507-6FCB-5B6F-BD20-DD9AF367CCD2}"/>
              </a:ext>
            </a:extLst>
          </p:cNvPr>
          <p:cNvSpPr>
            <a:spLocks noGrp="1"/>
          </p:cNvSpPr>
          <p:nvPr>
            <p:ph type="title"/>
          </p:nvPr>
        </p:nvSpPr>
        <p:spPr/>
        <p:txBody>
          <a:bodyPr/>
          <a:lstStyle/>
          <a:p>
            <a:r>
              <a:rPr lang="en-IN" b="1" dirty="0">
                <a:latin typeface="Book Antiqua" panose="02040602050305030304" pitchFamily="18" charset="0"/>
              </a:rPr>
              <a:t>Predictions </a:t>
            </a:r>
          </a:p>
        </p:txBody>
      </p:sp>
      <p:pic>
        <p:nvPicPr>
          <p:cNvPr id="5" name="Content Placeholder 4">
            <a:extLst>
              <a:ext uri="{FF2B5EF4-FFF2-40B4-BE49-F238E27FC236}">
                <a16:creationId xmlns:a16="http://schemas.microsoft.com/office/drawing/2014/main" id="{33FAC110-6D4E-2841-86A0-FAFD670C9C52}"/>
              </a:ext>
            </a:extLst>
          </p:cNvPr>
          <p:cNvPicPr>
            <a:picLocks noGrp="1" noChangeAspect="1"/>
          </p:cNvPicPr>
          <p:nvPr>
            <p:ph idx="1"/>
          </p:nvPr>
        </p:nvPicPr>
        <p:blipFill>
          <a:blip r:embed="rId2"/>
          <a:stretch>
            <a:fillRect/>
          </a:stretch>
        </p:blipFill>
        <p:spPr>
          <a:xfrm>
            <a:off x="1272987" y="1825625"/>
            <a:ext cx="9359153"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0141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BDAF-ABCB-233E-4EF3-2B1F79A777F0}"/>
              </a:ext>
            </a:extLst>
          </p:cNvPr>
          <p:cNvSpPr txBox="1">
            <a:spLocks/>
          </p:cNvSpPr>
          <p:nvPr/>
        </p:nvSpPr>
        <p:spPr>
          <a:xfrm>
            <a:off x="679579" y="40354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Book Antiqua" panose="02040602050305030304" pitchFamily="18" charset="0"/>
              </a:rPr>
              <a:t>Building </a:t>
            </a:r>
            <a:r>
              <a:rPr lang="en-IN" b="1" dirty="0" err="1">
                <a:latin typeface="Book Antiqua" panose="02040602050305030304" pitchFamily="18" charset="0"/>
              </a:rPr>
              <a:t>AlexNet</a:t>
            </a:r>
            <a:r>
              <a:rPr lang="en-IN" b="1" dirty="0">
                <a:latin typeface="Book Antiqua" panose="02040602050305030304" pitchFamily="18" charset="0"/>
              </a:rPr>
              <a:t> </a:t>
            </a:r>
            <a:r>
              <a:rPr lang="en-US" b="1" dirty="0">
                <a:latin typeface="Book Antiqua" panose="02040602050305030304" pitchFamily="18" charset="0"/>
              </a:rPr>
              <a:t>M</a:t>
            </a:r>
            <a:r>
              <a:rPr lang="en-IN" b="1" dirty="0" err="1">
                <a:latin typeface="Book Antiqua" panose="02040602050305030304" pitchFamily="18" charset="0"/>
              </a:rPr>
              <a:t>odel</a:t>
            </a:r>
            <a:r>
              <a:rPr lang="en-IN" b="1" dirty="0">
                <a:latin typeface="Book Antiqua" panose="02040602050305030304" pitchFamily="18" charset="0"/>
              </a:rPr>
              <a:t> </a:t>
            </a:r>
          </a:p>
        </p:txBody>
      </p:sp>
      <p:sp>
        <p:nvSpPr>
          <p:cNvPr id="3" name="Content Placeholder 2">
            <a:extLst>
              <a:ext uri="{FF2B5EF4-FFF2-40B4-BE49-F238E27FC236}">
                <a16:creationId xmlns:a16="http://schemas.microsoft.com/office/drawing/2014/main" id="{4679D052-59A7-B4CE-732C-0B1946189372}"/>
              </a:ext>
            </a:extLst>
          </p:cNvPr>
          <p:cNvSpPr txBox="1">
            <a:spLocks/>
          </p:cNvSpPr>
          <p:nvPr/>
        </p:nvSpPr>
        <p:spPr>
          <a:xfrm>
            <a:off x="614265" y="1663794"/>
            <a:ext cx="4809565" cy="441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Century" panose="02040604050505020304" pitchFamily="18" charset="0"/>
              </a:rPr>
              <a:t>Here also we have taken a Sequential model.</a:t>
            </a:r>
          </a:p>
          <a:p>
            <a:r>
              <a:rPr lang="en-IN" sz="1800" dirty="0">
                <a:latin typeface="Century" panose="02040604050505020304" pitchFamily="18" charset="0"/>
              </a:rPr>
              <a:t>In the </a:t>
            </a:r>
            <a:r>
              <a:rPr lang="en-IN" sz="1800" dirty="0" err="1">
                <a:latin typeface="Century" panose="02040604050505020304" pitchFamily="18" charset="0"/>
              </a:rPr>
              <a:t>AlexNet</a:t>
            </a:r>
            <a:r>
              <a:rPr lang="en-IN" sz="1800" dirty="0">
                <a:latin typeface="Century" panose="02040604050505020304" pitchFamily="18" charset="0"/>
              </a:rPr>
              <a:t>, the Batch Normalization layer is added.</a:t>
            </a:r>
          </a:p>
          <a:p>
            <a:r>
              <a:rPr lang="en-IN" sz="1800" dirty="0">
                <a:latin typeface="Century" panose="02040604050505020304" pitchFamily="18" charset="0"/>
              </a:rPr>
              <a:t>This Batch Normalization layers are used to decrease the epochs, increase the speed and performance of neural networks.</a:t>
            </a:r>
          </a:p>
          <a:p>
            <a:r>
              <a:rPr lang="en-IN" sz="1800" dirty="0">
                <a:latin typeface="Century" panose="02040604050505020304" pitchFamily="18" charset="0"/>
              </a:rPr>
              <a:t>In a Neural Network the optimizers are used to reduce the overall loss and increase the accuracy. </a:t>
            </a:r>
          </a:p>
          <a:p>
            <a:r>
              <a:rPr lang="en-IN" sz="1800" dirty="0">
                <a:latin typeface="Century" panose="02040604050505020304" pitchFamily="18" charset="0"/>
              </a:rPr>
              <a:t>Here we have used Adam optimizer, because Adam optimizers have faster computation time and require fewer parameters for tuning.</a:t>
            </a:r>
          </a:p>
        </p:txBody>
      </p:sp>
      <p:pic>
        <p:nvPicPr>
          <p:cNvPr id="15" name="Picture 14">
            <a:extLst>
              <a:ext uri="{FF2B5EF4-FFF2-40B4-BE49-F238E27FC236}">
                <a16:creationId xmlns:a16="http://schemas.microsoft.com/office/drawing/2014/main" id="{8FE7677B-B1E7-9508-EAA3-43CDFC302AFF}"/>
              </a:ext>
            </a:extLst>
          </p:cNvPr>
          <p:cNvPicPr>
            <a:picLocks noChangeAspect="1"/>
          </p:cNvPicPr>
          <p:nvPr/>
        </p:nvPicPr>
        <p:blipFill>
          <a:blip r:embed="rId2"/>
          <a:stretch>
            <a:fillRect/>
          </a:stretch>
        </p:blipFill>
        <p:spPr>
          <a:xfrm>
            <a:off x="5423830" y="1196304"/>
            <a:ext cx="7574936" cy="5692633"/>
          </a:xfrm>
          <a:prstGeom prst="rect">
            <a:avLst/>
          </a:prstGeom>
        </p:spPr>
      </p:pic>
    </p:spTree>
    <p:extLst>
      <p:ext uri="{BB962C8B-B14F-4D97-AF65-F5344CB8AC3E}">
        <p14:creationId xmlns:p14="http://schemas.microsoft.com/office/powerpoint/2010/main" val="187021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85A5-3DCF-A1C8-5A28-DD6DCDE18944}"/>
              </a:ext>
            </a:extLst>
          </p:cNvPr>
          <p:cNvSpPr>
            <a:spLocks noGrp="1"/>
          </p:cNvSpPr>
          <p:nvPr>
            <p:ph type="title"/>
          </p:nvPr>
        </p:nvSpPr>
        <p:spPr>
          <a:xfrm>
            <a:off x="546877" y="18255"/>
            <a:ext cx="10515600" cy="1325563"/>
          </a:xfrm>
        </p:spPr>
        <p:txBody>
          <a:bodyPr/>
          <a:lstStyle/>
          <a:p>
            <a:r>
              <a:rPr lang="en-IN" b="1" dirty="0">
                <a:latin typeface="Book Antiqua" panose="02040602050305030304" pitchFamily="18" charset="0"/>
              </a:rPr>
              <a:t>Fitting the Model</a:t>
            </a:r>
          </a:p>
        </p:txBody>
      </p:sp>
      <p:pic>
        <p:nvPicPr>
          <p:cNvPr id="9" name="Picture 8">
            <a:extLst>
              <a:ext uri="{FF2B5EF4-FFF2-40B4-BE49-F238E27FC236}">
                <a16:creationId xmlns:a16="http://schemas.microsoft.com/office/drawing/2014/main" id="{91983A21-DA6A-63D5-F997-22B512AC4F2F}"/>
              </a:ext>
            </a:extLst>
          </p:cNvPr>
          <p:cNvPicPr>
            <a:picLocks noChangeAspect="1"/>
          </p:cNvPicPr>
          <p:nvPr/>
        </p:nvPicPr>
        <p:blipFill>
          <a:blip r:embed="rId2"/>
          <a:stretch>
            <a:fillRect/>
          </a:stretch>
        </p:blipFill>
        <p:spPr>
          <a:xfrm>
            <a:off x="1129523" y="1059310"/>
            <a:ext cx="9541067" cy="5677392"/>
          </a:xfrm>
          <a:prstGeom prst="rect">
            <a:avLst/>
          </a:prstGeom>
        </p:spPr>
      </p:pic>
    </p:spTree>
    <p:extLst>
      <p:ext uri="{BB962C8B-B14F-4D97-AF65-F5344CB8AC3E}">
        <p14:creationId xmlns:p14="http://schemas.microsoft.com/office/powerpoint/2010/main" val="92445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1BBE-221D-4CDE-577D-CD2574EE8673}"/>
              </a:ext>
            </a:extLst>
          </p:cNvPr>
          <p:cNvSpPr>
            <a:spLocks noGrp="1"/>
          </p:cNvSpPr>
          <p:nvPr>
            <p:ph type="title"/>
          </p:nvPr>
        </p:nvSpPr>
        <p:spPr>
          <a:xfrm>
            <a:off x="744895" y="0"/>
            <a:ext cx="10515600" cy="1325563"/>
          </a:xfrm>
        </p:spPr>
        <p:txBody>
          <a:bodyPr/>
          <a:lstStyle/>
          <a:p>
            <a:r>
              <a:rPr lang="en-IN" b="1" dirty="0">
                <a:latin typeface="Book Antiqua" panose="02040602050305030304" pitchFamily="18" charset="0"/>
              </a:rPr>
              <a:t>Predictions</a:t>
            </a:r>
          </a:p>
        </p:txBody>
      </p:sp>
      <p:pic>
        <p:nvPicPr>
          <p:cNvPr id="9" name="Content Placeholder 8">
            <a:extLst>
              <a:ext uri="{FF2B5EF4-FFF2-40B4-BE49-F238E27FC236}">
                <a16:creationId xmlns:a16="http://schemas.microsoft.com/office/drawing/2014/main" id="{F27D512E-FAD2-3C29-4D59-69CB8AF2A04F}"/>
              </a:ext>
            </a:extLst>
          </p:cNvPr>
          <p:cNvPicPr>
            <a:picLocks noGrp="1" noChangeAspect="1"/>
          </p:cNvPicPr>
          <p:nvPr>
            <p:ph idx="1"/>
          </p:nvPr>
        </p:nvPicPr>
        <p:blipFill>
          <a:blip r:embed="rId2"/>
          <a:stretch>
            <a:fillRect/>
          </a:stretch>
        </p:blipFill>
        <p:spPr>
          <a:xfrm>
            <a:off x="3375791" y="1141853"/>
            <a:ext cx="5440418" cy="5781868"/>
          </a:xfrm>
        </p:spPr>
      </p:pic>
    </p:spTree>
    <p:extLst>
      <p:ext uri="{BB962C8B-B14F-4D97-AF65-F5344CB8AC3E}">
        <p14:creationId xmlns:p14="http://schemas.microsoft.com/office/powerpoint/2010/main" val="306833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A0E9-877E-7579-A92A-11DFB7A38BC0}"/>
              </a:ext>
            </a:extLst>
          </p:cNvPr>
          <p:cNvSpPr>
            <a:spLocks noGrp="1"/>
          </p:cNvSpPr>
          <p:nvPr>
            <p:ph type="title"/>
          </p:nvPr>
        </p:nvSpPr>
        <p:spPr/>
        <p:txBody>
          <a:bodyPr/>
          <a:lstStyle/>
          <a:p>
            <a:r>
              <a:rPr lang="en-IN" b="1" dirty="0">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8B55A8DA-5F85-B021-659B-3EBBD4A0ABFD}"/>
              </a:ext>
            </a:extLst>
          </p:cNvPr>
          <p:cNvSpPr>
            <a:spLocks noGrp="1"/>
          </p:cNvSpPr>
          <p:nvPr>
            <p:ph sz="half" idx="1"/>
          </p:nvPr>
        </p:nvSpPr>
        <p:spPr/>
        <p:txBody>
          <a:bodyPr/>
          <a:lstStyle/>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Detection of text from images of morse code is a complex process and there is no active research in this area. As these are images, different </a:t>
            </a:r>
            <a:r>
              <a:rPr lang="en-US" sz="1800" dirty="0">
                <a:solidFill>
                  <a:srgbClr val="202124"/>
                </a:solidFill>
                <a:latin typeface="Century" panose="02040604050505020304" pitchFamily="18" charset="0"/>
                <a:ea typeface="Times New Roman" panose="02020603050405020304" pitchFamily="18" charset="0"/>
              </a:rPr>
              <a:t>people can</a:t>
            </a:r>
            <a:r>
              <a:rPr lang="en-US" sz="1800" dirty="0">
                <a:solidFill>
                  <a:srgbClr val="202124"/>
                </a:solidFill>
                <a:effectLst/>
                <a:latin typeface="Century" panose="02040604050505020304" pitchFamily="18" charset="0"/>
                <a:ea typeface="Times New Roman" panose="02020603050405020304" pitchFamily="18" charset="0"/>
              </a:rPr>
              <a:t> have different styles of writing.</a:t>
            </a:r>
          </a:p>
          <a:p>
            <a:pPr marL="0" indent="0" algn="just">
              <a:buNone/>
            </a:pPr>
            <a:endParaRPr lang="en-US" sz="1800" dirty="0">
              <a:solidFill>
                <a:srgbClr val="202124"/>
              </a:solidFill>
              <a:effectLst/>
              <a:latin typeface="Century" panose="02040604050505020304" pitchFamily="18" charset="0"/>
              <a:ea typeface="Times New Roman" panose="02020603050405020304" pitchFamily="18" charset="0"/>
            </a:endParaRPr>
          </a:p>
          <a:p>
            <a:pPr marL="0" indent="0" algn="just">
              <a:buNone/>
            </a:pPr>
            <a:r>
              <a:rPr lang="en-US" sz="1800" dirty="0">
                <a:solidFill>
                  <a:srgbClr val="202124"/>
                </a:solidFill>
                <a:effectLst/>
                <a:latin typeface="Century" panose="02040604050505020304" pitchFamily="18" charset="0"/>
                <a:ea typeface="Times New Roman" panose="02020603050405020304" pitchFamily="18" charset="0"/>
              </a:rPr>
              <a:t>Even though we have these problems, we intend to built a machine learning model which will extract the morse code present in the input image and convert </a:t>
            </a:r>
            <a:r>
              <a:rPr lang="en-US" sz="1800" dirty="0">
                <a:solidFill>
                  <a:srgbClr val="202124"/>
                </a:solidFill>
                <a:latin typeface="Century" panose="02040604050505020304" pitchFamily="18" charset="0"/>
                <a:ea typeface="Times New Roman" panose="02020603050405020304" pitchFamily="18" charset="0"/>
              </a:rPr>
              <a:t>that</a:t>
            </a:r>
            <a:r>
              <a:rPr lang="en-US" sz="1800" dirty="0">
                <a:solidFill>
                  <a:srgbClr val="202124"/>
                </a:solidFill>
                <a:effectLst/>
                <a:latin typeface="Century" panose="02040604050505020304" pitchFamily="18" charset="0"/>
                <a:ea typeface="Times New Roman" panose="02020603050405020304" pitchFamily="18" charset="0"/>
              </a:rPr>
              <a:t> morse code to the English language with the help of convolutional neural networks with </a:t>
            </a:r>
            <a:r>
              <a:rPr lang="en-US" sz="1800" dirty="0">
                <a:solidFill>
                  <a:srgbClr val="202124"/>
                </a:solidFill>
                <a:latin typeface="Century" panose="02040604050505020304" pitchFamily="18" charset="0"/>
                <a:ea typeface="Times New Roman" panose="02020603050405020304" pitchFamily="18" charset="0"/>
              </a:rPr>
              <a:t>better accuracy.</a:t>
            </a:r>
            <a:endParaRPr lang="en-IN" dirty="0">
              <a:latin typeface="Century" panose="02040604050505020304" pitchFamily="18" charset="0"/>
            </a:endParaRPr>
          </a:p>
        </p:txBody>
      </p:sp>
      <p:pic>
        <p:nvPicPr>
          <p:cNvPr id="6" name="Content Placeholder 5">
            <a:extLst>
              <a:ext uri="{FF2B5EF4-FFF2-40B4-BE49-F238E27FC236}">
                <a16:creationId xmlns:a16="http://schemas.microsoft.com/office/drawing/2014/main" id="{4EE4F31E-49EB-B2F2-89BD-E5F60E5B50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384614"/>
            <a:ext cx="5181600" cy="2411506"/>
          </a:xfrm>
        </p:spPr>
      </p:pic>
    </p:spTree>
    <p:extLst>
      <p:ext uri="{BB962C8B-B14F-4D97-AF65-F5344CB8AC3E}">
        <p14:creationId xmlns:p14="http://schemas.microsoft.com/office/powerpoint/2010/main" val="412414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4D6A-1765-5EEE-2ACC-9C04271255E1}"/>
              </a:ext>
            </a:extLst>
          </p:cNvPr>
          <p:cNvSpPr>
            <a:spLocks noGrp="1"/>
          </p:cNvSpPr>
          <p:nvPr>
            <p:ph type="title"/>
          </p:nvPr>
        </p:nvSpPr>
        <p:spPr/>
        <p:txBody>
          <a:bodyPr/>
          <a:lstStyle/>
          <a:p>
            <a:r>
              <a:rPr lang="en-IN" b="1" dirty="0">
                <a:latin typeface="Book Antiqua" panose="02040602050305030304" pitchFamily="18" charset="0"/>
              </a:rPr>
              <a:t>Workflow</a:t>
            </a:r>
          </a:p>
        </p:txBody>
      </p:sp>
      <p:pic>
        <p:nvPicPr>
          <p:cNvPr id="5" name="Content Placeholder 4">
            <a:extLst>
              <a:ext uri="{FF2B5EF4-FFF2-40B4-BE49-F238E27FC236}">
                <a16:creationId xmlns:a16="http://schemas.microsoft.com/office/drawing/2014/main" id="{45608F4B-F36A-230D-4577-9A941E10C3D7}"/>
              </a:ext>
            </a:extLst>
          </p:cNvPr>
          <p:cNvPicPr>
            <a:picLocks noGrp="1" noChangeAspect="1"/>
          </p:cNvPicPr>
          <p:nvPr>
            <p:ph idx="1"/>
          </p:nvPr>
        </p:nvPicPr>
        <p:blipFill>
          <a:blip r:embed="rId2"/>
          <a:stretch>
            <a:fillRect/>
          </a:stretch>
        </p:blipFill>
        <p:spPr>
          <a:xfrm>
            <a:off x="605117" y="2047446"/>
            <a:ext cx="10515600" cy="3800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335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8201-96F9-A091-8A91-02589030279E}"/>
              </a:ext>
            </a:extLst>
          </p:cNvPr>
          <p:cNvSpPr>
            <a:spLocks noGrp="1"/>
          </p:cNvSpPr>
          <p:nvPr>
            <p:ph type="title"/>
          </p:nvPr>
        </p:nvSpPr>
        <p:spPr/>
        <p:txBody>
          <a:bodyPr/>
          <a:lstStyle/>
          <a:p>
            <a:r>
              <a:rPr lang="en-US" b="1" dirty="0">
                <a:latin typeface="Book Antiqua" panose="02040602050305030304" pitchFamily="18" charset="0"/>
              </a:rPr>
              <a:t>Future Work</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5565EA2F-6CA4-AF83-454E-7D9FD2504AA3}"/>
              </a:ext>
            </a:extLst>
          </p:cNvPr>
          <p:cNvSpPr>
            <a:spLocks noGrp="1"/>
          </p:cNvSpPr>
          <p:nvPr>
            <p:ph idx="1"/>
          </p:nvPr>
        </p:nvSpPr>
        <p:spPr>
          <a:xfrm>
            <a:off x="838200" y="1861484"/>
            <a:ext cx="10515600" cy="4351338"/>
          </a:xfrm>
        </p:spPr>
        <p:txBody>
          <a:bodyPr>
            <a:normAutofit/>
          </a:bodyPr>
          <a:lstStyle/>
          <a:p>
            <a:r>
              <a:rPr lang="en-IN" sz="1800" dirty="0">
                <a:latin typeface="Century" panose="02040604050505020304" pitchFamily="18" charset="0"/>
              </a:rPr>
              <a:t>We will update the Dataset size and increase number of classes to 26.</a:t>
            </a:r>
          </a:p>
          <a:p>
            <a:r>
              <a:rPr lang="en-IN" sz="1800" dirty="0">
                <a:latin typeface="Century" panose="02040604050505020304" pitchFamily="18" charset="0"/>
              </a:rPr>
              <a:t>We will train the model again with the newly updated dataset. </a:t>
            </a:r>
          </a:p>
          <a:p>
            <a:r>
              <a:rPr lang="en-IN" sz="1800" dirty="0">
                <a:latin typeface="Century" panose="02040604050505020304" pitchFamily="18" charset="0"/>
              </a:rPr>
              <a:t>We will update the epochs according to the accuracy and </a:t>
            </a:r>
            <a:r>
              <a:rPr lang="en-IN" sz="1800" dirty="0" err="1">
                <a:latin typeface="Century" panose="02040604050505020304" pitchFamily="18" charset="0"/>
              </a:rPr>
              <a:t>val</a:t>
            </a:r>
            <a:r>
              <a:rPr lang="en-IN" sz="1800" dirty="0">
                <a:latin typeface="Century" panose="02040604050505020304" pitchFamily="18" charset="0"/>
              </a:rPr>
              <a:t> loss.</a:t>
            </a:r>
          </a:p>
          <a:p>
            <a:r>
              <a:rPr lang="en-IN" sz="1800" dirty="0">
                <a:latin typeface="Century" panose="02040604050505020304" pitchFamily="18" charset="0"/>
              </a:rPr>
              <a:t>As we have implemented the </a:t>
            </a:r>
            <a:r>
              <a:rPr lang="en-IN" sz="1800" dirty="0" err="1">
                <a:latin typeface="Century" panose="02040604050505020304" pitchFamily="18" charset="0"/>
              </a:rPr>
              <a:t>LeNet</a:t>
            </a:r>
            <a:r>
              <a:rPr lang="en-IN" sz="1800" dirty="0">
                <a:latin typeface="Century" panose="02040604050505020304" pitchFamily="18" charset="0"/>
              </a:rPr>
              <a:t> architecture, in the upcoming days we implement better CNN architectures such as </a:t>
            </a:r>
            <a:r>
              <a:rPr lang="en-IN" sz="1800" dirty="0" err="1">
                <a:latin typeface="Century" panose="02040604050505020304" pitchFamily="18" charset="0"/>
              </a:rPr>
              <a:t>AlexNet</a:t>
            </a:r>
            <a:r>
              <a:rPr lang="en-IN" sz="1800" dirty="0">
                <a:latin typeface="Century" panose="02040604050505020304" pitchFamily="18" charset="0"/>
              </a:rPr>
              <a:t>, </a:t>
            </a:r>
            <a:r>
              <a:rPr lang="en-IN" sz="1800" dirty="0" err="1">
                <a:latin typeface="Century" panose="02040604050505020304" pitchFamily="18" charset="0"/>
              </a:rPr>
              <a:t>InceptionNet</a:t>
            </a:r>
            <a:r>
              <a:rPr lang="en-IN" sz="1800" dirty="0">
                <a:latin typeface="Century" panose="02040604050505020304" pitchFamily="18" charset="0"/>
              </a:rPr>
              <a:t>, </a:t>
            </a:r>
            <a:r>
              <a:rPr lang="en-IN" sz="1800" dirty="0" err="1">
                <a:latin typeface="Century" panose="02040604050505020304" pitchFamily="18" charset="0"/>
              </a:rPr>
              <a:t>GoogleNet</a:t>
            </a:r>
            <a:r>
              <a:rPr lang="en-IN" sz="1800" dirty="0">
                <a:latin typeface="Century" panose="02040604050505020304" pitchFamily="18" charset="0"/>
              </a:rPr>
              <a:t>, </a:t>
            </a:r>
            <a:r>
              <a:rPr lang="en-IN" sz="1800" dirty="0" err="1">
                <a:latin typeface="Century" panose="02040604050505020304" pitchFamily="18" charset="0"/>
              </a:rPr>
              <a:t>VGGNet</a:t>
            </a:r>
            <a:r>
              <a:rPr lang="en-IN" sz="1800" dirty="0">
                <a:latin typeface="Century" panose="02040604050505020304" pitchFamily="18" charset="0"/>
              </a:rPr>
              <a:t>, </a:t>
            </a:r>
            <a:r>
              <a:rPr lang="en-IN" sz="1800" dirty="0" err="1">
                <a:latin typeface="Century" panose="02040604050505020304" pitchFamily="18" charset="0"/>
              </a:rPr>
              <a:t>ResNet</a:t>
            </a:r>
            <a:r>
              <a:rPr lang="en-IN" sz="1800" dirty="0">
                <a:latin typeface="Century" panose="02040604050505020304" pitchFamily="18" charset="0"/>
              </a:rPr>
              <a:t> likewise.</a:t>
            </a:r>
          </a:p>
          <a:p>
            <a:r>
              <a:rPr lang="en-IN" sz="1800" dirty="0">
                <a:latin typeface="Century" panose="02040604050505020304" pitchFamily="18" charset="0"/>
              </a:rPr>
              <a:t>After applying all these architectures, then we will </a:t>
            </a:r>
            <a:r>
              <a:rPr lang="en-IN" sz="1800" dirty="0" err="1">
                <a:latin typeface="Century" panose="02040604050505020304" pitchFamily="18" charset="0"/>
              </a:rPr>
              <a:t>gonna</a:t>
            </a:r>
            <a:r>
              <a:rPr lang="en-IN" sz="1800" dirty="0">
                <a:latin typeface="Century" panose="02040604050505020304" pitchFamily="18" charset="0"/>
              </a:rPr>
              <a:t> decide which CNN architecture is better performing for our problem.</a:t>
            </a:r>
          </a:p>
          <a:p>
            <a:pPr marL="0" indent="0">
              <a:buNone/>
            </a:pPr>
            <a:endParaRPr lang="en-IN" sz="1800" dirty="0">
              <a:latin typeface="Century" panose="02040604050505020304" pitchFamily="18" charset="0"/>
            </a:endParaRPr>
          </a:p>
        </p:txBody>
      </p:sp>
    </p:spTree>
    <p:extLst>
      <p:ext uri="{BB962C8B-B14F-4D97-AF65-F5344CB8AC3E}">
        <p14:creationId xmlns:p14="http://schemas.microsoft.com/office/powerpoint/2010/main" val="335668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78D1-CFBF-AF37-4872-5AAE5269B530}"/>
              </a:ext>
            </a:extLst>
          </p:cNvPr>
          <p:cNvSpPr>
            <a:spLocks noGrp="1"/>
          </p:cNvSpPr>
          <p:nvPr>
            <p:ph type="title"/>
          </p:nvPr>
        </p:nvSpPr>
        <p:spPr/>
        <p:txBody>
          <a:bodyPr/>
          <a:lstStyle/>
          <a:p>
            <a:r>
              <a:rPr lang="en-US" b="1" dirty="0">
                <a:latin typeface="Book Antiqua" panose="02040602050305030304" pitchFamily="18" charset="0"/>
              </a:rPr>
              <a:t>Conclusion</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2332921D-4073-BF5D-5B8F-0C1276657A80}"/>
              </a:ext>
            </a:extLst>
          </p:cNvPr>
          <p:cNvSpPr>
            <a:spLocks noGrp="1"/>
          </p:cNvSpPr>
          <p:nvPr>
            <p:ph idx="1"/>
          </p:nvPr>
        </p:nvSpPr>
        <p:spPr>
          <a:xfrm>
            <a:off x="1143000" y="1816660"/>
            <a:ext cx="10515600" cy="4351338"/>
          </a:xfrm>
        </p:spPr>
        <p:txBody>
          <a:bodyPr>
            <a:normAutofit/>
          </a:bodyPr>
          <a:lstStyle/>
          <a:p>
            <a:pPr marL="0" indent="0">
              <a:buNone/>
            </a:pPr>
            <a:r>
              <a:rPr lang="en-US" sz="2300" dirty="0">
                <a:latin typeface="Century" panose="02040604050505020304" pitchFamily="18" charset="0"/>
              </a:rPr>
              <a:t>We will built a machine learning model, which take morse code images as input, detect the morse code and then convert the morse code into English text with better accuracy.</a:t>
            </a:r>
          </a:p>
          <a:p>
            <a:pPr marL="0" indent="0">
              <a:buNone/>
            </a:pPr>
            <a:endParaRPr lang="en-US" sz="2400" dirty="0">
              <a:latin typeface="Century" panose="02040604050505020304" pitchFamily="18" charset="0"/>
            </a:endParaRPr>
          </a:p>
          <a:p>
            <a:pPr marL="0" indent="0">
              <a:buNone/>
            </a:pPr>
            <a:r>
              <a:rPr lang="en-IN" sz="2400" dirty="0">
                <a:latin typeface="Century" panose="02040604050505020304" pitchFamily="18" charset="0"/>
              </a:rPr>
              <a:t>																																																							</a:t>
            </a:r>
            <a:r>
              <a:rPr lang="en-IN" sz="2400" b="1" u="sng" dirty="0">
                <a:latin typeface="Century" panose="02040604050505020304" pitchFamily="18" charset="0"/>
              </a:rPr>
              <a:t>INPUT</a:t>
            </a:r>
            <a:r>
              <a:rPr lang="en-IN" sz="2400" dirty="0">
                <a:latin typeface="Century" panose="02040604050505020304" pitchFamily="18" charset="0"/>
              </a:rPr>
              <a:t>					</a:t>
            </a:r>
            <a:r>
              <a:rPr lang="en-IN" sz="2400" b="1" u="sng" dirty="0">
                <a:latin typeface="Century" panose="02040604050505020304" pitchFamily="18" charset="0"/>
              </a:rPr>
              <a:t>EXPECTED</a:t>
            </a:r>
            <a:r>
              <a:rPr lang="en-IN" sz="2400" u="sng" dirty="0">
                <a:latin typeface="Century" panose="02040604050505020304" pitchFamily="18" charset="0"/>
              </a:rPr>
              <a:t> </a:t>
            </a:r>
            <a:r>
              <a:rPr lang="en-IN" sz="2400" b="1" u="sng" dirty="0">
                <a:latin typeface="Century" panose="02040604050505020304" pitchFamily="18" charset="0"/>
              </a:rPr>
              <a:t>OUTPUT</a:t>
            </a:r>
          </a:p>
        </p:txBody>
      </p:sp>
      <p:pic>
        <p:nvPicPr>
          <p:cNvPr id="11" name="Picture 10">
            <a:extLst>
              <a:ext uri="{FF2B5EF4-FFF2-40B4-BE49-F238E27FC236}">
                <a16:creationId xmlns:a16="http://schemas.microsoft.com/office/drawing/2014/main" id="{711753B2-1D96-8792-1181-EC9B23E9FAA0}"/>
              </a:ext>
            </a:extLst>
          </p:cNvPr>
          <p:cNvPicPr>
            <a:picLocks noChangeAspect="1"/>
          </p:cNvPicPr>
          <p:nvPr/>
        </p:nvPicPr>
        <p:blipFill>
          <a:blip r:embed="rId2"/>
          <a:stretch>
            <a:fillRect/>
          </a:stretch>
        </p:blipFill>
        <p:spPr>
          <a:xfrm>
            <a:off x="6073587" y="3106904"/>
            <a:ext cx="5585013" cy="1674526"/>
          </a:xfrm>
          <a:prstGeom prst="rect">
            <a:avLst/>
          </a:prstGeom>
        </p:spPr>
      </p:pic>
      <p:pic>
        <p:nvPicPr>
          <p:cNvPr id="5" name="Picture 4">
            <a:extLst>
              <a:ext uri="{FF2B5EF4-FFF2-40B4-BE49-F238E27FC236}">
                <a16:creationId xmlns:a16="http://schemas.microsoft.com/office/drawing/2014/main" id="{503E61F4-FEDC-178F-38F5-FD9B4C098202}"/>
              </a:ext>
            </a:extLst>
          </p:cNvPr>
          <p:cNvPicPr>
            <a:picLocks noChangeAspect="1"/>
          </p:cNvPicPr>
          <p:nvPr/>
        </p:nvPicPr>
        <p:blipFill>
          <a:blip r:embed="rId3"/>
          <a:stretch>
            <a:fillRect/>
          </a:stretch>
        </p:blipFill>
        <p:spPr>
          <a:xfrm>
            <a:off x="555813" y="3106904"/>
            <a:ext cx="5517774" cy="1674526"/>
          </a:xfrm>
          <a:prstGeom prst="rect">
            <a:avLst/>
          </a:prstGeom>
        </p:spPr>
      </p:pic>
    </p:spTree>
    <p:extLst>
      <p:ext uri="{BB962C8B-B14F-4D97-AF65-F5344CB8AC3E}">
        <p14:creationId xmlns:p14="http://schemas.microsoft.com/office/powerpoint/2010/main" val="374500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9F25-E9A8-E9FD-D3AC-9E42DC1F1CC1}"/>
              </a:ext>
            </a:extLst>
          </p:cNvPr>
          <p:cNvSpPr>
            <a:spLocks noGrp="1"/>
          </p:cNvSpPr>
          <p:nvPr>
            <p:ph type="title"/>
          </p:nvPr>
        </p:nvSpPr>
        <p:spPr>
          <a:xfrm>
            <a:off x="838200" y="365125"/>
            <a:ext cx="10988040" cy="6147435"/>
          </a:xfrm>
        </p:spPr>
        <p:txBody>
          <a:bodyPr>
            <a:normAutofit/>
          </a:bodyPr>
          <a:lstStyle/>
          <a:p>
            <a:pPr algn="ctr"/>
            <a:r>
              <a:rPr lang="en-US" sz="7000" b="1" dirty="0">
                <a:latin typeface="Book Antiqua" panose="02040602050305030304" pitchFamily="18" charset="0"/>
              </a:rPr>
              <a:t>THANK YOU</a:t>
            </a:r>
            <a:endParaRPr lang="en-IN" sz="7000" b="1" dirty="0">
              <a:latin typeface="Book Antiqua" panose="02040602050305030304" pitchFamily="18" charset="0"/>
            </a:endParaRPr>
          </a:p>
        </p:txBody>
      </p:sp>
    </p:spTree>
    <p:extLst>
      <p:ext uri="{BB962C8B-B14F-4D97-AF65-F5344CB8AC3E}">
        <p14:creationId xmlns:p14="http://schemas.microsoft.com/office/powerpoint/2010/main" val="25026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A5D7-B119-3C6D-5C4F-3D403C3BCD14}"/>
              </a:ext>
            </a:extLst>
          </p:cNvPr>
          <p:cNvSpPr>
            <a:spLocks noGrp="1"/>
          </p:cNvSpPr>
          <p:nvPr>
            <p:ph type="title"/>
          </p:nvPr>
        </p:nvSpPr>
        <p:spPr/>
        <p:txBody>
          <a:bodyPr/>
          <a:lstStyle/>
          <a:p>
            <a:r>
              <a:rPr lang="en-US" b="1" dirty="0">
                <a:latin typeface="Book Antiqua" panose="02040602050305030304" pitchFamily="18" charset="0"/>
              </a:rPr>
              <a:t>Motivation</a:t>
            </a:r>
            <a:endParaRPr lang="en-IN" b="1" dirty="0">
              <a:latin typeface="Book Antiqua" panose="02040602050305030304" pitchFamily="18" charset="0"/>
            </a:endParaRPr>
          </a:p>
        </p:txBody>
      </p:sp>
      <p:sp>
        <p:nvSpPr>
          <p:cNvPr id="6" name="Text Placeholder 5">
            <a:extLst>
              <a:ext uri="{FF2B5EF4-FFF2-40B4-BE49-F238E27FC236}">
                <a16:creationId xmlns:a16="http://schemas.microsoft.com/office/drawing/2014/main" id="{09C33C4B-979C-0DF6-8D94-ECE4F4732FDE}"/>
              </a:ext>
            </a:extLst>
          </p:cNvPr>
          <p:cNvSpPr>
            <a:spLocks noGrp="1"/>
          </p:cNvSpPr>
          <p:nvPr>
            <p:ph type="body" idx="1"/>
          </p:nvPr>
        </p:nvSpPr>
        <p:spPr>
          <a:xfrm>
            <a:off x="839788" y="1681163"/>
            <a:ext cx="10697788" cy="823912"/>
          </a:xfrm>
        </p:spPr>
        <p:txBody>
          <a:bodyPr>
            <a:normAutofit/>
          </a:bodyPr>
          <a:lstStyle/>
          <a:p>
            <a:r>
              <a:rPr lang="en-US" sz="2800" b="0" dirty="0">
                <a:latin typeface="Century" panose="02040604050505020304" pitchFamily="18" charset="0"/>
              </a:rPr>
              <a:t>Base Paper </a:t>
            </a:r>
            <a:r>
              <a:rPr lang="en-US" dirty="0">
                <a:latin typeface="Century" panose="02040604050505020304" pitchFamily="18" charset="0"/>
              </a:rPr>
              <a:t>: </a:t>
            </a:r>
            <a:r>
              <a:rPr lang="en-US" b="0" dirty="0">
                <a:solidFill>
                  <a:schemeClr val="accent1">
                    <a:lumMod val="75000"/>
                  </a:schemeClr>
                </a:solidFill>
                <a:latin typeface="Century" panose="02040604050505020304" pitchFamily="18" charset="0"/>
                <a:hlinkClick r:id="rId2">
                  <a:extLst>
                    <a:ext uri="{A12FA001-AC4F-418D-AE19-62706E023703}">
                      <ahyp:hlinkClr xmlns:ahyp="http://schemas.microsoft.com/office/drawing/2018/hyperlinkcolor" val="tx"/>
                    </a:ext>
                  </a:extLst>
                </a:hlinkClick>
              </a:rPr>
              <a:t>https://ieeexplore.ieee.org/document/9051374</a:t>
            </a:r>
            <a:endParaRPr lang="en-US" b="0" dirty="0">
              <a:solidFill>
                <a:schemeClr val="accent1">
                  <a:lumMod val="75000"/>
                </a:schemeClr>
              </a:solidFill>
              <a:latin typeface="Century" panose="02040604050505020304" pitchFamily="18" charset="0"/>
            </a:endParaRPr>
          </a:p>
          <a:p>
            <a:endParaRPr lang="en-IN" dirty="0"/>
          </a:p>
        </p:txBody>
      </p:sp>
      <p:sp>
        <p:nvSpPr>
          <p:cNvPr id="3" name="Content Placeholder 2">
            <a:extLst>
              <a:ext uri="{FF2B5EF4-FFF2-40B4-BE49-F238E27FC236}">
                <a16:creationId xmlns:a16="http://schemas.microsoft.com/office/drawing/2014/main" id="{28C84455-11D1-B6D6-6762-B4D8CEC42CF5}"/>
              </a:ext>
            </a:extLst>
          </p:cNvPr>
          <p:cNvSpPr>
            <a:spLocks noGrp="1"/>
          </p:cNvSpPr>
          <p:nvPr>
            <p:ph sz="half" idx="2"/>
          </p:nvPr>
        </p:nvSpPr>
        <p:spPr>
          <a:xfrm>
            <a:off x="1030895" y="2367321"/>
            <a:ext cx="5157787" cy="3912628"/>
          </a:xfrm>
        </p:spPr>
        <p:txBody>
          <a:bodyPr>
            <a:normAutofit/>
          </a:bodyPr>
          <a:lstStyle/>
          <a:p>
            <a:pPr marL="0" indent="0" algn="just">
              <a:buNone/>
            </a:pPr>
            <a:r>
              <a:rPr lang="en-US" sz="1900" dirty="0">
                <a:solidFill>
                  <a:srgbClr val="000000"/>
                </a:solidFill>
                <a:effectLst/>
                <a:latin typeface="Century" panose="02040604050505020304" pitchFamily="18" charset="0"/>
              </a:rPr>
              <a:t>In this paper, the deep learning method is introduced to construct a neural network model as the Morse decoding system, which is a novel approach in the relevant field. </a:t>
            </a:r>
          </a:p>
          <a:p>
            <a:pPr marL="0" indent="0" algn="just">
              <a:buNone/>
            </a:pPr>
            <a:endParaRPr lang="en-US" sz="1800" dirty="0">
              <a:latin typeface="Century" panose="02040604050505020304" pitchFamily="18" charset="0"/>
            </a:endParaRPr>
          </a:p>
          <a:p>
            <a:pPr marL="0" indent="0" algn="just">
              <a:buNone/>
            </a:pPr>
            <a:r>
              <a:rPr lang="en-US" sz="1800" dirty="0">
                <a:latin typeface="Century" panose="02040604050505020304" pitchFamily="18" charset="0"/>
              </a:rPr>
              <a:t>Here, the time frequency signals </a:t>
            </a:r>
            <a:r>
              <a:rPr lang="en-US" sz="1800" dirty="0" err="1">
                <a:latin typeface="Century" panose="02040604050505020304" pitchFamily="18" charset="0"/>
              </a:rPr>
              <a:t>i.e</a:t>
            </a:r>
            <a:r>
              <a:rPr lang="en-US" sz="1800" dirty="0">
                <a:latin typeface="Century" panose="02040604050505020304" pitchFamily="18" charset="0"/>
              </a:rPr>
              <a:t> : audio signals are taken as input to the model, CNN’s are used to extract the important features from the input, BLSTM network used to label feature frames from CNN. Then the RNN’s are used for the sequential based character recognition. </a:t>
            </a: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US" sz="1800" dirty="0">
              <a:latin typeface="Century" panose="02040604050505020304" pitchFamily="18" charset="0"/>
            </a:endParaRPr>
          </a:p>
          <a:p>
            <a:pPr marL="0" indent="0" algn="just">
              <a:buNone/>
            </a:pPr>
            <a:endParaRPr lang="en-IN" sz="1800" dirty="0">
              <a:latin typeface="Century" panose="02040604050505020304" pitchFamily="18" charset="0"/>
            </a:endParaRPr>
          </a:p>
        </p:txBody>
      </p:sp>
      <p:pic>
        <p:nvPicPr>
          <p:cNvPr id="10" name="Content Placeholder 9">
            <a:extLst>
              <a:ext uri="{FF2B5EF4-FFF2-40B4-BE49-F238E27FC236}">
                <a16:creationId xmlns:a16="http://schemas.microsoft.com/office/drawing/2014/main" id="{1E9BE7C4-483F-77C6-D10A-B79F388FA652}"/>
              </a:ext>
            </a:extLst>
          </p:cNvPr>
          <p:cNvPicPr>
            <a:picLocks noGrp="1" noChangeAspect="1"/>
          </p:cNvPicPr>
          <p:nvPr>
            <p:ph sz="quarter" idx="4"/>
          </p:nvPr>
        </p:nvPicPr>
        <p:blipFill>
          <a:blip r:embed="rId3"/>
          <a:stretch>
            <a:fillRect/>
          </a:stretch>
        </p:blipFill>
        <p:spPr>
          <a:xfrm>
            <a:off x="7420602" y="2724923"/>
            <a:ext cx="2885054"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A782A55-0DB3-382B-31F9-3C6609B08586}"/>
              </a:ext>
            </a:extLst>
          </p:cNvPr>
          <p:cNvPicPr>
            <a:picLocks noChangeAspect="1"/>
          </p:cNvPicPr>
          <p:nvPr/>
        </p:nvPicPr>
        <p:blipFill>
          <a:blip r:embed="rId4"/>
          <a:stretch>
            <a:fillRect/>
          </a:stretch>
        </p:blipFill>
        <p:spPr>
          <a:xfrm>
            <a:off x="7473025" y="4323635"/>
            <a:ext cx="2832631" cy="853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133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F785-50E0-8DED-F6F8-2DCF7376F3D8}"/>
              </a:ext>
            </a:extLst>
          </p:cNvPr>
          <p:cNvSpPr>
            <a:spLocks noGrp="1"/>
          </p:cNvSpPr>
          <p:nvPr>
            <p:ph type="title"/>
          </p:nvPr>
        </p:nvSpPr>
        <p:spPr/>
        <p:txBody>
          <a:bodyPr/>
          <a:lstStyle/>
          <a:p>
            <a:r>
              <a:rPr lang="en-US" b="1" dirty="0">
                <a:latin typeface="Book Antiqua" panose="02040602050305030304" pitchFamily="18" charset="0"/>
              </a:rPr>
              <a:t>Objectives</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095828BA-0919-6517-D8A8-3604F63814E8}"/>
              </a:ext>
            </a:extLst>
          </p:cNvPr>
          <p:cNvSpPr>
            <a:spLocks noGrp="1"/>
          </p:cNvSpPr>
          <p:nvPr>
            <p:ph idx="1"/>
          </p:nvPr>
        </p:nvSpPr>
        <p:spPr>
          <a:xfrm>
            <a:off x="1098176" y="1825625"/>
            <a:ext cx="11093824" cy="5032375"/>
          </a:xfrm>
        </p:spPr>
        <p:txBody>
          <a:bodyPr>
            <a:normAutofit/>
          </a:bodyPr>
          <a:lstStyle/>
          <a:p>
            <a:r>
              <a:rPr lang="en-US" sz="1800" dirty="0">
                <a:latin typeface="Century" panose="02040604050505020304" pitchFamily="18" charset="0"/>
              </a:rPr>
              <a:t>We are building a dataset, which consists of 100 images of each character present in morse code, as there are 36 characters we intend to create a dataset consisting of 3,600 images.</a:t>
            </a:r>
          </a:p>
          <a:p>
            <a:r>
              <a:rPr lang="en-US" sz="1800" dirty="0">
                <a:latin typeface="Century" panose="02040604050505020304" pitchFamily="18" charset="0"/>
              </a:rPr>
              <a:t>Performing data segmentation on the input images </a:t>
            </a:r>
          </a:p>
          <a:p>
            <a:r>
              <a:rPr lang="en-US" sz="1800" dirty="0">
                <a:latin typeface="Century" panose="02040604050505020304" pitchFamily="18" charset="0"/>
              </a:rPr>
              <a:t>Predicting the segmented images individually </a:t>
            </a:r>
          </a:p>
          <a:p>
            <a:r>
              <a:rPr lang="en-US" sz="1800" dirty="0">
                <a:latin typeface="Century" panose="02040604050505020304" pitchFamily="18" charset="0"/>
              </a:rPr>
              <a:t>Combining the outputs for the final result </a:t>
            </a:r>
            <a:r>
              <a:rPr lang="en-US" sz="1800" dirty="0" err="1">
                <a:latin typeface="Century" panose="02040604050505020304" pitchFamily="18" charset="0"/>
              </a:rPr>
              <a:t>i.e</a:t>
            </a:r>
            <a:r>
              <a:rPr lang="en-US" sz="1800" dirty="0">
                <a:latin typeface="Century" panose="02040604050505020304" pitchFamily="18" charset="0"/>
              </a:rPr>
              <a:t> : English text </a:t>
            </a:r>
          </a:p>
        </p:txBody>
      </p:sp>
    </p:spTree>
    <p:extLst>
      <p:ext uri="{BB962C8B-B14F-4D97-AF65-F5344CB8AC3E}">
        <p14:creationId xmlns:p14="http://schemas.microsoft.com/office/powerpoint/2010/main" val="297480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9DF-5647-9238-754C-21D6A7B19518}"/>
              </a:ext>
            </a:extLst>
          </p:cNvPr>
          <p:cNvSpPr>
            <a:spLocks noGrp="1"/>
          </p:cNvSpPr>
          <p:nvPr>
            <p:ph type="title"/>
          </p:nvPr>
        </p:nvSpPr>
        <p:spPr>
          <a:xfrm>
            <a:off x="838200" y="338231"/>
            <a:ext cx="10515600" cy="1325563"/>
          </a:xfrm>
        </p:spPr>
        <p:txBody>
          <a:bodyPr/>
          <a:lstStyle/>
          <a:p>
            <a:r>
              <a:rPr lang="en-IN" b="1" dirty="0">
                <a:latin typeface="Book Antiqua" panose="02040602050305030304" pitchFamily="18" charset="0"/>
              </a:rPr>
              <a:t>Dataset Creation</a:t>
            </a:r>
          </a:p>
        </p:txBody>
      </p:sp>
      <p:sp>
        <p:nvSpPr>
          <p:cNvPr id="7" name="Content Placeholder 6">
            <a:extLst>
              <a:ext uri="{FF2B5EF4-FFF2-40B4-BE49-F238E27FC236}">
                <a16:creationId xmlns:a16="http://schemas.microsoft.com/office/drawing/2014/main" id="{935D7CA2-487F-AF8F-F0B9-03D89505B70D}"/>
              </a:ext>
            </a:extLst>
          </p:cNvPr>
          <p:cNvSpPr>
            <a:spLocks noGrp="1"/>
          </p:cNvSpPr>
          <p:nvPr>
            <p:ph idx="1"/>
          </p:nvPr>
        </p:nvSpPr>
        <p:spPr>
          <a:xfrm>
            <a:off x="838200" y="1341099"/>
            <a:ext cx="10515600" cy="4351338"/>
          </a:xfrm>
        </p:spPr>
        <p:txBody>
          <a:bodyPr/>
          <a:lstStyle/>
          <a:p>
            <a:pPr marL="0" indent="0">
              <a:buNone/>
            </a:pPr>
            <a:r>
              <a:rPr lang="en-IN" dirty="0"/>
              <a:t>			        									                                                       </a:t>
            </a:r>
          </a:p>
        </p:txBody>
      </p:sp>
      <p:pic>
        <p:nvPicPr>
          <p:cNvPr id="29" name="Picture 28">
            <a:extLst>
              <a:ext uri="{FF2B5EF4-FFF2-40B4-BE49-F238E27FC236}">
                <a16:creationId xmlns:a16="http://schemas.microsoft.com/office/drawing/2014/main" id="{5962D42D-A6CE-10FF-2485-E0D3B3BA2CA7}"/>
              </a:ext>
            </a:extLst>
          </p:cNvPr>
          <p:cNvPicPr>
            <a:picLocks noChangeAspect="1"/>
          </p:cNvPicPr>
          <p:nvPr/>
        </p:nvPicPr>
        <p:blipFill>
          <a:blip r:embed="rId2"/>
          <a:stretch>
            <a:fillRect/>
          </a:stretch>
        </p:blipFill>
        <p:spPr>
          <a:xfrm>
            <a:off x="395861" y="1780335"/>
            <a:ext cx="11400278" cy="4692182"/>
          </a:xfrm>
          <a:prstGeom prst="rect">
            <a:avLst/>
          </a:prstGeom>
        </p:spPr>
      </p:pic>
    </p:spTree>
    <p:extLst>
      <p:ext uri="{BB962C8B-B14F-4D97-AF65-F5344CB8AC3E}">
        <p14:creationId xmlns:p14="http://schemas.microsoft.com/office/powerpoint/2010/main" val="27271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1DBF-78AC-84B4-C7D1-1BEEC011F236}"/>
              </a:ext>
            </a:extLst>
          </p:cNvPr>
          <p:cNvSpPr>
            <a:spLocks noGrp="1"/>
          </p:cNvSpPr>
          <p:nvPr>
            <p:ph type="title"/>
          </p:nvPr>
        </p:nvSpPr>
        <p:spPr>
          <a:xfrm>
            <a:off x="640976" y="216366"/>
            <a:ext cx="10515600" cy="1325563"/>
          </a:xfrm>
        </p:spPr>
        <p:txBody>
          <a:bodyPr/>
          <a:lstStyle/>
          <a:p>
            <a:r>
              <a:rPr lang="en-IN" b="1" dirty="0">
                <a:latin typeface="Book Antiqua" panose="02040602050305030304" pitchFamily="18" charset="0"/>
              </a:rPr>
              <a:t>Data Segmentation</a:t>
            </a:r>
          </a:p>
        </p:txBody>
      </p:sp>
      <p:pic>
        <p:nvPicPr>
          <p:cNvPr id="13" name="Content Placeholder 12">
            <a:extLst>
              <a:ext uri="{FF2B5EF4-FFF2-40B4-BE49-F238E27FC236}">
                <a16:creationId xmlns:a16="http://schemas.microsoft.com/office/drawing/2014/main" id="{8D2B7D5F-DF68-861D-D02F-B5B99D1DF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76" y="1568824"/>
            <a:ext cx="10717306" cy="225910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B17EB39D-41BD-255C-72FB-3A343256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85" y="4743914"/>
            <a:ext cx="5706873" cy="156420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CBEB4669-CC80-97D1-E0C8-5E649B46F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539" y="4743914"/>
            <a:ext cx="4383743" cy="1541929"/>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E5D5B4FA-65FD-758F-205E-E4C324F8D34A}"/>
              </a:ext>
            </a:extLst>
          </p:cNvPr>
          <p:cNvSpPr txBox="1"/>
          <p:nvPr/>
        </p:nvSpPr>
        <p:spPr>
          <a:xfrm flipH="1">
            <a:off x="2008990" y="3944471"/>
            <a:ext cx="8102303" cy="430887"/>
          </a:xfrm>
          <a:prstGeom prst="rect">
            <a:avLst/>
          </a:prstGeom>
          <a:noFill/>
        </p:spPr>
        <p:txBody>
          <a:bodyPr wrap="square" rtlCol="0">
            <a:spAutoFit/>
          </a:bodyPr>
          <a:lstStyle/>
          <a:p>
            <a:pPr algn="ctr"/>
            <a:r>
              <a:rPr lang="en-IN" sz="2200" dirty="0">
                <a:latin typeface="Century" panose="02040604050505020304" pitchFamily="18" charset="0"/>
              </a:rPr>
              <a:t>After Word Segmentation</a:t>
            </a:r>
          </a:p>
        </p:txBody>
      </p:sp>
      <p:sp>
        <p:nvSpPr>
          <p:cNvPr id="21" name="TextBox 20">
            <a:extLst>
              <a:ext uri="{FF2B5EF4-FFF2-40B4-BE49-F238E27FC236}">
                <a16:creationId xmlns:a16="http://schemas.microsoft.com/office/drawing/2014/main" id="{FFCBD09E-BB68-67DC-08A5-88132A37794E}"/>
              </a:ext>
            </a:extLst>
          </p:cNvPr>
          <p:cNvSpPr txBox="1"/>
          <p:nvPr/>
        </p:nvSpPr>
        <p:spPr>
          <a:xfrm>
            <a:off x="7153835" y="6308118"/>
            <a:ext cx="3810000" cy="430887"/>
          </a:xfrm>
          <a:prstGeom prst="rect">
            <a:avLst/>
          </a:prstGeom>
          <a:noFill/>
        </p:spPr>
        <p:txBody>
          <a:bodyPr wrap="square" rtlCol="0">
            <a:spAutoFit/>
          </a:bodyPr>
          <a:lstStyle/>
          <a:p>
            <a:pPr algn="ctr"/>
            <a:r>
              <a:rPr lang="en-IN" sz="2200" dirty="0">
                <a:latin typeface="Century" panose="02040604050505020304" pitchFamily="18" charset="0"/>
              </a:rPr>
              <a:t>Word - 2</a:t>
            </a:r>
          </a:p>
        </p:txBody>
      </p:sp>
      <p:sp>
        <p:nvSpPr>
          <p:cNvPr id="23" name="TextBox 22">
            <a:extLst>
              <a:ext uri="{FF2B5EF4-FFF2-40B4-BE49-F238E27FC236}">
                <a16:creationId xmlns:a16="http://schemas.microsoft.com/office/drawing/2014/main" id="{8B5CF3D0-C04F-757D-90AD-66D791CBBDA5}"/>
              </a:ext>
            </a:extLst>
          </p:cNvPr>
          <p:cNvSpPr txBox="1"/>
          <p:nvPr/>
        </p:nvSpPr>
        <p:spPr>
          <a:xfrm>
            <a:off x="1084729" y="6308118"/>
            <a:ext cx="4580964" cy="430887"/>
          </a:xfrm>
          <a:prstGeom prst="rect">
            <a:avLst/>
          </a:prstGeom>
          <a:noFill/>
        </p:spPr>
        <p:txBody>
          <a:bodyPr wrap="square" rtlCol="0">
            <a:spAutoFit/>
          </a:bodyPr>
          <a:lstStyle/>
          <a:p>
            <a:pPr algn="ctr"/>
            <a:r>
              <a:rPr lang="en-IN" sz="2200" dirty="0">
                <a:latin typeface="Century" panose="02040604050505020304" pitchFamily="18" charset="0"/>
              </a:rPr>
              <a:t>Word - 1</a:t>
            </a:r>
          </a:p>
        </p:txBody>
      </p:sp>
    </p:spTree>
    <p:extLst>
      <p:ext uri="{BB962C8B-B14F-4D97-AF65-F5344CB8AC3E}">
        <p14:creationId xmlns:p14="http://schemas.microsoft.com/office/powerpoint/2010/main" val="40543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3936-C23E-FC7A-0F44-3A97ED27E695}"/>
              </a:ext>
            </a:extLst>
          </p:cNvPr>
          <p:cNvSpPr>
            <a:spLocks noGrp="1"/>
          </p:cNvSpPr>
          <p:nvPr>
            <p:ph type="title"/>
          </p:nvPr>
        </p:nvSpPr>
        <p:spPr/>
        <p:txBody>
          <a:bodyPr/>
          <a:lstStyle/>
          <a:p>
            <a:r>
              <a:rPr lang="en-IN" b="1" dirty="0">
                <a:latin typeface="Book Antiqua" panose="02040602050305030304" pitchFamily="18" charset="0"/>
              </a:rPr>
              <a:t>Character Segmentation</a:t>
            </a:r>
          </a:p>
        </p:txBody>
      </p:sp>
      <p:pic>
        <p:nvPicPr>
          <p:cNvPr id="5" name="Content Placeholder 4">
            <a:extLst>
              <a:ext uri="{FF2B5EF4-FFF2-40B4-BE49-F238E27FC236}">
                <a16:creationId xmlns:a16="http://schemas.microsoft.com/office/drawing/2014/main" id="{9E5603C1-5518-386D-1375-3A9E04876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259" y="1690688"/>
            <a:ext cx="10291482" cy="213355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BF7DA28-44A5-A283-414B-A42BD19E4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554" y="4580965"/>
            <a:ext cx="2995337" cy="177865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EA7FACE-1619-FF83-70E9-0ADC3758B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418" y="4580965"/>
            <a:ext cx="2797548" cy="177865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64AB29A-4010-92F5-89EF-BA6C3CD28E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493" y="4568357"/>
            <a:ext cx="2726953" cy="177865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FEE4C51E-9B56-15AC-1F27-C7EDB1EE06E7}"/>
              </a:ext>
            </a:extLst>
          </p:cNvPr>
          <p:cNvSpPr txBox="1"/>
          <p:nvPr/>
        </p:nvSpPr>
        <p:spPr>
          <a:xfrm>
            <a:off x="1411662" y="3931823"/>
            <a:ext cx="9637059" cy="430887"/>
          </a:xfrm>
          <a:prstGeom prst="rect">
            <a:avLst/>
          </a:prstGeom>
          <a:noFill/>
        </p:spPr>
        <p:txBody>
          <a:bodyPr wrap="square" rtlCol="0">
            <a:spAutoFit/>
          </a:bodyPr>
          <a:lstStyle/>
          <a:p>
            <a:pPr algn="ctr"/>
            <a:r>
              <a:rPr lang="en-IN" sz="2200" dirty="0">
                <a:latin typeface="Century" panose="02040604050505020304" pitchFamily="18" charset="0"/>
              </a:rPr>
              <a:t>After Character Segmentation</a:t>
            </a:r>
          </a:p>
        </p:txBody>
      </p:sp>
      <p:sp>
        <p:nvSpPr>
          <p:cNvPr id="14" name="TextBox 13">
            <a:extLst>
              <a:ext uri="{FF2B5EF4-FFF2-40B4-BE49-F238E27FC236}">
                <a16:creationId xmlns:a16="http://schemas.microsoft.com/office/drawing/2014/main" id="{C9E4B381-502C-B145-6259-407A535FED58}"/>
              </a:ext>
            </a:extLst>
          </p:cNvPr>
          <p:cNvSpPr txBox="1"/>
          <p:nvPr/>
        </p:nvSpPr>
        <p:spPr>
          <a:xfrm>
            <a:off x="1307728" y="6427113"/>
            <a:ext cx="2796988" cy="369332"/>
          </a:xfrm>
          <a:prstGeom prst="rect">
            <a:avLst/>
          </a:prstGeom>
          <a:noFill/>
        </p:spPr>
        <p:txBody>
          <a:bodyPr wrap="square" rtlCol="0">
            <a:spAutoFit/>
          </a:bodyPr>
          <a:lstStyle/>
          <a:p>
            <a:pPr algn="ctr"/>
            <a:r>
              <a:rPr lang="en-IN" dirty="0">
                <a:latin typeface="Century" panose="02040604050505020304" pitchFamily="18" charset="0"/>
              </a:rPr>
              <a:t>Character - 1</a:t>
            </a:r>
          </a:p>
        </p:txBody>
      </p:sp>
      <p:sp>
        <p:nvSpPr>
          <p:cNvPr id="15" name="TextBox 14">
            <a:extLst>
              <a:ext uri="{FF2B5EF4-FFF2-40B4-BE49-F238E27FC236}">
                <a16:creationId xmlns:a16="http://schemas.microsoft.com/office/drawing/2014/main" id="{EFB808D5-1779-6684-E70F-044F728196A4}"/>
              </a:ext>
            </a:extLst>
          </p:cNvPr>
          <p:cNvSpPr txBox="1"/>
          <p:nvPr/>
        </p:nvSpPr>
        <p:spPr>
          <a:xfrm>
            <a:off x="4831418" y="6428311"/>
            <a:ext cx="2940424" cy="369332"/>
          </a:xfrm>
          <a:prstGeom prst="rect">
            <a:avLst/>
          </a:prstGeom>
          <a:noFill/>
        </p:spPr>
        <p:txBody>
          <a:bodyPr wrap="square" rtlCol="0">
            <a:spAutoFit/>
          </a:bodyPr>
          <a:lstStyle/>
          <a:p>
            <a:pPr algn="ctr"/>
            <a:r>
              <a:rPr lang="en-IN" dirty="0">
                <a:latin typeface="Century" panose="02040604050505020304" pitchFamily="18" charset="0"/>
              </a:rPr>
              <a:t>Character - 2</a:t>
            </a:r>
          </a:p>
        </p:txBody>
      </p:sp>
      <p:sp>
        <p:nvSpPr>
          <p:cNvPr id="16" name="TextBox 15">
            <a:extLst>
              <a:ext uri="{FF2B5EF4-FFF2-40B4-BE49-F238E27FC236}">
                <a16:creationId xmlns:a16="http://schemas.microsoft.com/office/drawing/2014/main" id="{B4C11E92-D019-A1BE-3D39-537CCDFD42DC}"/>
              </a:ext>
            </a:extLst>
          </p:cNvPr>
          <p:cNvSpPr txBox="1"/>
          <p:nvPr/>
        </p:nvSpPr>
        <p:spPr>
          <a:xfrm>
            <a:off x="8399929" y="6427113"/>
            <a:ext cx="2648792" cy="369332"/>
          </a:xfrm>
          <a:prstGeom prst="rect">
            <a:avLst/>
          </a:prstGeom>
          <a:noFill/>
        </p:spPr>
        <p:txBody>
          <a:bodyPr wrap="square" rtlCol="0">
            <a:spAutoFit/>
          </a:bodyPr>
          <a:lstStyle/>
          <a:p>
            <a:pPr algn="ctr"/>
            <a:r>
              <a:rPr lang="en-IN" dirty="0">
                <a:latin typeface="Century" panose="02040604050505020304" pitchFamily="18" charset="0"/>
              </a:rPr>
              <a:t>Character - 3</a:t>
            </a:r>
          </a:p>
        </p:txBody>
      </p:sp>
    </p:spTree>
    <p:extLst>
      <p:ext uri="{BB962C8B-B14F-4D97-AF65-F5344CB8AC3E}">
        <p14:creationId xmlns:p14="http://schemas.microsoft.com/office/powerpoint/2010/main" val="359894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4559-4825-FF92-55DD-79CE9B6E26B3}"/>
              </a:ext>
            </a:extLst>
          </p:cNvPr>
          <p:cNvSpPr>
            <a:spLocks noGrp="1"/>
          </p:cNvSpPr>
          <p:nvPr>
            <p:ph type="title"/>
          </p:nvPr>
        </p:nvSpPr>
        <p:spPr>
          <a:xfrm>
            <a:off x="838200" y="500062"/>
            <a:ext cx="10515600" cy="1325563"/>
          </a:xfrm>
        </p:spPr>
        <p:txBody>
          <a:bodyPr>
            <a:noAutofit/>
          </a:bodyPr>
          <a:lstStyle/>
          <a:p>
            <a:r>
              <a:rPr lang="en-US" b="1" dirty="0">
                <a:latin typeface="Book Antiqua" panose="02040602050305030304" pitchFamily="18" charset="0"/>
              </a:rPr>
              <a:t>Combining the Results</a:t>
            </a:r>
            <a:br>
              <a:rPr lang="en-US" b="1" dirty="0">
                <a:latin typeface="Book Antiqua" panose="02040602050305030304" pitchFamily="18" charset="0"/>
              </a:rPr>
            </a:br>
            <a:endParaRPr lang="en-IN" b="1"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46A68E25-4E9D-9F9B-3468-7BFB5C3E5206}"/>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61F9EE4-9B02-18BB-1B20-5513008A5090}"/>
              </a:ext>
            </a:extLst>
          </p:cNvPr>
          <p:cNvPicPr>
            <a:picLocks noChangeAspect="1"/>
          </p:cNvPicPr>
          <p:nvPr/>
        </p:nvPicPr>
        <p:blipFill>
          <a:blip r:embed="rId2"/>
          <a:stretch>
            <a:fillRect/>
          </a:stretch>
        </p:blipFill>
        <p:spPr>
          <a:xfrm>
            <a:off x="838200" y="1618965"/>
            <a:ext cx="10515600" cy="4764658"/>
          </a:xfrm>
          <a:prstGeom prst="rect">
            <a:avLst/>
          </a:prstGeom>
        </p:spPr>
      </p:pic>
    </p:spTree>
    <p:extLst>
      <p:ext uri="{BB962C8B-B14F-4D97-AF65-F5344CB8AC3E}">
        <p14:creationId xmlns:p14="http://schemas.microsoft.com/office/powerpoint/2010/main" val="74061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CEF-9896-D0A5-5982-8CCD9471D698}"/>
              </a:ext>
            </a:extLst>
          </p:cNvPr>
          <p:cNvSpPr>
            <a:spLocks noGrp="1"/>
          </p:cNvSpPr>
          <p:nvPr>
            <p:ph type="title"/>
          </p:nvPr>
        </p:nvSpPr>
        <p:spPr/>
        <p:txBody>
          <a:bodyPr/>
          <a:lstStyle/>
          <a:p>
            <a:r>
              <a:rPr lang="en-US" b="1" dirty="0">
                <a:latin typeface="Book Antiqua" panose="02040602050305030304" pitchFamily="18" charset="0"/>
              </a:rPr>
              <a:t>Literature Survey</a:t>
            </a:r>
            <a:endParaRPr lang="en-IN" b="1"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F331F1FD-08AD-E828-8DC5-7686AA677169}"/>
              </a:ext>
            </a:extLst>
          </p:cNvPr>
          <p:cNvSpPr>
            <a:spLocks noGrp="1"/>
          </p:cNvSpPr>
          <p:nvPr>
            <p:ph idx="1"/>
          </p:nvPr>
        </p:nvSpPr>
        <p:spPr>
          <a:xfrm>
            <a:off x="838200" y="1807229"/>
            <a:ext cx="10515600" cy="4351338"/>
          </a:xfrm>
        </p:spPr>
        <p:txBody>
          <a:bodyPr>
            <a:normAutofit fontScale="25000" lnSpcReduction="20000"/>
          </a:bodyPr>
          <a:lstStyle/>
          <a:p>
            <a:pPr marL="0" indent="0" algn="l">
              <a:buNone/>
            </a:pPr>
            <a:br>
              <a:rPr lang="en-US" sz="1200" b="0" i="0" dirty="0">
                <a:solidFill>
                  <a:srgbClr val="333333"/>
                </a:solidFill>
                <a:effectLst/>
                <a:latin typeface="Arial" panose="020B0604020202020204" pitchFamily="34" charset="0"/>
              </a:rPr>
            </a:br>
            <a:r>
              <a:rPr lang="en-US" sz="1200" b="0" i="0" dirty="0">
                <a:solidFill>
                  <a:srgbClr val="333333"/>
                </a:solidFill>
                <a:effectLst/>
                <a:latin typeface="Arial" panose="020B0604020202020204" pitchFamily="34" charset="0"/>
              </a:rPr>
              <a:t>	</a:t>
            </a:r>
          </a:p>
          <a:p>
            <a:pPr algn="l">
              <a:lnSpc>
                <a:spcPct val="120000"/>
              </a:lnSpc>
            </a:pPr>
            <a:r>
              <a:rPr lang="en-US" sz="8800" b="1" i="0" dirty="0">
                <a:effectLst/>
                <a:latin typeface="Century" panose="02040604050505020304" pitchFamily="18" charset="0"/>
              </a:rPr>
              <a:t>Research on Automatic Decoding of Morse Code Based on Deep Learning</a:t>
            </a:r>
          </a:p>
          <a:p>
            <a:pPr lvl="1">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Advantages : </a:t>
            </a:r>
            <a:r>
              <a:rPr lang="en-US" sz="6800" dirty="0">
                <a:latin typeface="Century" panose="02040604050505020304" pitchFamily="18" charset="0"/>
                <a:ea typeface="Calibri" panose="020F0502020204030204" pitchFamily="34" charset="0"/>
                <a:cs typeface="Times New Roman" panose="02020603050405020304" pitchFamily="18" charset="0"/>
              </a:rPr>
              <a:t>The model will detect the morse code present in the audio and then convert it into English text with 90% accuracy</a:t>
            </a:r>
          </a:p>
          <a:p>
            <a:pPr lvl="1">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Limitations</a:t>
            </a:r>
            <a:r>
              <a:rPr lang="en-US" sz="7200" dirty="0">
                <a:latin typeface="Century" panose="02040604050505020304" pitchFamily="18" charset="0"/>
                <a:ea typeface="Calibri" panose="020F0502020204030204" pitchFamily="34" charset="0"/>
                <a:cs typeface="Times New Roman" panose="02020603050405020304" pitchFamily="18" charset="0"/>
              </a:rPr>
              <a:t> : </a:t>
            </a:r>
            <a:r>
              <a:rPr lang="en-US" sz="6800" dirty="0">
                <a:latin typeface="Century" panose="02040604050505020304" pitchFamily="18" charset="0"/>
                <a:ea typeface="Calibri" panose="020F0502020204030204" pitchFamily="34" charset="0"/>
                <a:cs typeface="Times New Roman" panose="02020603050405020304" pitchFamily="18" charset="0"/>
              </a:rPr>
              <a:t>We can only give frequency signals(audio) as input and moreover many times the high pitch signals cannot be predicted effectively.</a:t>
            </a:r>
            <a:endParaRPr lang="en-US" sz="6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US" sz="8800" b="1" dirty="0">
                <a:effectLst/>
                <a:latin typeface="Century" panose="02040604050505020304" pitchFamily="18" charset="0"/>
                <a:ea typeface="Calibri" panose="020F0502020204030204" pitchFamily="34" charset="0"/>
                <a:cs typeface="Times New Roman" panose="02020603050405020304" pitchFamily="18" charset="0"/>
              </a:rPr>
              <a:t>Morse Code Datasets for Machine Learning</a:t>
            </a:r>
            <a:endParaRPr lang="en-US" sz="8800" b="1" dirty="0">
              <a:latin typeface="Century" panose="02040604050505020304" pitchFamily="18" charset="0"/>
              <a:ea typeface="Calibri" panose="020F0502020204030204" pitchFamily="34" charset="0"/>
              <a:cs typeface="Times New Roman" panose="02020603050405020304" pitchFamily="18" charset="0"/>
            </a:endParaRPr>
          </a:p>
          <a:p>
            <a:pPr lvl="1" algn="just">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Advantages : </a:t>
            </a:r>
            <a:r>
              <a:rPr lang="en-US" sz="6800" dirty="0">
                <a:latin typeface="Century" panose="02040604050505020304" pitchFamily="18" charset="0"/>
                <a:ea typeface="Calibri" panose="020F0502020204030204" pitchFamily="34" charset="0"/>
                <a:cs typeface="Times New Roman" panose="02020603050405020304" pitchFamily="18" charset="0"/>
              </a:rPr>
              <a:t>We can create the datasets for the morse code symbols effectively, so that any machine learning algorithms can be applied to get the predictions of the morse code images.</a:t>
            </a:r>
          </a:p>
          <a:p>
            <a:pPr lvl="1" algn="just">
              <a:lnSpc>
                <a:spcPct val="120000"/>
              </a:lnSpc>
            </a:pPr>
            <a:r>
              <a:rPr lang="en-US" sz="7200" b="1" dirty="0">
                <a:latin typeface="Century" panose="02040604050505020304" pitchFamily="18" charset="0"/>
                <a:ea typeface="Calibri" panose="020F0502020204030204" pitchFamily="34" charset="0"/>
                <a:cs typeface="Times New Roman" panose="02020603050405020304" pitchFamily="18" charset="0"/>
              </a:rPr>
              <a:t>Limitations : </a:t>
            </a:r>
            <a:r>
              <a:rPr lang="en-US" sz="6800" dirty="0">
                <a:latin typeface="Century" panose="02040604050505020304" pitchFamily="18" charset="0"/>
                <a:ea typeface="Calibri" panose="020F0502020204030204" pitchFamily="34" charset="0"/>
                <a:cs typeface="Times New Roman" panose="02020603050405020304" pitchFamily="18" charset="0"/>
              </a:rPr>
              <a:t>In every image the space between the long pulse and short pulse must be same, if it differs then the whole model will be effected.</a:t>
            </a:r>
            <a:endParaRPr lang="en-US" sz="6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989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980</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 Antiqua</vt:lpstr>
      <vt:lpstr>Calibri</vt:lpstr>
      <vt:lpstr>Calibri Light</vt:lpstr>
      <vt:lpstr>Century</vt:lpstr>
      <vt:lpstr>Office Theme</vt:lpstr>
      <vt:lpstr>PowerPoint Presentation</vt:lpstr>
      <vt:lpstr>Introduction</vt:lpstr>
      <vt:lpstr>Motivation</vt:lpstr>
      <vt:lpstr>Objectives</vt:lpstr>
      <vt:lpstr>Dataset Creation</vt:lpstr>
      <vt:lpstr>Data Segmentation</vt:lpstr>
      <vt:lpstr>Character Segmentation</vt:lpstr>
      <vt:lpstr>Combining the Results </vt:lpstr>
      <vt:lpstr>Literature Survey</vt:lpstr>
      <vt:lpstr>Methodology</vt:lpstr>
      <vt:lpstr>Proposed Technique</vt:lpstr>
      <vt:lpstr>PowerPoint Presentation</vt:lpstr>
      <vt:lpstr>PowerPoint Presentation</vt:lpstr>
      <vt:lpstr>Building LeNet Model </vt:lpstr>
      <vt:lpstr>Fitting the Model</vt:lpstr>
      <vt:lpstr>Predictions </vt:lpstr>
      <vt:lpstr>PowerPoint Presentation</vt:lpstr>
      <vt:lpstr>Fitting the Model</vt:lpstr>
      <vt:lpstr>Predictions</vt:lpstr>
      <vt:lpstr>Workflow</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Text from Morse Code in Handwritten Images using CNN</dc:title>
  <dc:creator>krtproperty72@gmail.com</dc:creator>
  <cp:lastModifiedBy>krtproperty72@gmail.com</cp:lastModifiedBy>
  <cp:revision>62</cp:revision>
  <dcterms:created xsi:type="dcterms:W3CDTF">2022-10-24T18:31:18Z</dcterms:created>
  <dcterms:modified xsi:type="dcterms:W3CDTF">2023-04-03T04:06:09Z</dcterms:modified>
</cp:coreProperties>
</file>