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8" r:id="rId4"/>
    <p:sldId id="259" r:id="rId5"/>
    <p:sldId id="267" r:id="rId6"/>
    <p:sldId id="287" r:id="rId7"/>
    <p:sldId id="288" r:id="rId8"/>
    <p:sldId id="286" r:id="rId9"/>
    <p:sldId id="283" r:id="rId10"/>
    <p:sldId id="273" r:id="rId11"/>
    <p:sldId id="274" r:id="rId12"/>
    <p:sldId id="276" r:id="rId13"/>
    <p:sldId id="284" r:id="rId14"/>
    <p:sldId id="282" r:id="rId15"/>
    <p:sldId id="285" r:id="rId16"/>
    <p:sldId id="289" r:id="rId17"/>
    <p:sldId id="290" r:id="rId18"/>
    <p:sldId id="291" r:id="rId19"/>
    <p:sldId id="292" r:id="rId20"/>
    <p:sldId id="293" r:id="rId21"/>
    <p:sldId id="275" r:id="rId22"/>
    <p:sldId id="261" r:id="rId23"/>
    <p:sldId id="294" r:id="rId24"/>
    <p:sldId id="295" r:id="rId25"/>
    <p:sldId id="27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2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C1F6A-D72C-CB2B-B97B-7ED2E95686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C29FDC7-D05F-B6EF-1E23-D949140DAB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5A8EEE0-157F-BAA1-788C-0BB3AF92DEA7}"/>
              </a:ext>
            </a:extLst>
          </p:cNvPr>
          <p:cNvSpPr>
            <a:spLocks noGrp="1"/>
          </p:cNvSpPr>
          <p:nvPr>
            <p:ph type="dt" sz="half" idx="10"/>
          </p:nvPr>
        </p:nvSpPr>
        <p:spPr/>
        <p:txBody>
          <a:bodyPr/>
          <a:lstStyle/>
          <a:p>
            <a:fld id="{EF71EF62-11DD-4DFD-A465-040681750739}" type="datetimeFigureOut">
              <a:rPr lang="en-IN" smtClean="0"/>
              <a:t>08-07-2023</a:t>
            </a:fld>
            <a:endParaRPr lang="en-IN"/>
          </a:p>
        </p:txBody>
      </p:sp>
      <p:sp>
        <p:nvSpPr>
          <p:cNvPr id="5" name="Footer Placeholder 4">
            <a:extLst>
              <a:ext uri="{FF2B5EF4-FFF2-40B4-BE49-F238E27FC236}">
                <a16:creationId xmlns:a16="http://schemas.microsoft.com/office/drawing/2014/main" id="{7274764F-78F0-505B-84FB-5738612F84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1E61F4-B5E8-1F86-890C-4C1521484BDB}"/>
              </a:ext>
            </a:extLst>
          </p:cNvPr>
          <p:cNvSpPr>
            <a:spLocks noGrp="1"/>
          </p:cNvSpPr>
          <p:nvPr>
            <p:ph type="sldNum" sz="quarter" idx="12"/>
          </p:nvPr>
        </p:nvSpPr>
        <p:spPr/>
        <p:txBody>
          <a:bodyPr/>
          <a:lstStyle/>
          <a:p>
            <a:fld id="{92B592D9-F833-41C4-81D6-37CD21D79B17}" type="slidenum">
              <a:rPr lang="en-IN" smtClean="0"/>
              <a:t>‹#›</a:t>
            </a:fld>
            <a:endParaRPr lang="en-IN"/>
          </a:p>
        </p:txBody>
      </p:sp>
    </p:spTree>
    <p:extLst>
      <p:ext uri="{BB962C8B-B14F-4D97-AF65-F5344CB8AC3E}">
        <p14:creationId xmlns:p14="http://schemas.microsoft.com/office/powerpoint/2010/main" val="3560811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E060-D7D6-22FB-E634-45DD8942CF9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94001E-EA64-93C9-C7DE-99FBAAA3BE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FA3E37-937B-B846-3CB4-E140380CBBBA}"/>
              </a:ext>
            </a:extLst>
          </p:cNvPr>
          <p:cNvSpPr>
            <a:spLocks noGrp="1"/>
          </p:cNvSpPr>
          <p:nvPr>
            <p:ph type="dt" sz="half" idx="10"/>
          </p:nvPr>
        </p:nvSpPr>
        <p:spPr/>
        <p:txBody>
          <a:bodyPr/>
          <a:lstStyle/>
          <a:p>
            <a:fld id="{EF71EF62-11DD-4DFD-A465-040681750739}" type="datetimeFigureOut">
              <a:rPr lang="en-IN" smtClean="0"/>
              <a:t>08-07-2023</a:t>
            </a:fld>
            <a:endParaRPr lang="en-IN"/>
          </a:p>
        </p:txBody>
      </p:sp>
      <p:sp>
        <p:nvSpPr>
          <p:cNvPr id="5" name="Footer Placeholder 4">
            <a:extLst>
              <a:ext uri="{FF2B5EF4-FFF2-40B4-BE49-F238E27FC236}">
                <a16:creationId xmlns:a16="http://schemas.microsoft.com/office/drawing/2014/main" id="{7B754495-3E78-7B5B-A591-509E076FD4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CBE872-DB7A-2AC4-909F-5411397AFDE4}"/>
              </a:ext>
            </a:extLst>
          </p:cNvPr>
          <p:cNvSpPr>
            <a:spLocks noGrp="1"/>
          </p:cNvSpPr>
          <p:nvPr>
            <p:ph type="sldNum" sz="quarter" idx="12"/>
          </p:nvPr>
        </p:nvSpPr>
        <p:spPr/>
        <p:txBody>
          <a:bodyPr/>
          <a:lstStyle/>
          <a:p>
            <a:fld id="{92B592D9-F833-41C4-81D6-37CD21D79B17}" type="slidenum">
              <a:rPr lang="en-IN" smtClean="0"/>
              <a:t>‹#›</a:t>
            </a:fld>
            <a:endParaRPr lang="en-IN"/>
          </a:p>
        </p:txBody>
      </p:sp>
    </p:spTree>
    <p:extLst>
      <p:ext uri="{BB962C8B-B14F-4D97-AF65-F5344CB8AC3E}">
        <p14:creationId xmlns:p14="http://schemas.microsoft.com/office/powerpoint/2010/main" val="3167142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A762D7-7F25-CA68-B236-5DEF88AF9B0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996DE32-4994-BB1E-D6D4-D111CC2FC0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5CC292-94AF-EFD0-9292-E1889B64F3EB}"/>
              </a:ext>
            </a:extLst>
          </p:cNvPr>
          <p:cNvSpPr>
            <a:spLocks noGrp="1"/>
          </p:cNvSpPr>
          <p:nvPr>
            <p:ph type="dt" sz="half" idx="10"/>
          </p:nvPr>
        </p:nvSpPr>
        <p:spPr/>
        <p:txBody>
          <a:bodyPr/>
          <a:lstStyle/>
          <a:p>
            <a:fld id="{EF71EF62-11DD-4DFD-A465-040681750739}" type="datetimeFigureOut">
              <a:rPr lang="en-IN" smtClean="0"/>
              <a:t>08-07-2023</a:t>
            </a:fld>
            <a:endParaRPr lang="en-IN"/>
          </a:p>
        </p:txBody>
      </p:sp>
      <p:sp>
        <p:nvSpPr>
          <p:cNvPr id="5" name="Footer Placeholder 4">
            <a:extLst>
              <a:ext uri="{FF2B5EF4-FFF2-40B4-BE49-F238E27FC236}">
                <a16:creationId xmlns:a16="http://schemas.microsoft.com/office/drawing/2014/main" id="{40F85A20-8E6B-AD24-4C48-0DCE4BF727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348C4E-37B0-1F47-BFCD-CA46D352EF51}"/>
              </a:ext>
            </a:extLst>
          </p:cNvPr>
          <p:cNvSpPr>
            <a:spLocks noGrp="1"/>
          </p:cNvSpPr>
          <p:nvPr>
            <p:ph type="sldNum" sz="quarter" idx="12"/>
          </p:nvPr>
        </p:nvSpPr>
        <p:spPr/>
        <p:txBody>
          <a:bodyPr/>
          <a:lstStyle/>
          <a:p>
            <a:fld id="{92B592D9-F833-41C4-81D6-37CD21D79B17}" type="slidenum">
              <a:rPr lang="en-IN" smtClean="0"/>
              <a:t>‹#›</a:t>
            </a:fld>
            <a:endParaRPr lang="en-IN"/>
          </a:p>
        </p:txBody>
      </p:sp>
    </p:spTree>
    <p:extLst>
      <p:ext uri="{BB962C8B-B14F-4D97-AF65-F5344CB8AC3E}">
        <p14:creationId xmlns:p14="http://schemas.microsoft.com/office/powerpoint/2010/main" val="4103781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DF446-26CD-6710-1F92-DEAF7C7B77F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574C6CB-2023-BA9E-B152-8D82C19AF5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852221-D98D-75EB-F596-FDF2BAC3F773}"/>
              </a:ext>
            </a:extLst>
          </p:cNvPr>
          <p:cNvSpPr>
            <a:spLocks noGrp="1"/>
          </p:cNvSpPr>
          <p:nvPr>
            <p:ph type="dt" sz="half" idx="10"/>
          </p:nvPr>
        </p:nvSpPr>
        <p:spPr/>
        <p:txBody>
          <a:bodyPr/>
          <a:lstStyle/>
          <a:p>
            <a:fld id="{EF71EF62-11DD-4DFD-A465-040681750739}" type="datetimeFigureOut">
              <a:rPr lang="en-IN" smtClean="0"/>
              <a:t>08-07-2023</a:t>
            </a:fld>
            <a:endParaRPr lang="en-IN"/>
          </a:p>
        </p:txBody>
      </p:sp>
      <p:sp>
        <p:nvSpPr>
          <p:cNvPr id="5" name="Footer Placeholder 4">
            <a:extLst>
              <a:ext uri="{FF2B5EF4-FFF2-40B4-BE49-F238E27FC236}">
                <a16:creationId xmlns:a16="http://schemas.microsoft.com/office/drawing/2014/main" id="{0FA00DBE-AD71-84F2-6B7F-E520C3588A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D698FD-D3FF-8380-D36B-CB110A91B173}"/>
              </a:ext>
            </a:extLst>
          </p:cNvPr>
          <p:cNvSpPr>
            <a:spLocks noGrp="1"/>
          </p:cNvSpPr>
          <p:nvPr>
            <p:ph type="sldNum" sz="quarter" idx="12"/>
          </p:nvPr>
        </p:nvSpPr>
        <p:spPr/>
        <p:txBody>
          <a:bodyPr/>
          <a:lstStyle/>
          <a:p>
            <a:fld id="{92B592D9-F833-41C4-81D6-37CD21D79B17}" type="slidenum">
              <a:rPr lang="en-IN" smtClean="0"/>
              <a:t>‹#›</a:t>
            </a:fld>
            <a:endParaRPr lang="en-IN"/>
          </a:p>
        </p:txBody>
      </p:sp>
    </p:spTree>
    <p:extLst>
      <p:ext uri="{BB962C8B-B14F-4D97-AF65-F5344CB8AC3E}">
        <p14:creationId xmlns:p14="http://schemas.microsoft.com/office/powerpoint/2010/main" val="915784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DBF94-87F0-7553-6875-994C7B5B9D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7411317-C33C-060F-5FDA-D6FED9C7DE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18009B-EDD6-4118-BA4C-15B6D943402F}"/>
              </a:ext>
            </a:extLst>
          </p:cNvPr>
          <p:cNvSpPr>
            <a:spLocks noGrp="1"/>
          </p:cNvSpPr>
          <p:nvPr>
            <p:ph type="dt" sz="half" idx="10"/>
          </p:nvPr>
        </p:nvSpPr>
        <p:spPr/>
        <p:txBody>
          <a:bodyPr/>
          <a:lstStyle/>
          <a:p>
            <a:fld id="{EF71EF62-11DD-4DFD-A465-040681750739}" type="datetimeFigureOut">
              <a:rPr lang="en-IN" smtClean="0"/>
              <a:t>08-07-2023</a:t>
            </a:fld>
            <a:endParaRPr lang="en-IN"/>
          </a:p>
        </p:txBody>
      </p:sp>
      <p:sp>
        <p:nvSpPr>
          <p:cNvPr id="5" name="Footer Placeholder 4">
            <a:extLst>
              <a:ext uri="{FF2B5EF4-FFF2-40B4-BE49-F238E27FC236}">
                <a16:creationId xmlns:a16="http://schemas.microsoft.com/office/drawing/2014/main" id="{FC52D54C-0099-C814-16F1-8B7D13AD8E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AD91C7-8379-DE59-1EAA-A978E549023A}"/>
              </a:ext>
            </a:extLst>
          </p:cNvPr>
          <p:cNvSpPr>
            <a:spLocks noGrp="1"/>
          </p:cNvSpPr>
          <p:nvPr>
            <p:ph type="sldNum" sz="quarter" idx="12"/>
          </p:nvPr>
        </p:nvSpPr>
        <p:spPr/>
        <p:txBody>
          <a:bodyPr/>
          <a:lstStyle/>
          <a:p>
            <a:fld id="{92B592D9-F833-41C4-81D6-37CD21D79B17}" type="slidenum">
              <a:rPr lang="en-IN" smtClean="0"/>
              <a:t>‹#›</a:t>
            </a:fld>
            <a:endParaRPr lang="en-IN"/>
          </a:p>
        </p:txBody>
      </p:sp>
    </p:spTree>
    <p:extLst>
      <p:ext uri="{BB962C8B-B14F-4D97-AF65-F5344CB8AC3E}">
        <p14:creationId xmlns:p14="http://schemas.microsoft.com/office/powerpoint/2010/main" val="3446509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900C5-5F6F-6612-3D45-6C9FD800ED4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F41E71E-C649-79C7-645D-9DAD0E5210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2965986-296D-640D-C366-0FDB2BB234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EFE1F0E-E978-4498-892E-A5624C1A20EA}"/>
              </a:ext>
            </a:extLst>
          </p:cNvPr>
          <p:cNvSpPr>
            <a:spLocks noGrp="1"/>
          </p:cNvSpPr>
          <p:nvPr>
            <p:ph type="dt" sz="half" idx="10"/>
          </p:nvPr>
        </p:nvSpPr>
        <p:spPr/>
        <p:txBody>
          <a:bodyPr/>
          <a:lstStyle/>
          <a:p>
            <a:fld id="{EF71EF62-11DD-4DFD-A465-040681750739}" type="datetimeFigureOut">
              <a:rPr lang="en-IN" smtClean="0"/>
              <a:t>08-07-2023</a:t>
            </a:fld>
            <a:endParaRPr lang="en-IN"/>
          </a:p>
        </p:txBody>
      </p:sp>
      <p:sp>
        <p:nvSpPr>
          <p:cNvPr id="6" name="Footer Placeholder 5">
            <a:extLst>
              <a:ext uri="{FF2B5EF4-FFF2-40B4-BE49-F238E27FC236}">
                <a16:creationId xmlns:a16="http://schemas.microsoft.com/office/drawing/2014/main" id="{9C833119-AADF-EAF5-E79B-EE069351C8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F00979-A318-1942-A082-A9D1C10DEFE3}"/>
              </a:ext>
            </a:extLst>
          </p:cNvPr>
          <p:cNvSpPr>
            <a:spLocks noGrp="1"/>
          </p:cNvSpPr>
          <p:nvPr>
            <p:ph type="sldNum" sz="quarter" idx="12"/>
          </p:nvPr>
        </p:nvSpPr>
        <p:spPr/>
        <p:txBody>
          <a:bodyPr/>
          <a:lstStyle/>
          <a:p>
            <a:fld id="{92B592D9-F833-41C4-81D6-37CD21D79B17}" type="slidenum">
              <a:rPr lang="en-IN" smtClean="0"/>
              <a:t>‹#›</a:t>
            </a:fld>
            <a:endParaRPr lang="en-IN"/>
          </a:p>
        </p:txBody>
      </p:sp>
    </p:spTree>
    <p:extLst>
      <p:ext uri="{BB962C8B-B14F-4D97-AF65-F5344CB8AC3E}">
        <p14:creationId xmlns:p14="http://schemas.microsoft.com/office/powerpoint/2010/main" val="302220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0C510-A1ED-9773-B109-08BD516BE41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03D3DA-0005-BAF7-1750-E5001CD992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E759A9-92E4-6F4B-8DBE-ADBEF64479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AE5C170-0F59-B92D-1D65-78E2383AC2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B57898-4B5E-D7D3-A164-1075C86F85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1E39228-0AF4-FC6F-436A-28C0010D6C90}"/>
              </a:ext>
            </a:extLst>
          </p:cNvPr>
          <p:cNvSpPr>
            <a:spLocks noGrp="1"/>
          </p:cNvSpPr>
          <p:nvPr>
            <p:ph type="dt" sz="half" idx="10"/>
          </p:nvPr>
        </p:nvSpPr>
        <p:spPr/>
        <p:txBody>
          <a:bodyPr/>
          <a:lstStyle/>
          <a:p>
            <a:fld id="{EF71EF62-11DD-4DFD-A465-040681750739}" type="datetimeFigureOut">
              <a:rPr lang="en-IN" smtClean="0"/>
              <a:t>08-07-2023</a:t>
            </a:fld>
            <a:endParaRPr lang="en-IN"/>
          </a:p>
        </p:txBody>
      </p:sp>
      <p:sp>
        <p:nvSpPr>
          <p:cNvPr id="8" name="Footer Placeholder 7">
            <a:extLst>
              <a:ext uri="{FF2B5EF4-FFF2-40B4-BE49-F238E27FC236}">
                <a16:creationId xmlns:a16="http://schemas.microsoft.com/office/drawing/2014/main" id="{09C312CF-3BE0-8440-6A92-34366733974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C381CD9-5160-DF73-5566-C291C8DC8653}"/>
              </a:ext>
            </a:extLst>
          </p:cNvPr>
          <p:cNvSpPr>
            <a:spLocks noGrp="1"/>
          </p:cNvSpPr>
          <p:nvPr>
            <p:ph type="sldNum" sz="quarter" idx="12"/>
          </p:nvPr>
        </p:nvSpPr>
        <p:spPr/>
        <p:txBody>
          <a:bodyPr/>
          <a:lstStyle/>
          <a:p>
            <a:fld id="{92B592D9-F833-41C4-81D6-37CD21D79B17}" type="slidenum">
              <a:rPr lang="en-IN" smtClean="0"/>
              <a:t>‹#›</a:t>
            </a:fld>
            <a:endParaRPr lang="en-IN"/>
          </a:p>
        </p:txBody>
      </p:sp>
    </p:spTree>
    <p:extLst>
      <p:ext uri="{BB962C8B-B14F-4D97-AF65-F5344CB8AC3E}">
        <p14:creationId xmlns:p14="http://schemas.microsoft.com/office/powerpoint/2010/main" val="3149170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97657-ED2F-EB44-73C3-5D2C9993A29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7BFBC1B-63DD-13EE-D520-56CA893E1A40}"/>
              </a:ext>
            </a:extLst>
          </p:cNvPr>
          <p:cNvSpPr>
            <a:spLocks noGrp="1"/>
          </p:cNvSpPr>
          <p:nvPr>
            <p:ph type="dt" sz="half" idx="10"/>
          </p:nvPr>
        </p:nvSpPr>
        <p:spPr/>
        <p:txBody>
          <a:bodyPr/>
          <a:lstStyle/>
          <a:p>
            <a:fld id="{EF71EF62-11DD-4DFD-A465-040681750739}" type="datetimeFigureOut">
              <a:rPr lang="en-IN" smtClean="0"/>
              <a:t>08-07-2023</a:t>
            </a:fld>
            <a:endParaRPr lang="en-IN"/>
          </a:p>
        </p:txBody>
      </p:sp>
      <p:sp>
        <p:nvSpPr>
          <p:cNvPr id="4" name="Footer Placeholder 3">
            <a:extLst>
              <a:ext uri="{FF2B5EF4-FFF2-40B4-BE49-F238E27FC236}">
                <a16:creationId xmlns:a16="http://schemas.microsoft.com/office/drawing/2014/main" id="{D027D954-7A3F-B2DB-56F7-247F912325C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870B1B4-7033-3E3F-2B4F-5E4D33D04851}"/>
              </a:ext>
            </a:extLst>
          </p:cNvPr>
          <p:cNvSpPr>
            <a:spLocks noGrp="1"/>
          </p:cNvSpPr>
          <p:nvPr>
            <p:ph type="sldNum" sz="quarter" idx="12"/>
          </p:nvPr>
        </p:nvSpPr>
        <p:spPr/>
        <p:txBody>
          <a:bodyPr/>
          <a:lstStyle/>
          <a:p>
            <a:fld id="{92B592D9-F833-41C4-81D6-37CD21D79B17}" type="slidenum">
              <a:rPr lang="en-IN" smtClean="0"/>
              <a:t>‹#›</a:t>
            </a:fld>
            <a:endParaRPr lang="en-IN"/>
          </a:p>
        </p:txBody>
      </p:sp>
    </p:spTree>
    <p:extLst>
      <p:ext uri="{BB962C8B-B14F-4D97-AF65-F5344CB8AC3E}">
        <p14:creationId xmlns:p14="http://schemas.microsoft.com/office/powerpoint/2010/main" val="4218969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D0B9C4-E277-B8CD-42FF-12BE8508BE04}"/>
              </a:ext>
            </a:extLst>
          </p:cNvPr>
          <p:cNvSpPr>
            <a:spLocks noGrp="1"/>
          </p:cNvSpPr>
          <p:nvPr>
            <p:ph type="dt" sz="half" idx="10"/>
          </p:nvPr>
        </p:nvSpPr>
        <p:spPr/>
        <p:txBody>
          <a:bodyPr/>
          <a:lstStyle/>
          <a:p>
            <a:fld id="{EF71EF62-11DD-4DFD-A465-040681750739}" type="datetimeFigureOut">
              <a:rPr lang="en-IN" smtClean="0"/>
              <a:t>08-07-2023</a:t>
            </a:fld>
            <a:endParaRPr lang="en-IN"/>
          </a:p>
        </p:txBody>
      </p:sp>
      <p:sp>
        <p:nvSpPr>
          <p:cNvPr id="3" name="Footer Placeholder 2">
            <a:extLst>
              <a:ext uri="{FF2B5EF4-FFF2-40B4-BE49-F238E27FC236}">
                <a16:creationId xmlns:a16="http://schemas.microsoft.com/office/drawing/2014/main" id="{D1407199-F10D-6F2B-B0D2-1D3E01D03BA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BFB0862-5C21-5F8C-45EF-9B545898A016}"/>
              </a:ext>
            </a:extLst>
          </p:cNvPr>
          <p:cNvSpPr>
            <a:spLocks noGrp="1"/>
          </p:cNvSpPr>
          <p:nvPr>
            <p:ph type="sldNum" sz="quarter" idx="12"/>
          </p:nvPr>
        </p:nvSpPr>
        <p:spPr/>
        <p:txBody>
          <a:bodyPr/>
          <a:lstStyle/>
          <a:p>
            <a:fld id="{92B592D9-F833-41C4-81D6-37CD21D79B17}" type="slidenum">
              <a:rPr lang="en-IN" smtClean="0"/>
              <a:t>‹#›</a:t>
            </a:fld>
            <a:endParaRPr lang="en-IN"/>
          </a:p>
        </p:txBody>
      </p:sp>
    </p:spTree>
    <p:extLst>
      <p:ext uri="{BB962C8B-B14F-4D97-AF65-F5344CB8AC3E}">
        <p14:creationId xmlns:p14="http://schemas.microsoft.com/office/powerpoint/2010/main" val="276964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7A7CC-4201-F2DD-414E-7969BC1A79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8E7DA4C-DDCD-B939-6BD7-9C92FEB642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CF8CA64-5DCA-89AD-76DF-F7C399B2A6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F1AC59-D059-8145-8C17-B551AF8120C1}"/>
              </a:ext>
            </a:extLst>
          </p:cNvPr>
          <p:cNvSpPr>
            <a:spLocks noGrp="1"/>
          </p:cNvSpPr>
          <p:nvPr>
            <p:ph type="dt" sz="half" idx="10"/>
          </p:nvPr>
        </p:nvSpPr>
        <p:spPr/>
        <p:txBody>
          <a:bodyPr/>
          <a:lstStyle/>
          <a:p>
            <a:fld id="{EF71EF62-11DD-4DFD-A465-040681750739}" type="datetimeFigureOut">
              <a:rPr lang="en-IN" smtClean="0"/>
              <a:t>08-07-2023</a:t>
            </a:fld>
            <a:endParaRPr lang="en-IN"/>
          </a:p>
        </p:txBody>
      </p:sp>
      <p:sp>
        <p:nvSpPr>
          <p:cNvPr id="6" name="Footer Placeholder 5">
            <a:extLst>
              <a:ext uri="{FF2B5EF4-FFF2-40B4-BE49-F238E27FC236}">
                <a16:creationId xmlns:a16="http://schemas.microsoft.com/office/drawing/2014/main" id="{8A0FB037-DB17-79F3-B49B-4DD1BFDB12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DE5E19-BB15-3E65-EDCA-5FDDCE945A48}"/>
              </a:ext>
            </a:extLst>
          </p:cNvPr>
          <p:cNvSpPr>
            <a:spLocks noGrp="1"/>
          </p:cNvSpPr>
          <p:nvPr>
            <p:ph type="sldNum" sz="quarter" idx="12"/>
          </p:nvPr>
        </p:nvSpPr>
        <p:spPr/>
        <p:txBody>
          <a:bodyPr/>
          <a:lstStyle/>
          <a:p>
            <a:fld id="{92B592D9-F833-41C4-81D6-37CD21D79B17}" type="slidenum">
              <a:rPr lang="en-IN" smtClean="0"/>
              <a:t>‹#›</a:t>
            </a:fld>
            <a:endParaRPr lang="en-IN"/>
          </a:p>
        </p:txBody>
      </p:sp>
    </p:spTree>
    <p:extLst>
      <p:ext uri="{BB962C8B-B14F-4D97-AF65-F5344CB8AC3E}">
        <p14:creationId xmlns:p14="http://schemas.microsoft.com/office/powerpoint/2010/main" val="3348057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7DD5E-553E-7D3F-4BAC-A4B25D7D4B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4DAC84B-3FB2-7D64-0827-D6E6EFBB02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CC5A277-9F53-85F0-10B7-9186688742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CDEDEA-C534-22D2-E2B4-67C957A5E5BA}"/>
              </a:ext>
            </a:extLst>
          </p:cNvPr>
          <p:cNvSpPr>
            <a:spLocks noGrp="1"/>
          </p:cNvSpPr>
          <p:nvPr>
            <p:ph type="dt" sz="half" idx="10"/>
          </p:nvPr>
        </p:nvSpPr>
        <p:spPr/>
        <p:txBody>
          <a:bodyPr/>
          <a:lstStyle/>
          <a:p>
            <a:fld id="{EF71EF62-11DD-4DFD-A465-040681750739}" type="datetimeFigureOut">
              <a:rPr lang="en-IN" smtClean="0"/>
              <a:t>08-07-2023</a:t>
            </a:fld>
            <a:endParaRPr lang="en-IN"/>
          </a:p>
        </p:txBody>
      </p:sp>
      <p:sp>
        <p:nvSpPr>
          <p:cNvPr id="6" name="Footer Placeholder 5">
            <a:extLst>
              <a:ext uri="{FF2B5EF4-FFF2-40B4-BE49-F238E27FC236}">
                <a16:creationId xmlns:a16="http://schemas.microsoft.com/office/drawing/2014/main" id="{2FF75179-59DF-AABD-5D17-B56A40F881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D6F10E-A56B-533D-5428-70A0BFF319E5}"/>
              </a:ext>
            </a:extLst>
          </p:cNvPr>
          <p:cNvSpPr>
            <a:spLocks noGrp="1"/>
          </p:cNvSpPr>
          <p:nvPr>
            <p:ph type="sldNum" sz="quarter" idx="12"/>
          </p:nvPr>
        </p:nvSpPr>
        <p:spPr/>
        <p:txBody>
          <a:bodyPr/>
          <a:lstStyle/>
          <a:p>
            <a:fld id="{92B592D9-F833-41C4-81D6-37CD21D79B17}" type="slidenum">
              <a:rPr lang="en-IN" smtClean="0"/>
              <a:t>‹#›</a:t>
            </a:fld>
            <a:endParaRPr lang="en-IN"/>
          </a:p>
        </p:txBody>
      </p:sp>
    </p:spTree>
    <p:extLst>
      <p:ext uri="{BB962C8B-B14F-4D97-AF65-F5344CB8AC3E}">
        <p14:creationId xmlns:p14="http://schemas.microsoft.com/office/powerpoint/2010/main" val="1652915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F20B54-F483-8732-66AF-53BCA3F7A4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9996C50-3472-142E-4AF0-693B61E61A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78DDEA-CBFF-A3CF-2472-F8F5087F14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71EF62-11DD-4DFD-A465-040681750739}" type="datetimeFigureOut">
              <a:rPr lang="en-IN" smtClean="0"/>
              <a:t>08-07-2023</a:t>
            </a:fld>
            <a:endParaRPr lang="en-IN"/>
          </a:p>
        </p:txBody>
      </p:sp>
      <p:sp>
        <p:nvSpPr>
          <p:cNvPr id="5" name="Footer Placeholder 4">
            <a:extLst>
              <a:ext uri="{FF2B5EF4-FFF2-40B4-BE49-F238E27FC236}">
                <a16:creationId xmlns:a16="http://schemas.microsoft.com/office/drawing/2014/main" id="{6D309F11-2572-9FD8-1942-45EE61902F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35C80BB-4812-6062-29D5-5497F0FC2C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B592D9-F833-41C4-81D6-37CD21D79B17}" type="slidenum">
              <a:rPr lang="en-IN" smtClean="0"/>
              <a:t>‹#›</a:t>
            </a:fld>
            <a:endParaRPr lang="en-IN"/>
          </a:p>
        </p:txBody>
      </p:sp>
    </p:spTree>
    <p:extLst>
      <p:ext uri="{BB962C8B-B14F-4D97-AF65-F5344CB8AC3E}">
        <p14:creationId xmlns:p14="http://schemas.microsoft.com/office/powerpoint/2010/main" val="27072300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ieeexplore.ieee.org/document/9051374" TargetMode="Externa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0CF02-8037-CF04-D70E-729368691FD4}"/>
              </a:ext>
            </a:extLst>
          </p:cNvPr>
          <p:cNvSpPr>
            <a:spLocks noGrp="1"/>
          </p:cNvSpPr>
          <p:nvPr>
            <p:ph type="title"/>
          </p:nvPr>
        </p:nvSpPr>
        <p:spPr>
          <a:xfrm>
            <a:off x="702424" y="508561"/>
            <a:ext cx="10515600" cy="1911910"/>
          </a:xfrm>
        </p:spPr>
        <p:txBody>
          <a:bodyPr>
            <a:normAutofit/>
          </a:bodyPr>
          <a:lstStyle/>
          <a:p>
            <a:r>
              <a:rPr lang="en-US" b="1" dirty="0">
                <a:latin typeface="Book Antiqua" panose="02040602050305030304" pitchFamily="18" charset="0"/>
              </a:rPr>
              <a:t>   </a:t>
            </a:r>
            <a:endParaRPr lang="en-IN" b="1" dirty="0">
              <a:latin typeface="Book Antiqua" panose="02040602050305030304" pitchFamily="18" charset="0"/>
            </a:endParaRPr>
          </a:p>
        </p:txBody>
      </p:sp>
      <p:sp>
        <p:nvSpPr>
          <p:cNvPr id="3" name="Subtitle 2">
            <a:extLst>
              <a:ext uri="{FF2B5EF4-FFF2-40B4-BE49-F238E27FC236}">
                <a16:creationId xmlns:a16="http://schemas.microsoft.com/office/drawing/2014/main" id="{01AA2880-3323-03D6-9729-A2F389AD9CB5}"/>
              </a:ext>
            </a:extLst>
          </p:cNvPr>
          <p:cNvSpPr>
            <a:spLocks noGrp="1"/>
          </p:cNvSpPr>
          <p:nvPr>
            <p:ph type="body" idx="1"/>
          </p:nvPr>
        </p:nvSpPr>
        <p:spPr>
          <a:xfrm>
            <a:off x="836611" y="394446"/>
            <a:ext cx="10652965" cy="1575406"/>
          </a:xfrm>
        </p:spPr>
        <p:txBody>
          <a:bodyPr>
            <a:normAutofit fontScale="92500"/>
          </a:bodyPr>
          <a:lstStyle/>
          <a:p>
            <a:pPr algn="ctr"/>
            <a:r>
              <a:rPr lang="en-US" sz="4400" b="1" dirty="0">
                <a:latin typeface="Book Antiqua" panose="02040602050305030304" pitchFamily="18" charset="0"/>
              </a:rPr>
              <a:t>Comparative Analysis of Detection of Text from Morse Code in Images using CNN</a:t>
            </a:r>
            <a:endParaRPr lang="en-IN" sz="4400" dirty="0"/>
          </a:p>
        </p:txBody>
      </p:sp>
      <p:sp>
        <p:nvSpPr>
          <p:cNvPr id="4" name="Content Placeholder 3">
            <a:extLst>
              <a:ext uri="{FF2B5EF4-FFF2-40B4-BE49-F238E27FC236}">
                <a16:creationId xmlns:a16="http://schemas.microsoft.com/office/drawing/2014/main" id="{211687E4-57CE-4887-C27B-F7C5D3300FEF}"/>
              </a:ext>
            </a:extLst>
          </p:cNvPr>
          <p:cNvSpPr>
            <a:spLocks noGrp="1"/>
          </p:cNvSpPr>
          <p:nvPr>
            <p:ph sz="half" idx="2"/>
          </p:nvPr>
        </p:nvSpPr>
        <p:spPr>
          <a:xfrm>
            <a:off x="944188" y="2794562"/>
            <a:ext cx="10652965" cy="4528021"/>
          </a:xfrm>
        </p:spPr>
        <p:txBody>
          <a:bodyPr>
            <a:normAutofit/>
          </a:bodyPr>
          <a:lstStyle/>
          <a:p>
            <a:pPr marL="0" indent="0" algn="r">
              <a:buNone/>
            </a:pPr>
            <a:r>
              <a:rPr lang="en-US" sz="2200" b="1" dirty="0">
                <a:latin typeface="Century" panose="02040604050505020304" pitchFamily="18" charset="0"/>
              </a:rPr>
              <a:t>Presented By</a:t>
            </a:r>
          </a:p>
          <a:p>
            <a:pPr marL="0" indent="0" algn="r">
              <a:buNone/>
            </a:pPr>
            <a:r>
              <a:rPr lang="en-US" sz="2200" dirty="0">
                <a:latin typeface="Century" panose="02040604050505020304" pitchFamily="18" charset="0"/>
              </a:rPr>
              <a:t>Shaik </a:t>
            </a:r>
            <a:r>
              <a:rPr lang="en-US" sz="2200" dirty="0" err="1">
                <a:latin typeface="Century" panose="02040604050505020304" pitchFamily="18" charset="0"/>
              </a:rPr>
              <a:t>Johny</a:t>
            </a:r>
            <a:r>
              <a:rPr lang="en-US" sz="2200" dirty="0">
                <a:latin typeface="Century" panose="02040604050505020304" pitchFamily="18" charset="0"/>
              </a:rPr>
              <a:t> Basha</a:t>
            </a:r>
          </a:p>
          <a:p>
            <a:pPr marL="0" indent="0" algn="r">
              <a:buNone/>
            </a:pPr>
            <a:r>
              <a:rPr lang="en-US" sz="2200" dirty="0" err="1">
                <a:latin typeface="Century" panose="02040604050505020304" pitchFamily="18" charset="0"/>
              </a:rPr>
              <a:t>Duggineni</a:t>
            </a:r>
            <a:r>
              <a:rPr lang="en-US" sz="2200" dirty="0">
                <a:latin typeface="Century" panose="02040604050505020304" pitchFamily="18" charset="0"/>
              </a:rPr>
              <a:t> </a:t>
            </a:r>
            <a:r>
              <a:rPr lang="en-US" sz="2200" dirty="0" err="1">
                <a:latin typeface="Century" panose="02040604050505020304" pitchFamily="18" charset="0"/>
              </a:rPr>
              <a:t>Veeraiah</a:t>
            </a:r>
            <a:endParaRPr lang="en-US" sz="2200" dirty="0">
              <a:latin typeface="Century" panose="02040604050505020304" pitchFamily="18" charset="0"/>
            </a:endParaRPr>
          </a:p>
          <a:p>
            <a:pPr marL="0" indent="0" algn="r">
              <a:buNone/>
            </a:pPr>
            <a:r>
              <a:rPr lang="en-US" sz="2200" dirty="0" err="1">
                <a:latin typeface="Century" panose="02040604050505020304" pitchFamily="18" charset="0"/>
              </a:rPr>
              <a:t>Karavadi</a:t>
            </a:r>
            <a:r>
              <a:rPr lang="en-US" sz="2200" dirty="0">
                <a:latin typeface="Century" panose="02040604050505020304" pitchFamily="18" charset="0"/>
              </a:rPr>
              <a:t> </a:t>
            </a:r>
            <a:r>
              <a:rPr lang="en-US" sz="2200" dirty="0" err="1">
                <a:latin typeface="Century" panose="02040604050505020304" pitchFamily="18" charset="0"/>
              </a:rPr>
              <a:t>Raviteja</a:t>
            </a:r>
            <a:r>
              <a:rPr lang="en-US" sz="2200" dirty="0">
                <a:latin typeface="Century" panose="02040604050505020304" pitchFamily="18" charset="0"/>
              </a:rPr>
              <a:t> </a:t>
            </a:r>
          </a:p>
          <a:p>
            <a:pPr marL="0" indent="0" algn="r">
              <a:buNone/>
            </a:pPr>
            <a:r>
              <a:rPr lang="en-US" sz="2200" dirty="0" err="1">
                <a:latin typeface="Century" panose="02040604050505020304" pitchFamily="18" charset="0"/>
              </a:rPr>
              <a:t>Mangam</a:t>
            </a:r>
            <a:r>
              <a:rPr lang="en-US" sz="2200" dirty="0">
                <a:latin typeface="Century" panose="02040604050505020304" pitchFamily="18" charset="0"/>
              </a:rPr>
              <a:t> Surya Prakash</a:t>
            </a:r>
          </a:p>
          <a:p>
            <a:pPr marL="0" indent="0" algn="r">
              <a:buNone/>
            </a:pPr>
            <a:r>
              <a:rPr lang="en-US" sz="2200" dirty="0">
                <a:latin typeface="Century" panose="02040604050505020304" pitchFamily="18" charset="0"/>
              </a:rPr>
              <a:t>Kasturi Karthik</a:t>
            </a:r>
          </a:p>
        </p:txBody>
      </p:sp>
      <p:pic>
        <p:nvPicPr>
          <p:cNvPr id="6" name="Picture 5">
            <a:extLst>
              <a:ext uri="{FF2B5EF4-FFF2-40B4-BE49-F238E27FC236}">
                <a16:creationId xmlns:a16="http://schemas.microsoft.com/office/drawing/2014/main" id="{DD4B618C-E0C5-DA37-15C4-323B9B72D4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188" y="2230467"/>
            <a:ext cx="6629975" cy="4046571"/>
          </a:xfrm>
          <a:prstGeom prst="rect">
            <a:avLst/>
          </a:prstGeom>
        </p:spPr>
      </p:pic>
    </p:spTree>
    <p:extLst>
      <p:ext uri="{BB962C8B-B14F-4D97-AF65-F5344CB8AC3E}">
        <p14:creationId xmlns:p14="http://schemas.microsoft.com/office/powerpoint/2010/main" val="3735383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C7174-6BC1-0FC8-A6FD-78B1DE47CDFA}"/>
              </a:ext>
            </a:extLst>
          </p:cNvPr>
          <p:cNvSpPr>
            <a:spLocks noGrp="1"/>
          </p:cNvSpPr>
          <p:nvPr>
            <p:ph type="title"/>
          </p:nvPr>
        </p:nvSpPr>
        <p:spPr>
          <a:xfrm>
            <a:off x="838200" y="394306"/>
            <a:ext cx="10515600" cy="1325563"/>
          </a:xfrm>
        </p:spPr>
        <p:txBody>
          <a:bodyPr/>
          <a:lstStyle/>
          <a:p>
            <a:r>
              <a:rPr lang="en-IN" b="1" dirty="0">
                <a:latin typeface="Book Antiqua" panose="02040602050305030304" pitchFamily="18" charset="0"/>
              </a:rPr>
              <a:t>Drawbacks</a:t>
            </a:r>
          </a:p>
        </p:txBody>
      </p:sp>
      <p:sp>
        <p:nvSpPr>
          <p:cNvPr id="4" name="Content Placeholder 3">
            <a:extLst>
              <a:ext uri="{FF2B5EF4-FFF2-40B4-BE49-F238E27FC236}">
                <a16:creationId xmlns:a16="http://schemas.microsoft.com/office/drawing/2014/main" id="{83D462AF-2DC4-DB0A-2918-8CC60887CBB7}"/>
              </a:ext>
            </a:extLst>
          </p:cNvPr>
          <p:cNvSpPr>
            <a:spLocks noGrp="1"/>
          </p:cNvSpPr>
          <p:nvPr>
            <p:ph sz="half" idx="1"/>
          </p:nvPr>
        </p:nvSpPr>
        <p:spPr>
          <a:xfrm>
            <a:off x="721659" y="2099889"/>
            <a:ext cx="11040036" cy="4455739"/>
          </a:xfrm>
        </p:spPr>
        <p:txBody>
          <a:bodyPr>
            <a:normAutofit/>
          </a:bodyPr>
          <a:lstStyle/>
          <a:p>
            <a:pPr>
              <a:lnSpc>
                <a:spcPct val="100000"/>
              </a:lnSpc>
            </a:pPr>
            <a:r>
              <a:rPr lang="en-IN" sz="1800" dirty="0">
                <a:latin typeface="Century" panose="02040604050505020304" pitchFamily="18" charset="0"/>
              </a:rPr>
              <a:t>If the input signals have high frequency (&gt;700HZ), the model will not perform well.</a:t>
            </a:r>
          </a:p>
          <a:p>
            <a:r>
              <a:rPr lang="en-IN" sz="1800" dirty="0">
                <a:latin typeface="Century" panose="02040604050505020304" pitchFamily="18" charset="0"/>
              </a:rPr>
              <a:t>If the length of the input signal is more than 4s the model will unable to identify input signal.</a:t>
            </a:r>
          </a:p>
          <a:p>
            <a:r>
              <a:rPr lang="en-IN" sz="1800" dirty="0">
                <a:latin typeface="Century" panose="02040604050505020304" pitchFamily="18" charset="0"/>
              </a:rPr>
              <a:t>The CTC process is very time consuming to annotate a dataset on character level.</a:t>
            </a:r>
          </a:p>
          <a:p>
            <a:r>
              <a:rPr lang="en-IN" sz="1800" dirty="0">
                <a:latin typeface="Century" panose="02040604050505020304" pitchFamily="18" charset="0"/>
              </a:rPr>
              <a:t>The BLSTM require more memory and take longer time to train.</a:t>
            </a:r>
          </a:p>
          <a:p>
            <a:pPr marL="0" indent="0">
              <a:buNone/>
            </a:pPr>
            <a:endParaRPr lang="en-IN" sz="1800" dirty="0"/>
          </a:p>
        </p:txBody>
      </p:sp>
    </p:spTree>
    <p:extLst>
      <p:ext uri="{BB962C8B-B14F-4D97-AF65-F5344CB8AC3E}">
        <p14:creationId xmlns:p14="http://schemas.microsoft.com/office/powerpoint/2010/main" val="3383329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55194-1C8A-970E-183B-9C29061ECC21}"/>
              </a:ext>
            </a:extLst>
          </p:cNvPr>
          <p:cNvSpPr>
            <a:spLocks noGrp="1"/>
          </p:cNvSpPr>
          <p:nvPr>
            <p:ph type="title"/>
          </p:nvPr>
        </p:nvSpPr>
        <p:spPr/>
        <p:txBody>
          <a:bodyPr/>
          <a:lstStyle/>
          <a:p>
            <a:r>
              <a:rPr lang="en-US" b="1" dirty="0">
                <a:latin typeface="Book Antiqua" panose="02040602050305030304" pitchFamily="18" charset="0"/>
              </a:rPr>
              <a:t>Proposed Technique</a:t>
            </a:r>
            <a:endParaRPr lang="en-IN" b="1" dirty="0">
              <a:latin typeface="Book Antiqua" panose="02040602050305030304" pitchFamily="18" charset="0"/>
            </a:endParaRPr>
          </a:p>
        </p:txBody>
      </p:sp>
      <p:sp>
        <p:nvSpPr>
          <p:cNvPr id="6" name="Content Placeholder 5">
            <a:extLst>
              <a:ext uri="{FF2B5EF4-FFF2-40B4-BE49-F238E27FC236}">
                <a16:creationId xmlns:a16="http://schemas.microsoft.com/office/drawing/2014/main" id="{09E766AB-7D91-D892-7C81-A92558795ACB}"/>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1133865B-E968-D074-41E0-4B1E5F8CDDA2}"/>
              </a:ext>
            </a:extLst>
          </p:cNvPr>
          <p:cNvPicPr>
            <a:picLocks noChangeAspect="1"/>
          </p:cNvPicPr>
          <p:nvPr/>
        </p:nvPicPr>
        <p:blipFill>
          <a:blip r:embed="rId2"/>
          <a:stretch>
            <a:fillRect/>
          </a:stretch>
        </p:blipFill>
        <p:spPr>
          <a:xfrm>
            <a:off x="1569614" y="1825625"/>
            <a:ext cx="8667657" cy="4486275"/>
          </a:xfrm>
          <a:prstGeom prst="rect">
            <a:avLst/>
          </a:prstGeom>
        </p:spPr>
      </p:pic>
    </p:spTree>
    <p:extLst>
      <p:ext uri="{BB962C8B-B14F-4D97-AF65-F5344CB8AC3E}">
        <p14:creationId xmlns:p14="http://schemas.microsoft.com/office/powerpoint/2010/main" val="2297280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9E8EF-4AF7-AD0A-DCF6-AE8DF18162AE}"/>
              </a:ext>
            </a:extLst>
          </p:cNvPr>
          <p:cNvSpPr>
            <a:spLocks noGrp="1"/>
          </p:cNvSpPr>
          <p:nvPr>
            <p:ph type="title"/>
          </p:nvPr>
        </p:nvSpPr>
        <p:spPr>
          <a:xfrm>
            <a:off x="838200" y="338231"/>
            <a:ext cx="10515600" cy="1325563"/>
          </a:xfrm>
        </p:spPr>
        <p:txBody>
          <a:bodyPr>
            <a:normAutofit/>
          </a:bodyPr>
          <a:lstStyle/>
          <a:p>
            <a:r>
              <a:rPr lang="en-IN" b="1" dirty="0">
                <a:latin typeface="Book Antiqua" panose="02040602050305030304" pitchFamily="18" charset="0"/>
              </a:rPr>
              <a:t>LeNet-5 </a:t>
            </a:r>
            <a:r>
              <a:rPr lang="en-US" b="1" dirty="0">
                <a:latin typeface="Book Antiqua" panose="02040602050305030304" pitchFamily="18" charset="0"/>
              </a:rPr>
              <a:t>M</a:t>
            </a:r>
            <a:r>
              <a:rPr lang="en-IN" b="1" dirty="0" err="1">
                <a:latin typeface="Book Antiqua" panose="02040602050305030304" pitchFamily="18" charset="0"/>
              </a:rPr>
              <a:t>odel</a:t>
            </a:r>
            <a:r>
              <a:rPr lang="en-IN" b="1" dirty="0">
                <a:latin typeface="Book Antiqua" panose="02040602050305030304" pitchFamily="18" charset="0"/>
              </a:rPr>
              <a:t> </a:t>
            </a:r>
          </a:p>
        </p:txBody>
      </p:sp>
      <p:sp>
        <p:nvSpPr>
          <p:cNvPr id="3" name="Content Placeholder 2">
            <a:extLst>
              <a:ext uri="{FF2B5EF4-FFF2-40B4-BE49-F238E27FC236}">
                <a16:creationId xmlns:a16="http://schemas.microsoft.com/office/drawing/2014/main" id="{F8403691-AD1F-83CF-4284-3D56F27B1E3A}"/>
              </a:ext>
            </a:extLst>
          </p:cNvPr>
          <p:cNvSpPr>
            <a:spLocks noGrp="1"/>
          </p:cNvSpPr>
          <p:nvPr>
            <p:ph sz="half" idx="1"/>
          </p:nvPr>
        </p:nvSpPr>
        <p:spPr>
          <a:xfrm>
            <a:off x="838200" y="1757082"/>
            <a:ext cx="4809565" cy="4419881"/>
          </a:xfrm>
        </p:spPr>
        <p:txBody>
          <a:bodyPr>
            <a:normAutofit/>
          </a:bodyPr>
          <a:lstStyle/>
          <a:p>
            <a:r>
              <a:rPr lang="en-IN" sz="1800" dirty="0">
                <a:latin typeface="Century" panose="02040604050505020304" pitchFamily="18" charset="0"/>
              </a:rPr>
              <a:t>We have taken a Sequential model </a:t>
            </a:r>
          </a:p>
          <a:p>
            <a:r>
              <a:rPr lang="en-IN" sz="1800" dirty="0">
                <a:latin typeface="Century" panose="02040604050505020304" pitchFamily="18" charset="0"/>
              </a:rPr>
              <a:t>Then we have added Conv2D layer, with an activation function </a:t>
            </a:r>
            <a:r>
              <a:rPr lang="en-IN" sz="1800" dirty="0" err="1">
                <a:latin typeface="Century" panose="02040604050505020304" pitchFamily="18" charset="0"/>
              </a:rPr>
              <a:t>relu</a:t>
            </a:r>
            <a:r>
              <a:rPr lang="en-IN" sz="1800" dirty="0">
                <a:latin typeface="Century" panose="02040604050505020304" pitchFamily="18" charset="0"/>
              </a:rPr>
              <a:t>. </a:t>
            </a:r>
          </a:p>
          <a:p>
            <a:r>
              <a:rPr lang="en-IN" sz="1800" dirty="0">
                <a:latin typeface="Century" panose="02040604050505020304" pitchFamily="18" charset="0"/>
              </a:rPr>
              <a:t>The activation function </a:t>
            </a:r>
            <a:r>
              <a:rPr lang="en-IN" sz="1800" dirty="0" err="1">
                <a:latin typeface="Century" panose="02040604050505020304" pitchFamily="18" charset="0"/>
              </a:rPr>
              <a:t>relu</a:t>
            </a:r>
            <a:r>
              <a:rPr lang="en-IN" sz="1800" dirty="0">
                <a:latin typeface="Century" panose="02040604050505020304" pitchFamily="18" charset="0"/>
              </a:rPr>
              <a:t> , does not activate all the neurons and it is used to avoid vanishing gradient problem.</a:t>
            </a:r>
          </a:p>
          <a:p>
            <a:r>
              <a:rPr lang="en-IN" sz="1800" dirty="0">
                <a:latin typeface="Century" panose="02040604050505020304" pitchFamily="18" charset="0"/>
              </a:rPr>
              <a:t>The pooling layers are used to reduce the dimensions of the feature map, and the </a:t>
            </a:r>
            <a:r>
              <a:rPr lang="en-IN" sz="1800" dirty="0" err="1">
                <a:latin typeface="Century" panose="02040604050505020304" pitchFamily="18" charset="0"/>
              </a:rPr>
              <a:t>maxpool</a:t>
            </a:r>
            <a:r>
              <a:rPr lang="en-IN" sz="1800" dirty="0">
                <a:latin typeface="Century" panose="02040604050505020304" pitchFamily="18" charset="0"/>
              </a:rPr>
              <a:t> is used to get the maximum value of the feature map.</a:t>
            </a:r>
          </a:p>
          <a:p>
            <a:r>
              <a:rPr lang="en-IN" sz="1800" dirty="0">
                <a:latin typeface="Century" panose="02040604050505020304" pitchFamily="18" charset="0"/>
              </a:rPr>
              <a:t>The flatten layer is used to convert all the 2D arrays from pooled feature maps into a single long continuous linear vector.</a:t>
            </a:r>
            <a:endParaRPr lang="en-IN" sz="1800" dirty="0"/>
          </a:p>
          <a:p>
            <a:endParaRPr lang="en-IN" sz="1800" dirty="0"/>
          </a:p>
          <a:p>
            <a:endParaRPr lang="en-IN" sz="1800" dirty="0"/>
          </a:p>
          <a:p>
            <a:endParaRPr lang="en-IN" sz="1800" dirty="0"/>
          </a:p>
          <a:p>
            <a:endParaRPr lang="en-IN" sz="1800" dirty="0"/>
          </a:p>
        </p:txBody>
      </p:sp>
      <p:pic>
        <p:nvPicPr>
          <p:cNvPr id="10" name="Picture 9">
            <a:extLst>
              <a:ext uri="{FF2B5EF4-FFF2-40B4-BE49-F238E27FC236}">
                <a16:creationId xmlns:a16="http://schemas.microsoft.com/office/drawing/2014/main" id="{9A954F97-A395-AAC7-D1AF-144519E074CD}"/>
              </a:ext>
            </a:extLst>
          </p:cNvPr>
          <p:cNvPicPr>
            <a:picLocks noChangeAspect="1"/>
          </p:cNvPicPr>
          <p:nvPr/>
        </p:nvPicPr>
        <p:blipFill>
          <a:blip r:embed="rId2"/>
          <a:stretch>
            <a:fillRect/>
          </a:stretch>
        </p:blipFill>
        <p:spPr>
          <a:xfrm>
            <a:off x="6544237" y="1295027"/>
            <a:ext cx="4495065" cy="4881936"/>
          </a:xfrm>
          <a:prstGeom prst="rect">
            <a:avLst/>
          </a:prstGeom>
        </p:spPr>
      </p:pic>
    </p:spTree>
    <p:extLst>
      <p:ext uri="{BB962C8B-B14F-4D97-AF65-F5344CB8AC3E}">
        <p14:creationId xmlns:p14="http://schemas.microsoft.com/office/powerpoint/2010/main" val="404873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DFBAE-FB29-E63B-EBDC-48236E3A0613}"/>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434F9113-4D3C-001B-C411-172DC6D75346}"/>
              </a:ext>
            </a:extLst>
          </p:cNvPr>
          <p:cNvSpPr>
            <a:spLocks noGrp="1"/>
          </p:cNvSpPr>
          <p:nvPr>
            <p:ph type="subTitle" idx="1"/>
          </p:nvPr>
        </p:nvSpPr>
        <p:spPr/>
        <p:txBody>
          <a:bodyPr/>
          <a:lstStyle/>
          <a:p>
            <a:endParaRPr lang="en-IN" dirty="0"/>
          </a:p>
        </p:txBody>
      </p:sp>
      <p:pic>
        <p:nvPicPr>
          <p:cNvPr id="4" name="Picture 3">
            <a:extLst>
              <a:ext uri="{FF2B5EF4-FFF2-40B4-BE49-F238E27FC236}">
                <a16:creationId xmlns:a16="http://schemas.microsoft.com/office/drawing/2014/main" id="{47536413-F9BF-436E-A256-6D3A48810393}"/>
              </a:ext>
            </a:extLst>
          </p:cNvPr>
          <p:cNvPicPr>
            <a:picLocks noChangeAspect="1"/>
          </p:cNvPicPr>
          <p:nvPr/>
        </p:nvPicPr>
        <p:blipFill>
          <a:blip r:embed="rId2"/>
          <a:stretch>
            <a:fillRect/>
          </a:stretch>
        </p:blipFill>
        <p:spPr>
          <a:xfrm>
            <a:off x="6541956" y="590008"/>
            <a:ext cx="4249962" cy="2838992"/>
          </a:xfrm>
          <a:prstGeom prst="rect">
            <a:avLst/>
          </a:prstGeom>
        </p:spPr>
      </p:pic>
      <p:pic>
        <p:nvPicPr>
          <p:cNvPr id="5" name="Picture 4">
            <a:extLst>
              <a:ext uri="{FF2B5EF4-FFF2-40B4-BE49-F238E27FC236}">
                <a16:creationId xmlns:a16="http://schemas.microsoft.com/office/drawing/2014/main" id="{9E700FB6-D9EB-1899-EE96-098526715085}"/>
              </a:ext>
            </a:extLst>
          </p:cNvPr>
          <p:cNvPicPr>
            <a:picLocks noChangeAspect="1"/>
          </p:cNvPicPr>
          <p:nvPr/>
        </p:nvPicPr>
        <p:blipFill>
          <a:blip r:embed="rId3"/>
          <a:stretch>
            <a:fillRect/>
          </a:stretch>
        </p:blipFill>
        <p:spPr>
          <a:xfrm>
            <a:off x="1175964" y="496211"/>
            <a:ext cx="4172622" cy="2849398"/>
          </a:xfrm>
          <a:prstGeom prst="rect">
            <a:avLst/>
          </a:prstGeom>
        </p:spPr>
      </p:pic>
      <p:pic>
        <p:nvPicPr>
          <p:cNvPr id="6" name="Picture 5">
            <a:extLst>
              <a:ext uri="{FF2B5EF4-FFF2-40B4-BE49-F238E27FC236}">
                <a16:creationId xmlns:a16="http://schemas.microsoft.com/office/drawing/2014/main" id="{42EB8695-B9CE-BF17-2E86-64491B9BA7D2}"/>
              </a:ext>
            </a:extLst>
          </p:cNvPr>
          <p:cNvPicPr>
            <a:picLocks noChangeAspect="1"/>
          </p:cNvPicPr>
          <p:nvPr/>
        </p:nvPicPr>
        <p:blipFill>
          <a:blip r:embed="rId4"/>
          <a:stretch>
            <a:fillRect/>
          </a:stretch>
        </p:blipFill>
        <p:spPr>
          <a:xfrm>
            <a:off x="3682708" y="3749955"/>
            <a:ext cx="5020088" cy="2342029"/>
          </a:xfrm>
          <a:prstGeom prst="rect">
            <a:avLst/>
          </a:prstGeom>
        </p:spPr>
      </p:pic>
    </p:spTree>
    <p:extLst>
      <p:ext uri="{BB962C8B-B14F-4D97-AF65-F5344CB8AC3E}">
        <p14:creationId xmlns:p14="http://schemas.microsoft.com/office/powerpoint/2010/main" val="630559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BBDAF-ABCB-233E-4EF3-2B1F79A777F0}"/>
              </a:ext>
            </a:extLst>
          </p:cNvPr>
          <p:cNvSpPr txBox="1">
            <a:spLocks/>
          </p:cNvSpPr>
          <p:nvPr/>
        </p:nvSpPr>
        <p:spPr>
          <a:xfrm>
            <a:off x="679579" y="40354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err="1">
                <a:latin typeface="Book Antiqua" panose="02040602050305030304" pitchFamily="18" charset="0"/>
              </a:rPr>
              <a:t>AlexNet</a:t>
            </a:r>
            <a:r>
              <a:rPr lang="en-IN" b="1" dirty="0">
                <a:latin typeface="Book Antiqua" panose="02040602050305030304" pitchFamily="18" charset="0"/>
              </a:rPr>
              <a:t> </a:t>
            </a:r>
            <a:r>
              <a:rPr lang="en-US" b="1" dirty="0">
                <a:latin typeface="Book Antiqua" panose="02040602050305030304" pitchFamily="18" charset="0"/>
              </a:rPr>
              <a:t>M</a:t>
            </a:r>
            <a:r>
              <a:rPr lang="en-IN" b="1" dirty="0" err="1">
                <a:latin typeface="Book Antiqua" panose="02040602050305030304" pitchFamily="18" charset="0"/>
              </a:rPr>
              <a:t>odel</a:t>
            </a:r>
            <a:r>
              <a:rPr lang="en-IN" b="1" dirty="0">
                <a:latin typeface="Book Antiqua" panose="02040602050305030304" pitchFamily="18" charset="0"/>
              </a:rPr>
              <a:t> </a:t>
            </a:r>
          </a:p>
        </p:txBody>
      </p:sp>
      <p:sp>
        <p:nvSpPr>
          <p:cNvPr id="3" name="Content Placeholder 2">
            <a:extLst>
              <a:ext uri="{FF2B5EF4-FFF2-40B4-BE49-F238E27FC236}">
                <a16:creationId xmlns:a16="http://schemas.microsoft.com/office/drawing/2014/main" id="{4679D052-59A7-B4CE-732C-0B1946189372}"/>
              </a:ext>
            </a:extLst>
          </p:cNvPr>
          <p:cNvSpPr txBox="1">
            <a:spLocks/>
          </p:cNvSpPr>
          <p:nvPr/>
        </p:nvSpPr>
        <p:spPr>
          <a:xfrm>
            <a:off x="679579" y="1465673"/>
            <a:ext cx="4809565" cy="441988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800" dirty="0">
                <a:latin typeface="Century" panose="02040604050505020304" pitchFamily="18" charset="0"/>
              </a:rPr>
              <a:t>Here also we have taken a Sequential model.</a:t>
            </a:r>
          </a:p>
          <a:p>
            <a:r>
              <a:rPr lang="en-IN" sz="1800" dirty="0">
                <a:latin typeface="Century" panose="02040604050505020304" pitchFamily="18" charset="0"/>
              </a:rPr>
              <a:t>In the </a:t>
            </a:r>
            <a:r>
              <a:rPr lang="en-IN" sz="1800" dirty="0" err="1">
                <a:latin typeface="Century" panose="02040604050505020304" pitchFamily="18" charset="0"/>
              </a:rPr>
              <a:t>AlexNet</a:t>
            </a:r>
            <a:r>
              <a:rPr lang="en-IN" sz="1800" dirty="0">
                <a:latin typeface="Century" panose="02040604050505020304" pitchFamily="18" charset="0"/>
              </a:rPr>
              <a:t>, the Batch Normalization layer is added.</a:t>
            </a:r>
          </a:p>
          <a:p>
            <a:r>
              <a:rPr lang="en-IN" sz="1800" dirty="0">
                <a:latin typeface="Century" panose="02040604050505020304" pitchFamily="18" charset="0"/>
              </a:rPr>
              <a:t>This Batch Normalization layers are used to decrease the epochs, increase the speed and performance of neural networks.</a:t>
            </a:r>
          </a:p>
          <a:p>
            <a:r>
              <a:rPr lang="en-IN" sz="1800" dirty="0">
                <a:latin typeface="Century" panose="02040604050505020304" pitchFamily="18" charset="0"/>
              </a:rPr>
              <a:t>In a Neural Network the optimizers are used to reduce the overall loss and increase the accuracy. </a:t>
            </a:r>
          </a:p>
          <a:p>
            <a:r>
              <a:rPr lang="en-IN" sz="1800" dirty="0">
                <a:latin typeface="Century" panose="02040604050505020304" pitchFamily="18" charset="0"/>
              </a:rPr>
              <a:t>Here we have used Adam optimizer, because Adam optimizers have faster computation time and require fewer parameters for tuning.</a:t>
            </a:r>
          </a:p>
        </p:txBody>
      </p:sp>
      <p:pic>
        <p:nvPicPr>
          <p:cNvPr id="7" name="Picture 6">
            <a:extLst>
              <a:ext uri="{FF2B5EF4-FFF2-40B4-BE49-F238E27FC236}">
                <a16:creationId xmlns:a16="http://schemas.microsoft.com/office/drawing/2014/main" id="{F39B73B6-6E8C-2E99-6E65-CF7DD12C0FBA}"/>
              </a:ext>
            </a:extLst>
          </p:cNvPr>
          <p:cNvPicPr>
            <a:picLocks noChangeAspect="1"/>
          </p:cNvPicPr>
          <p:nvPr/>
        </p:nvPicPr>
        <p:blipFill>
          <a:blip r:embed="rId2"/>
          <a:stretch>
            <a:fillRect/>
          </a:stretch>
        </p:blipFill>
        <p:spPr>
          <a:xfrm>
            <a:off x="6576026" y="1031284"/>
            <a:ext cx="3823033" cy="5684900"/>
          </a:xfrm>
          <a:prstGeom prst="rect">
            <a:avLst/>
          </a:prstGeom>
        </p:spPr>
      </p:pic>
    </p:spTree>
    <p:extLst>
      <p:ext uri="{BB962C8B-B14F-4D97-AF65-F5344CB8AC3E}">
        <p14:creationId xmlns:p14="http://schemas.microsoft.com/office/powerpoint/2010/main" val="1870219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E18B0-D540-C6C5-17AB-8FAF100F45E0}"/>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AD8AB4C7-194C-2DD7-7B0C-3CCBC73CDC25}"/>
              </a:ext>
            </a:extLst>
          </p:cNvPr>
          <p:cNvSpPr>
            <a:spLocks noGrp="1"/>
          </p:cNvSpPr>
          <p:nvPr>
            <p:ph type="subTitle" idx="1"/>
          </p:nvPr>
        </p:nvSpPr>
        <p:spPr/>
        <p:txBody>
          <a:bodyPr/>
          <a:lstStyle/>
          <a:p>
            <a:endParaRPr lang="en-IN"/>
          </a:p>
        </p:txBody>
      </p:sp>
      <p:pic>
        <p:nvPicPr>
          <p:cNvPr id="4" name="Picture 3">
            <a:extLst>
              <a:ext uri="{FF2B5EF4-FFF2-40B4-BE49-F238E27FC236}">
                <a16:creationId xmlns:a16="http://schemas.microsoft.com/office/drawing/2014/main" id="{F61ADA2B-3636-5D93-951C-1187FAE3F862}"/>
              </a:ext>
            </a:extLst>
          </p:cNvPr>
          <p:cNvPicPr>
            <a:picLocks noChangeAspect="1"/>
          </p:cNvPicPr>
          <p:nvPr/>
        </p:nvPicPr>
        <p:blipFill>
          <a:blip r:embed="rId2"/>
          <a:stretch>
            <a:fillRect/>
          </a:stretch>
        </p:blipFill>
        <p:spPr>
          <a:xfrm>
            <a:off x="6587799" y="489942"/>
            <a:ext cx="4080201" cy="2939058"/>
          </a:xfrm>
          <a:prstGeom prst="rect">
            <a:avLst/>
          </a:prstGeom>
        </p:spPr>
      </p:pic>
      <p:pic>
        <p:nvPicPr>
          <p:cNvPr id="5" name="Picture 4">
            <a:extLst>
              <a:ext uri="{FF2B5EF4-FFF2-40B4-BE49-F238E27FC236}">
                <a16:creationId xmlns:a16="http://schemas.microsoft.com/office/drawing/2014/main" id="{347988A2-6B41-C524-186B-525495EDFD48}"/>
              </a:ext>
            </a:extLst>
          </p:cNvPr>
          <p:cNvPicPr>
            <a:picLocks noChangeAspect="1"/>
          </p:cNvPicPr>
          <p:nvPr/>
        </p:nvPicPr>
        <p:blipFill>
          <a:blip r:embed="rId3"/>
          <a:stretch>
            <a:fillRect/>
          </a:stretch>
        </p:blipFill>
        <p:spPr>
          <a:xfrm>
            <a:off x="1083470" y="489942"/>
            <a:ext cx="4026274" cy="2855749"/>
          </a:xfrm>
          <a:prstGeom prst="rect">
            <a:avLst/>
          </a:prstGeom>
        </p:spPr>
      </p:pic>
      <p:pic>
        <p:nvPicPr>
          <p:cNvPr id="6" name="Picture 5">
            <a:extLst>
              <a:ext uri="{FF2B5EF4-FFF2-40B4-BE49-F238E27FC236}">
                <a16:creationId xmlns:a16="http://schemas.microsoft.com/office/drawing/2014/main" id="{6EC81394-507B-D7EB-71E8-4D45C8795C59}"/>
              </a:ext>
            </a:extLst>
          </p:cNvPr>
          <p:cNvPicPr>
            <a:picLocks noChangeAspect="1"/>
          </p:cNvPicPr>
          <p:nvPr/>
        </p:nvPicPr>
        <p:blipFill>
          <a:blip r:embed="rId4"/>
          <a:stretch>
            <a:fillRect/>
          </a:stretch>
        </p:blipFill>
        <p:spPr>
          <a:xfrm>
            <a:off x="3772198" y="3792070"/>
            <a:ext cx="4647604" cy="2365114"/>
          </a:xfrm>
          <a:prstGeom prst="rect">
            <a:avLst/>
          </a:prstGeom>
        </p:spPr>
      </p:pic>
    </p:spTree>
    <p:extLst>
      <p:ext uri="{BB962C8B-B14F-4D97-AF65-F5344CB8AC3E}">
        <p14:creationId xmlns:p14="http://schemas.microsoft.com/office/powerpoint/2010/main" val="3407109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CA8D-8596-2F74-602F-F79D83323DF7}"/>
              </a:ext>
            </a:extLst>
          </p:cNvPr>
          <p:cNvSpPr>
            <a:spLocks noGrp="1"/>
          </p:cNvSpPr>
          <p:nvPr>
            <p:ph type="title"/>
          </p:nvPr>
        </p:nvSpPr>
        <p:spPr/>
        <p:txBody>
          <a:bodyPr/>
          <a:lstStyle/>
          <a:p>
            <a:r>
              <a:rPr lang="en-US" b="1" dirty="0">
                <a:latin typeface="Book Antiqua" panose="02040602050305030304" pitchFamily="18" charset="0"/>
              </a:rPr>
              <a:t>Results</a:t>
            </a:r>
            <a:endParaRPr lang="en-IN" b="1" dirty="0">
              <a:latin typeface="Book Antiqua" panose="02040602050305030304" pitchFamily="18" charset="0"/>
            </a:endParaRPr>
          </a:p>
        </p:txBody>
      </p:sp>
      <p:sp>
        <p:nvSpPr>
          <p:cNvPr id="3" name="Content Placeholder 2">
            <a:extLst>
              <a:ext uri="{FF2B5EF4-FFF2-40B4-BE49-F238E27FC236}">
                <a16:creationId xmlns:a16="http://schemas.microsoft.com/office/drawing/2014/main" id="{1DD9121E-87A1-BCE0-2C5A-90E2058F0B47}"/>
              </a:ext>
            </a:extLst>
          </p:cNvPr>
          <p:cNvSpPr>
            <a:spLocks noGrp="1"/>
          </p:cNvSpPr>
          <p:nvPr>
            <p:ph idx="1"/>
          </p:nvPr>
        </p:nvSpPr>
        <p:spPr>
          <a:xfrm>
            <a:off x="838200" y="1834590"/>
            <a:ext cx="10515600" cy="4351338"/>
          </a:xfrm>
        </p:spPr>
        <p:txBody>
          <a:bodyPr/>
          <a:lstStyle/>
          <a:p>
            <a:pPr marL="0" indent="0">
              <a:buNone/>
            </a:pPr>
            <a:r>
              <a:rPr lang="en-US" b="1" dirty="0">
                <a:latin typeface="Book Antiqua" panose="02040602050305030304" pitchFamily="18" charset="0"/>
              </a:rPr>
              <a:t>Outputs of LeNet-5 Model</a:t>
            </a:r>
          </a:p>
          <a:p>
            <a:pPr marL="0" indent="0">
              <a:buNone/>
            </a:pPr>
            <a:endParaRPr lang="en-IN" b="1" dirty="0"/>
          </a:p>
        </p:txBody>
      </p:sp>
      <p:pic>
        <p:nvPicPr>
          <p:cNvPr id="4" name="Picture 3">
            <a:extLst>
              <a:ext uri="{FF2B5EF4-FFF2-40B4-BE49-F238E27FC236}">
                <a16:creationId xmlns:a16="http://schemas.microsoft.com/office/drawing/2014/main" id="{D852F4ED-1367-6AF3-BE6A-8B335C7C67F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93482" y="2579408"/>
            <a:ext cx="3404235" cy="2470150"/>
          </a:xfrm>
          <a:prstGeom prst="rect">
            <a:avLst/>
          </a:prstGeom>
          <a:noFill/>
          <a:ln>
            <a:solidFill>
              <a:schemeClr val="tx1"/>
            </a:solidFill>
          </a:ln>
        </p:spPr>
      </p:pic>
      <p:pic>
        <p:nvPicPr>
          <p:cNvPr id="5" name="Picture 4">
            <a:extLst>
              <a:ext uri="{FF2B5EF4-FFF2-40B4-BE49-F238E27FC236}">
                <a16:creationId xmlns:a16="http://schemas.microsoft.com/office/drawing/2014/main" id="{3DA3AA19-C61A-87C2-18C6-1182B4E939F6}"/>
              </a:ext>
            </a:extLst>
          </p:cNvPr>
          <p:cNvPicPr>
            <a:picLocks noChangeAspect="1"/>
          </p:cNvPicPr>
          <p:nvPr/>
        </p:nvPicPr>
        <p:blipFill>
          <a:blip r:embed="rId3"/>
          <a:stretch>
            <a:fillRect/>
          </a:stretch>
        </p:blipFill>
        <p:spPr>
          <a:xfrm>
            <a:off x="6607138" y="2623858"/>
            <a:ext cx="3388360" cy="2425700"/>
          </a:xfrm>
          <a:prstGeom prst="rect">
            <a:avLst/>
          </a:prstGeom>
          <a:ln>
            <a:solidFill>
              <a:schemeClr val="tx1"/>
            </a:solidFill>
          </a:ln>
        </p:spPr>
      </p:pic>
      <p:sp>
        <p:nvSpPr>
          <p:cNvPr id="7" name="TextBox 6">
            <a:extLst>
              <a:ext uri="{FF2B5EF4-FFF2-40B4-BE49-F238E27FC236}">
                <a16:creationId xmlns:a16="http://schemas.microsoft.com/office/drawing/2014/main" id="{BB442A12-8FE6-79E4-27EA-A2FE975F7C9E}"/>
              </a:ext>
            </a:extLst>
          </p:cNvPr>
          <p:cNvSpPr txBox="1"/>
          <p:nvPr/>
        </p:nvSpPr>
        <p:spPr>
          <a:xfrm>
            <a:off x="1549717" y="5184495"/>
            <a:ext cx="6096000" cy="369332"/>
          </a:xfrm>
          <a:prstGeom prst="rect">
            <a:avLst/>
          </a:prstGeom>
          <a:noFill/>
        </p:spPr>
        <p:txBody>
          <a:bodyPr wrap="square">
            <a:spAutoFit/>
          </a:bodyPr>
          <a:lstStyle/>
          <a:p>
            <a:r>
              <a:rPr lang="en-US" sz="1800" b="1">
                <a:solidFill>
                  <a:srgbClr val="000000"/>
                </a:solidFill>
                <a:effectLst/>
                <a:latin typeface="Times New Roman" panose="02020603050405020304" pitchFamily="18" charset="0"/>
                <a:ea typeface="Times New Roman" panose="02020603050405020304" pitchFamily="18" charset="0"/>
              </a:rPr>
              <a:t>Prediction of Letter : I</a:t>
            </a:r>
            <a:endParaRPr lang="en-IN" dirty="0"/>
          </a:p>
        </p:txBody>
      </p:sp>
      <p:sp>
        <p:nvSpPr>
          <p:cNvPr id="9" name="TextBox 8">
            <a:extLst>
              <a:ext uri="{FF2B5EF4-FFF2-40B4-BE49-F238E27FC236}">
                <a16:creationId xmlns:a16="http://schemas.microsoft.com/office/drawing/2014/main" id="{038623E8-328E-3E2F-88B4-D1755CE6EE05}"/>
              </a:ext>
            </a:extLst>
          </p:cNvPr>
          <p:cNvSpPr txBox="1"/>
          <p:nvPr/>
        </p:nvSpPr>
        <p:spPr>
          <a:xfrm>
            <a:off x="6831106" y="5184495"/>
            <a:ext cx="6096000" cy="369332"/>
          </a:xfrm>
          <a:prstGeom prst="rect">
            <a:avLst/>
          </a:prstGeom>
          <a:noFill/>
        </p:spPr>
        <p:txBody>
          <a:bodyPr wrap="square">
            <a:spAutoFit/>
          </a:bodyPr>
          <a:lstStyle/>
          <a:p>
            <a:r>
              <a:rPr lang="en-US" sz="1800" b="1" dirty="0">
                <a:solidFill>
                  <a:srgbClr val="000000"/>
                </a:solidFill>
                <a:effectLst/>
                <a:latin typeface="Times New Roman" panose="02020603050405020304" pitchFamily="18" charset="0"/>
                <a:ea typeface="Times New Roman" panose="02020603050405020304" pitchFamily="18" charset="0"/>
              </a:rPr>
              <a:t>Prediction of Letter : N</a:t>
            </a:r>
            <a:endParaRPr lang="en-IN" dirty="0"/>
          </a:p>
        </p:txBody>
      </p:sp>
    </p:spTree>
    <p:extLst>
      <p:ext uri="{BB962C8B-B14F-4D97-AF65-F5344CB8AC3E}">
        <p14:creationId xmlns:p14="http://schemas.microsoft.com/office/powerpoint/2010/main" val="1604723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5226931-3534-BF2C-46F6-2F73C18E8FF0}"/>
              </a:ext>
            </a:extLst>
          </p:cNvPr>
          <p:cNvPicPr>
            <a:picLocks noChangeAspect="1"/>
          </p:cNvPicPr>
          <p:nvPr/>
        </p:nvPicPr>
        <p:blipFill>
          <a:blip r:embed="rId2"/>
          <a:stretch>
            <a:fillRect/>
          </a:stretch>
        </p:blipFill>
        <p:spPr>
          <a:xfrm>
            <a:off x="1023322" y="386790"/>
            <a:ext cx="3368040" cy="2444750"/>
          </a:xfrm>
          <a:prstGeom prst="rect">
            <a:avLst/>
          </a:prstGeom>
          <a:ln>
            <a:solidFill>
              <a:schemeClr val="tx1"/>
            </a:solidFill>
          </a:ln>
        </p:spPr>
      </p:pic>
      <p:pic>
        <p:nvPicPr>
          <p:cNvPr id="3" name="Picture 2">
            <a:extLst>
              <a:ext uri="{FF2B5EF4-FFF2-40B4-BE49-F238E27FC236}">
                <a16:creationId xmlns:a16="http://schemas.microsoft.com/office/drawing/2014/main" id="{3D37057B-FF60-0AA8-A1E9-A57B0E7BC80F}"/>
              </a:ext>
            </a:extLst>
          </p:cNvPr>
          <p:cNvPicPr>
            <a:picLocks noChangeAspect="1"/>
          </p:cNvPicPr>
          <p:nvPr/>
        </p:nvPicPr>
        <p:blipFill>
          <a:blip r:embed="rId3"/>
          <a:stretch>
            <a:fillRect/>
          </a:stretch>
        </p:blipFill>
        <p:spPr>
          <a:xfrm>
            <a:off x="6023722" y="413684"/>
            <a:ext cx="3371850" cy="2444750"/>
          </a:xfrm>
          <a:prstGeom prst="rect">
            <a:avLst/>
          </a:prstGeom>
          <a:ln>
            <a:solidFill>
              <a:schemeClr val="tx1"/>
            </a:solidFill>
          </a:ln>
        </p:spPr>
      </p:pic>
      <p:pic>
        <p:nvPicPr>
          <p:cNvPr id="4" name="Picture 3">
            <a:extLst>
              <a:ext uri="{FF2B5EF4-FFF2-40B4-BE49-F238E27FC236}">
                <a16:creationId xmlns:a16="http://schemas.microsoft.com/office/drawing/2014/main" id="{F950FC83-D3E7-09DD-8DB9-464745176A3B}"/>
              </a:ext>
            </a:extLst>
          </p:cNvPr>
          <p:cNvPicPr>
            <a:picLocks noChangeAspect="1"/>
          </p:cNvPicPr>
          <p:nvPr/>
        </p:nvPicPr>
        <p:blipFill>
          <a:blip r:embed="rId4"/>
          <a:stretch>
            <a:fillRect/>
          </a:stretch>
        </p:blipFill>
        <p:spPr>
          <a:xfrm>
            <a:off x="1000462" y="3810747"/>
            <a:ext cx="3390900" cy="2463800"/>
          </a:xfrm>
          <a:prstGeom prst="rect">
            <a:avLst/>
          </a:prstGeom>
          <a:ln>
            <a:solidFill>
              <a:schemeClr val="tx1"/>
            </a:solidFill>
          </a:ln>
        </p:spPr>
      </p:pic>
      <p:pic>
        <p:nvPicPr>
          <p:cNvPr id="5" name="Picture 4">
            <a:extLst>
              <a:ext uri="{FF2B5EF4-FFF2-40B4-BE49-F238E27FC236}">
                <a16:creationId xmlns:a16="http://schemas.microsoft.com/office/drawing/2014/main" id="{79500F86-8572-8099-FCF0-537672381932}"/>
              </a:ext>
            </a:extLst>
          </p:cNvPr>
          <p:cNvPicPr>
            <a:picLocks noChangeAspect="1"/>
          </p:cNvPicPr>
          <p:nvPr/>
        </p:nvPicPr>
        <p:blipFill>
          <a:blip r:embed="rId5"/>
          <a:stretch>
            <a:fillRect/>
          </a:stretch>
        </p:blipFill>
        <p:spPr>
          <a:xfrm>
            <a:off x="6246588" y="3810747"/>
            <a:ext cx="3302635" cy="2470150"/>
          </a:xfrm>
          <a:prstGeom prst="rect">
            <a:avLst/>
          </a:prstGeom>
          <a:ln>
            <a:solidFill>
              <a:schemeClr val="tx1"/>
            </a:solidFill>
          </a:ln>
        </p:spPr>
      </p:pic>
      <p:sp>
        <p:nvSpPr>
          <p:cNvPr id="7" name="TextBox 6">
            <a:extLst>
              <a:ext uri="{FF2B5EF4-FFF2-40B4-BE49-F238E27FC236}">
                <a16:creationId xmlns:a16="http://schemas.microsoft.com/office/drawing/2014/main" id="{F83C43BB-9961-7562-D7EB-73329A048C25}"/>
              </a:ext>
            </a:extLst>
          </p:cNvPr>
          <p:cNvSpPr txBox="1"/>
          <p:nvPr/>
        </p:nvSpPr>
        <p:spPr>
          <a:xfrm>
            <a:off x="1343362" y="2965258"/>
            <a:ext cx="6096000" cy="369332"/>
          </a:xfrm>
          <a:prstGeom prst="rect">
            <a:avLst/>
          </a:prstGeom>
          <a:noFill/>
        </p:spPr>
        <p:txBody>
          <a:bodyPr wrap="square">
            <a:spAutoFit/>
          </a:bodyPr>
          <a:lstStyle/>
          <a:p>
            <a:r>
              <a:rPr lang="en-US" sz="1800" b="1" dirty="0">
                <a:solidFill>
                  <a:srgbClr val="000000"/>
                </a:solidFill>
                <a:effectLst/>
                <a:latin typeface="Times New Roman" panose="02020603050405020304" pitchFamily="18" charset="0"/>
                <a:ea typeface="Times New Roman" panose="02020603050405020304" pitchFamily="18" charset="0"/>
              </a:rPr>
              <a:t>Prediction of Letter : D </a:t>
            </a:r>
            <a:endParaRPr lang="en-IN" dirty="0"/>
          </a:p>
        </p:txBody>
      </p:sp>
      <p:sp>
        <p:nvSpPr>
          <p:cNvPr id="9" name="TextBox 8">
            <a:extLst>
              <a:ext uri="{FF2B5EF4-FFF2-40B4-BE49-F238E27FC236}">
                <a16:creationId xmlns:a16="http://schemas.microsoft.com/office/drawing/2014/main" id="{BDB88A5F-5016-08DE-8E0A-8111D1580667}"/>
              </a:ext>
            </a:extLst>
          </p:cNvPr>
          <p:cNvSpPr txBox="1"/>
          <p:nvPr/>
        </p:nvSpPr>
        <p:spPr>
          <a:xfrm>
            <a:off x="6347572" y="2965258"/>
            <a:ext cx="6096000" cy="369332"/>
          </a:xfrm>
          <a:prstGeom prst="rect">
            <a:avLst/>
          </a:prstGeom>
          <a:noFill/>
        </p:spPr>
        <p:txBody>
          <a:bodyPr wrap="square">
            <a:spAutoFit/>
          </a:bodyPr>
          <a:lstStyle/>
          <a:p>
            <a:r>
              <a:rPr lang="en-US" sz="1800" b="1" dirty="0">
                <a:solidFill>
                  <a:srgbClr val="000000"/>
                </a:solidFill>
                <a:effectLst/>
                <a:latin typeface="Times New Roman" panose="02020603050405020304" pitchFamily="18" charset="0"/>
                <a:ea typeface="Times New Roman" panose="02020603050405020304" pitchFamily="18" charset="0"/>
              </a:rPr>
              <a:t>Prediction of Letter : M</a:t>
            </a:r>
            <a:endParaRPr lang="en-IN" dirty="0"/>
          </a:p>
        </p:txBody>
      </p:sp>
      <p:sp>
        <p:nvSpPr>
          <p:cNvPr id="11" name="TextBox 10">
            <a:extLst>
              <a:ext uri="{FF2B5EF4-FFF2-40B4-BE49-F238E27FC236}">
                <a16:creationId xmlns:a16="http://schemas.microsoft.com/office/drawing/2014/main" id="{9EB6219D-98E5-68EC-E6EC-DC45760C9E55}"/>
              </a:ext>
            </a:extLst>
          </p:cNvPr>
          <p:cNvSpPr txBox="1"/>
          <p:nvPr/>
        </p:nvSpPr>
        <p:spPr>
          <a:xfrm>
            <a:off x="1343362" y="6387722"/>
            <a:ext cx="6221506" cy="369332"/>
          </a:xfrm>
          <a:prstGeom prst="rect">
            <a:avLst/>
          </a:prstGeom>
          <a:noFill/>
        </p:spPr>
        <p:txBody>
          <a:bodyPr wrap="square">
            <a:spAutoFit/>
          </a:bodyPr>
          <a:lstStyle/>
          <a:p>
            <a:r>
              <a:rPr lang="en-US" sz="1800" b="1">
                <a:solidFill>
                  <a:srgbClr val="000000"/>
                </a:solidFill>
                <a:effectLst/>
                <a:latin typeface="Times New Roman" panose="02020603050405020304" pitchFamily="18" charset="0"/>
                <a:ea typeface="Times New Roman" panose="02020603050405020304" pitchFamily="18" charset="0"/>
              </a:rPr>
              <a:t>Prediction of Letter : J</a:t>
            </a:r>
            <a:endParaRPr lang="en-IN" dirty="0"/>
          </a:p>
        </p:txBody>
      </p:sp>
      <p:sp>
        <p:nvSpPr>
          <p:cNvPr id="13" name="TextBox 12">
            <a:extLst>
              <a:ext uri="{FF2B5EF4-FFF2-40B4-BE49-F238E27FC236}">
                <a16:creationId xmlns:a16="http://schemas.microsoft.com/office/drawing/2014/main" id="{C2E38624-220D-C825-9716-DFC71BC3EFD0}"/>
              </a:ext>
            </a:extLst>
          </p:cNvPr>
          <p:cNvSpPr txBox="1"/>
          <p:nvPr/>
        </p:nvSpPr>
        <p:spPr>
          <a:xfrm>
            <a:off x="6438470" y="6387722"/>
            <a:ext cx="6221506" cy="369332"/>
          </a:xfrm>
          <a:prstGeom prst="rect">
            <a:avLst/>
          </a:prstGeom>
          <a:noFill/>
        </p:spPr>
        <p:txBody>
          <a:bodyPr wrap="square">
            <a:spAutoFit/>
          </a:bodyPr>
          <a:lstStyle/>
          <a:p>
            <a:r>
              <a:rPr lang="en-US" sz="1800" b="1" dirty="0">
                <a:solidFill>
                  <a:srgbClr val="000000"/>
                </a:solidFill>
                <a:effectLst/>
                <a:latin typeface="Times New Roman" panose="02020603050405020304" pitchFamily="18" charset="0"/>
                <a:ea typeface="Times New Roman" panose="02020603050405020304" pitchFamily="18" charset="0"/>
              </a:rPr>
              <a:t>Prediction of Letter : U</a:t>
            </a:r>
            <a:endParaRPr lang="en-IN" dirty="0"/>
          </a:p>
        </p:txBody>
      </p:sp>
    </p:spTree>
    <p:extLst>
      <p:ext uri="{BB962C8B-B14F-4D97-AF65-F5344CB8AC3E}">
        <p14:creationId xmlns:p14="http://schemas.microsoft.com/office/powerpoint/2010/main" val="3744188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CC449-771B-0819-2BA2-3A6B6EA25F9C}"/>
              </a:ext>
            </a:extLst>
          </p:cNvPr>
          <p:cNvSpPr>
            <a:spLocks noGrp="1"/>
          </p:cNvSpPr>
          <p:nvPr>
            <p:ph type="title"/>
          </p:nvPr>
        </p:nvSpPr>
        <p:spPr/>
        <p:txBody>
          <a:bodyPr>
            <a:normAutofit/>
          </a:bodyPr>
          <a:lstStyle/>
          <a:p>
            <a:r>
              <a:rPr lang="en-US" sz="2800" b="1" dirty="0">
                <a:latin typeface="Book Antiqua" panose="02040602050305030304" pitchFamily="18" charset="0"/>
              </a:rPr>
              <a:t>Outputs of </a:t>
            </a:r>
            <a:r>
              <a:rPr lang="en-US" sz="2800" b="1" dirty="0" err="1">
                <a:latin typeface="Book Antiqua" panose="02040602050305030304" pitchFamily="18" charset="0"/>
              </a:rPr>
              <a:t>AlexNet</a:t>
            </a:r>
            <a:r>
              <a:rPr lang="en-US" sz="2800" b="1" dirty="0">
                <a:latin typeface="Book Antiqua" panose="02040602050305030304" pitchFamily="18" charset="0"/>
              </a:rPr>
              <a:t> Model</a:t>
            </a:r>
            <a:endParaRPr lang="en-IN" sz="2800" b="1" dirty="0">
              <a:latin typeface="Book Antiqua" panose="02040602050305030304" pitchFamily="18" charset="0"/>
            </a:endParaRPr>
          </a:p>
        </p:txBody>
      </p:sp>
      <p:pic>
        <p:nvPicPr>
          <p:cNvPr id="5" name="Content Placeholder 4">
            <a:extLst>
              <a:ext uri="{FF2B5EF4-FFF2-40B4-BE49-F238E27FC236}">
                <a16:creationId xmlns:a16="http://schemas.microsoft.com/office/drawing/2014/main" id="{2FD3BC69-82CE-A70E-EF9C-6D4BED480BB8}"/>
              </a:ext>
            </a:extLst>
          </p:cNvPr>
          <p:cNvPicPr>
            <a:picLocks noGrp="1" noChangeAspect="1"/>
          </p:cNvPicPr>
          <p:nvPr>
            <p:ph sz="half" idx="1"/>
          </p:nvPr>
        </p:nvPicPr>
        <p:blipFill>
          <a:blip r:embed="rId2"/>
          <a:stretch>
            <a:fillRect/>
          </a:stretch>
        </p:blipFill>
        <p:spPr>
          <a:xfrm>
            <a:off x="983739" y="1962236"/>
            <a:ext cx="3731696" cy="2394332"/>
          </a:xfrm>
          <a:prstGeom prst="rect">
            <a:avLst/>
          </a:prstGeom>
          <a:ln>
            <a:solidFill>
              <a:schemeClr val="tx1"/>
            </a:solidFill>
          </a:ln>
        </p:spPr>
      </p:pic>
      <p:sp>
        <p:nvSpPr>
          <p:cNvPr id="7" name="TextBox 6">
            <a:extLst>
              <a:ext uri="{FF2B5EF4-FFF2-40B4-BE49-F238E27FC236}">
                <a16:creationId xmlns:a16="http://schemas.microsoft.com/office/drawing/2014/main" id="{D63C0B89-054B-281A-1F53-F8E049415A1C}"/>
              </a:ext>
            </a:extLst>
          </p:cNvPr>
          <p:cNvSpPr txBox="1"/>
          <p:nvPr/>
        </p:nvSpPr>
        <p:spPr>
          <a:xfrm>
            <a:off x="1452282" y="4564443"/>
            <a:ext cx="6096000" cy="369332"/>
          </a:xfrm>
          <a:prstGeom prst="rect">
            <a:avLst/>
          </a:prstGeom>
          <a:noFill/>
        </p:spPr>
        <p:txBody>
          <a:bodyPr wrap="square">
            <a:spAutoFit/>
          </a:bodyPr>
          <a:lstStyle/>
          <a:p>
            <a:r>
              <a:rPr lang="en-US" sz="1800" b="1" dirty="0">
                <a:solidFill>
                  <a:srgbClr val="000000"/>
                </a:solidFill>
                <a:effectLst/>
                <a:latin typeface="Times New Roman" panose="02020603050405020304" pitchFamily="18" charset="0"/>
                <a:ea typeface="Times New Roman" panose="02020603050405020304" pitchFamily="18" charset="0"/>
              </a:rPr>
              <a:t>Prediction of Letter S</a:t>
            </a:r>
            <a:endParaRPr lang="en-IN" dirty="0"/>
          </a:p>
        </p:txBody>
      </p:sp>
      <p:pic>
        <p:nvPicPr>
          <p:cNvPr id="8" name="Picture 7">
            <a:extLst>
              <a:ext uri="{FF2B5EF4-FFF2-40B4-BE49-F238E27FC236}">
                <a16:creationId xmlns:a16="http://schemas.microsoft.com/office/drawing/2014/main" id="{2B2BC642-DD40-5DF5-7D03-CC7F8B7F1F5E}"/>
              </a:ext>
            </a:extLst>
          </p:cNvPr>
          <p:cNvPicPr>
            <a:picLocks noChangeAspect="1"/>
          </p:cNvPicPr>
          <p:nvPr/>
        </p:nvPicPr>
        <p:blipFill>
          <a:blip r:embed="rId3"/>
          <a:stretch>
            <a:fillRect/>
          </a:stretch>
        </p:blipFill>
        <p:spPr>
          <a:xfrm>
            <a:off x="6795248" y="1986703"/>
            <a:ext cx="3917576" cy="2369865"/>
          </a:xfrm>
          <a:prstGeom prst="rect">
            <a:avLst/>
          </a:prstGeom>
          <a:ln>
            <a:solidFill>
              <a:schemeClr val="tx1"/>
            </a:solidFill>
          </a:ln>
        </p:spPr>
      </p:pic>
      <p:sp>
        <p:nvSpPr>
          <p:cNvPr id="10" name="TextBox 9">
            <a:extLst>
              <a:ext uri="{FF2B5EF4-FFF2-40B4-BE49-F238E27FC236}">
                <a16:creationId xmlns:a16="http://schemas.microsoft.com/office/drawing/2014/main" id="{7489238B-FA57-E119-5F2B-B44F13E8AA4E}"/>
              </a:ext>
            </a:extLst>
          </p:cNvPr>
          <p:cNvSpPr txBox="1"/>
          <p:nvPr/>
        </p:nvSpPr>
        <p:spPr>
          <a:xfrm>
            <a:off x="7234518" y="4564443"/>
            <a:ext cx="6096000" cy="369332"/>
          </a:xfrm>
          <a:prstGeom prst="rect">
            <a:avLst/>
          </a:prstGeom>
          <a:noFill/>
        </p:spPr>
        <p:txBody>
          <a:bodyPr wrap="square">
            <a:spAutoFit/>
          </a:bodyPr>
          <a:lstStyle/>
          <a:p>
            <a:r>
              <a:rPr lang="en-US" sz="1800" b="1" dirty="0">
                <a:solidFill>
                  <a:srgbClr val="000000"/>
                </a:solidFill>
                <a:effectLst/>
                <a:latin typeface="Times New Roman" panose="02020603050405020304" pitchFamily="18" charset="0"/>
                <a:ea typeface="Times New Roman" panose="02020603050405020304" pitchFamily="18" charset="0"/>
              </a:rPr>
              <a:t>Prediction of Letter K</a:t>
            </a:r>
            <a:endParaRPr lang="en-IN" dirty="0"/>
          </a:p>
        </p:txBody>
      </p:sp>
    </p:spTree>
    <p:extLst>
      <p:ext uri="{BB962C8B-B14F-4D97-AF65-F5344CB8AC3E}">
        <p14:creationId xmlns:p14="http://schemas.microsoft.com/office/powerpoint/2010/main" val="34625543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D94C44D-DF99-2DAA-5F0D-1A35562B7F51}"/>
              </a:ext>
            </a:extLst>
          </p:cNvPr>
          <p:cNvPicPr>
            <a:picLocks noChangeAspect="1"/>
          </p:cNvPicPr>
          <p:nvPr/>
        </p:nvPicPr>
        <p:blipFill>
          <a:blip r:embed="rId2"/>
          <a:stretch>
            <a:fillRect/>
          </a:stretch>
        </p:blipFill>
        <p:spPr>
          <a:xfrm>
            <a:off x="911243" y="765548"/>
            <a:ext cx="4097704" cy="2354170"/>
          </a:xfrm>
          <a:prstGeom prst="rect">
            <a:avLst/>
          </a:prstGeom>
          <a:ln>
            <a:solidFill>
              <a:schemeClr val="tx1"/>
            </a:solidFill>
          </a:ln>
        </p:spPr>
      </p:pic>
      <p:pic>
        <p:nvPicPr>
          <p:cNvPr id="3" name="Picture 2">
            <a:extLst>
              <a:ext uri="{FF2B5EF4-FFF2-40B4-BE49-F238E27FC236}">
                <a16:creationId xmlns:a16="http://schemas.microsoft.com/office/drawing/2014/main" id="{09D3B1EC-248D-2988-CCFD-7CA8BBA2231F}"/>
              </a:ext>
            </a:extLst>
          </p:cNvPr>
          <p:cNvPicPr>
            <a:picLocks noChangeAspect="1"/>
          </p:cNvPicPr>
          <p:nvPr/>
        </p:nvPicPr>
        <p:blipFill>
          <a:blip r:embed="rId3"/>
          <a:stretch>
            <a:fillRect/>
          </a:stretch>
        </p:blipFill>
        <p:spPr>
          <a:xfrm>
            <a:off x="6713145" y="845370"/>
            <a:ext cx="3836280" cy="2274347"/>
          </a:xfrm>
          <a:prstGeom prst="rect">
            <a:avLst/>
          </a:prstGeom>
          <a:ln>
            <a:solidFill>
              <a:schemeClr val="tx1"/>
            </a:solidFill>
          </a:ln>
        </p:spPr>
      </p:pic>
      <p:pic>
        <p:nvPicPr>
          <p:cNvPr id="4" name="Picture 3">
            <a:extLst>
              <a:ext uri="{FF2B5EF4-FFF2-40B4-BE49-F238E27FC236}">
                <a16:creationId xmlns:a16="http://schemas.microsoft.com/office/drawing/2014/main" id="{D0F47C1C-0B81-2D6D-5C95-24A2E4F8E167}"/>
              </a:ext>
            </a:extLst>
          </p:cNvPr>
          <p:cNvPicPr>
            <a:picLocks noChangeAspect="1"/>
          </p:cNvPicPr>
          <p:nvPr/>
        </p:nvPicPr>
        <p:blipFill>
          <a:blip r:embed="rId4"/>
          <a:stretch>
            <a:fillRect/>
          </a:stretch>
        </p:blipFill>
        <p:spPr>
          <a:xfrm>
            <a:off x="1062403" y="3981449"/>
            <a:ext cx="3946544" cy="2379623"/>
          </a:xfrm>
          <a:prstGeom prst="rect">
            <a:avLst/>
          </a:prstGeom>
          <a:ln>
            <a:solidFill>
              <a:schemeClr val="tx1"/>
            </a:solidFill>
          </a:ln>
        </p:spPr>
      </p:pic>
      <p:pic>
        <p:nvPicPr>
          <p:cNvPr id="5" name="Picture 4">
            <a:extLst>
              <a:ext uri="{FF2B5EF4-FFF2-40B4-BE49-F238E27FC236}">
                <a16:creationId xmlns:a16="http://schemas.microsoft.com/office/drawing/2014/main" id="{CC957635-EBF0-58C5-6381-33A6BE369D5F}"/>
              </a:ext>
            </a:extLst>
          </p:cNvPr>
          <p:cNvPicPr>
            <a:picLocks noChangeAspect="1"/>
          </p:cNvPicPr>
          <p:nvPr/>
        </p:nvPicPr>
        <p:blipFill>
          <a:blip r:embed="rId5"/>
          <a:stretch>
            <a:fillRect/>
          </a:stretch>
        </p:blipFill>
        <p:spPr>
          <a:xfrm>
            <a:off x="6788049" y="4036396"/>
            <a:ext cx="3961514" cy="2324676"/>
          </a:xfrm>
          <a:prstGeom prst="rect">
            <a:avLst/>
          </a:prstGeom>
          <a:ln>
            <a:solidFill>
              <a:schemeClr val="tx1"/>
            </a:solidFill>
          </a:ln>
        </p:spPr>
      </p:pic>
      <p:sp>
        <p:nvSpPr>
          <p:cNvPr id="7" name="TextBox 6">
            <a:extLst>
              <a:ext uri="{FF2B5EF4-FFF2-40B4-BE49-F238E27FC236}">
                <a16:creationId xmlns:a16="http://schemas.microsoft.com/office/drawing/2014/main" id="{047842CF-08C2-336B-E195-BB67BD57A71D}"/>
              </a:ext>
            </a:extLst>
          </p:cNvPr>
          <p:cNvSpPr txBox="1"/>
          <p:nvPr/>
        </p:nvSpPr>
        <p:spPr>
          <a:xfrm>
            <a:off x="1497106" y="3208724"/>
            <a:ext cx="6096000" cy="369332"/>
          </a:xfrm>
          <a:prstGeom prst="rect">
            <a:avLst/>
          </a:prstGeom>
          <a:noFill/>
        </p:spPr>
        <p:txBody>
          <a:bodyPr wrap="square">
            <a:spAutoFit/>
          </a:bodyPr>
          <a:lstStyle/>
          <a:p>
            <a:r>
              <a:rPr lang="en-US" sz="1800" b="1" dirty="0">
                <a:solidFill>
                  <a:srgbClr val="000000"/>
                </a:solidFill>
                <a:effectLst/>
                <a:latin typeface="Times New Roman" panose="02020603050405020304" pitchFamily="18" charset="0"/>
                <a:ea typeface="Times New Roman" panose="02020603050405020304" pitchFamily="18" charset="0"/>
              </a:rPr>
              <a:t>Prediction of Letter Z</a:t>
            </a:r>
            <a:endParaRPr lang="en-IN" dirty="0"/>
          </a:p>
        </p:txBody>
      </p:sp>
      <p:sp>
        <p:nvSpPr>
          <p:cNvPr id="9" name="TextBox 8">
            <a:extLst>
              <a:ext uri="{FF2B5EF4-FFF2-40B4-BE49-F238E27FC236}">
                <a16:creationId xmlns:a16="http://schemas.microsoft.com/office/drawing/2014/main" id="{FCE6523D-33CF-8A74-E50E-FEA9E4B72D02}"/>
              </a:ext>
            </a:extLst>
          </p:cNvPr>
          <p:cNvSpPr txBox="1"/>
          <p:nvPr/>
        </p:nvSpPr>
        <p:spPr>
          <a:xfrm>
            <a:off x="7501425" y="3207763"/>
            <a:ext cx="6096000" cy="369332"/>
          </a:xfrm>
          <a:prstGeom prst="rect">
            <a:avLst/>
          </a:prstGeom>
          <a:noFill/>
        </p:spPr>
        <p:txBody>
          <a:bodyPr wrap="square">
            <a:spAutoFit/>
          </a:bodyPr>
          <a:lstStyle/>
          <a:p>
            <a:r>
              <a:rPr lang="en-US" sz="1800" b="1" dirty="0">
                <a:solidFill>
                  <a:srgbClr val="000000"/>
                </a:solidFill>
                <a:effectLst/>
                <a:latin typeface="Times New Roman" panose="02020603050405020304" pitchFamily="18" charset="0"/>
                <a:ea typeface="Times New Roman" panose="02020603050405020304" pitchFamily="18" charset="0"/>
              </a:rPr>
              <a:t>Prediction of Letter U</a:t>
            </a:r>
            <a:endParaRPr lang="en-IN" dirty="0"/>
          </a:p>
        </p:txBody>
      </p:sp>
      <p:sp>
        <p:nvSpPr>
          <p:cNvPr id="11" name="TextBox 10">
            <a:extLst>
              <a:ext uri="{FF2B5EF4-FFF2-40B4-BE49-F238E27FC236}">
                <a16:creationId xmlns:a16="http://schemas.microsoft.com/office/drawing/2014/main" id="{D42421AF-B574-4975-7750-E565CBF8F422}"/>
              </a:ext>
            </a:extLst>
          </p:cNvPr>
          <p:cNvSpPr txBox="1"/>
          <p:nvPr/>
        </p:nvSpPr>
        <p:spPr>
          <a:xfrm>
            <a:off x="1687606" y="6428281"/>
            <a:ext cx="6799728" cy="369332"/>
          </a:xfrm>
          <a:prstGeom prst="rect">
            <a:avLst/>
          </a:prstGeom>
          <a:noFill/>
        </p:spPr>
        <p:txBody>
          <a:bodyPr wrap="square">
            <a:spAutoFit/>
          </a:bodyPr>
          <a:lstStyle/>
          <a:p>
            <a:r>
              <a:rPr lang="en-US" sz="1800" b="1" dirty="0">
                <a:solidFill>
                  <a:srgbClr val="000000"/>
                </a:solidFill>
                <a:effectLst/>
                <a:latin typeface="Times New Roman" panose="02020603050405020304" pitchFamily="18" charset="0"/>
                <a:ea typeface="Times New Roman" panose="02020603050405020304" pitchFamily="18" charset="0"/>
              </a:rPr>
              <a:t>Prediction of Letter J</a:t>
            </a:r>
            <a:endParaRPr lang="en-IN" dirty="0"/>
          </a:p>
        </p:txBody>
      </p:sp>
      <p:sp>
        <p:nvSpPr>
          <p:cNvPr id="13" name="TextBox 12">
            <a:extLst>
              <a:ext uri="{FF2B5EF4-FFF2-40B4-BE49-F238E27FC236}">
                <a16:creationId xmlns:a16="http://schemas.microsoft.com/office/drawing/2014/main" id="{66E10E9E-DCA3-E95D-F29B-29A9BF64A211}"/>
              </a:ext>
            </a:extLst>
          </p:cNvPr>
          <p:cNvSpPr txBox="1"/>
          <p:nvPr/>
        </p:nvSpPr>
        <p:spPr>
          <a:xfrm>
            <a:off x="7501425" y="6366434"/>
            <a:ext cx="6799728" cy="458074"/>
          </a:xfrm>
          <a:prstGeom prst="rect">
            <a:avLst/>
          </a:prstGeom>
          <a:noFill/>
        </p:spPr>
        <p:txBody>
          <a:bodyPr wrap="square">
            <a:spAutoFit/>
          </a:bodyPr>
          <a:lstStyle/>
          <a:p>
            <a:pPr>
              <a:lnSpc>
                <a:spcPct val="150000"/>
              </a:lnSpc>
              <a:spcBef>
                <a:spcPts val="425"/>
              </a:spcBef>
              <a:tabLst>
                <a:tab pos="2461260" algn="l"/>
              </a:tabLst>
            </a:pPr>
            <a:r>
              <a:rPr lang="en-US" sz="1800" b="1" dirty="0">
                <a:solidFill>
                  <a:srgbClr val="000000"/>
                </a:solidFill>
                <a:effectLst/>
                <a:latin typeface="Times New Roman" panose="02020603050405020304" pitchFamily="18" charset="0"/>
                <a:ea typeface="Times New Roman" panose="02020603050405020304" pitchFamily="18" charset="0"/>
              </a:rPr>
              <a:t>Prediction of Letter W</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02964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3A0E9-877E-7579-A92A-11DFB7A38BC0}"/>
              </a:ext>
            </a:extLst>
          </p:cNvPr>
          <p:cNvSpPr>
            <a:spLocks noGrp="1"/>
          </p:cNvSpPr>
          <p:nvPr>
            <p:ph type="title"/>
          </p:nvPr>
        </p:nvSpPr>
        <p:spPr/>
        <p:txBody>
          <a:bodyPr/>
          <a:lstStyle/>
          <a:p>
            <a:r>
              <a:rPr lang="en-IN" b="1" dirty="0">
                <a:latin typeface="Book Antiqua" panose="02040602050305030304" pitchFamily="18" charset="0"/>
              </a:rPr>
              <a:t>Introduction</a:t>
            </a:r>
          </a:p>
        </p:txBody>
      </p:sp>
      <p:sp>
        <p:nvSpPr>
          <p:cNvPr id="3" name="Content Placeholder 2">
            <a:extLst>
              <a:ext uri="{FF2B5EF4-FFF2-40B4-BE49-F238E27FC236}">
                <a16:creationId xmlns:a16="http://schemas.microsoft.com/office/drawing/2014/main" id="{8B55A8DA-5F85-B021-659B-3EBBD4A0ABFD}"/>
              </a:ext>
            </a:extLst>
          </p:cNvPr>
          <p:cNvSpPr>
            <a:spLocks noGrp="1"/>
          </p:cNvSpPr>
          <p:nvPr>
            <p:ph sz="half" idx="1"/>
          </p:nvPr>
        </p:nvSpPr>
        <p:spPr/>
        <p:txBody>
          <a:bodyPr/>
          <a:lstStyle/>
          <a:p>
            <a:pPr marL="0" indent="0" algn="just">
              <a:buNone/>
            </a:pPr>
            <a:r>
              <a:rPr lang="en-US" sz="1800" dirty="0">
                <a:solidFill>
                  <a:srgbClr val="202124"/>
                </a:solidFill>
                <a:effectLst/>
                <a:latin typeface="Century" panose="02040604050505020304" pitchFamily="18" charset="0"/>
                <a:ea typeface="Times New Roman" panose="02020603050405020304" pitchFamily="18" charset="0"/>
              </a:rPr>
              <a:t>Detection of text from images of morse code is a complex process and there is no active research in this area. As these are images, different </a:t>
            </a:r>
            <a:r>
              <a:rPr lang="en-US" sz="1800" dirty="0">
                <a:solidFill>
                  <a:srgbClr val="202124"/>
                </a:solidFill>
                <a:latin typeface="Century" panose="02040604050505020304" pitchFamily="18" charset="0"/>
                <a:ea typeface="Times New Roman" panose="02020603050405020304" pitchFamily="18" charset="0"/>
              </a:rPr>
              <a:t>people can</a:t>
            </a:r>
            <a:r>
              <a:rPr lang="en-US" sz="1800" dirty="0">
                <a:solidFill>
                  <a:srgbClr val="202124"/>
                </a:solidFill>
                <a:effectLst/>
                <a:latin typeface="Century" panose="02040604050505020304" pitchFamily="18" charset="0"/>
                <a:ea typeface="Times New Roman" panose="02020603050405020304" pitchFamily="18" charset="0"/>
              </a:rPr>
              <a:t> have different styles of writing.</a:t>
            </a:r>
          </a:p>
          <a:p>
            <a:pPr marL="0" indent="0" algn="just">
              <a:buNone/>
            </a:pPr>
            <a:endParaRPr lang="en-US" sz="1800" dirty="0">
              <a:solidFill>
                <a:srgbClr val="202124"/>
              </a:solidFill>
              <a:effectLst/>
              <a:latin typeface="Century" panose="02040604050505020304" pitchFamily="18" charset="0"/>
              <a:ea typeface="Times New Roman" panose="02020603050405020304" pitchFamily="18" charset="0"/>
            </a:endParaRPr>
          </a:p>
          <a:p>
            <a:pPr marL="0" indent="0" algn="just">
              <a:buNone/>
            </a:pPr>
            <a:r>
              <a:rPr lang="en-US" sz="1800" dirty="0">
                <a:solidFill>
                  <a:srgbClr val="202124"/>
                </a:solidFill>
                <a:effectLst/>
                <a:latin typeface="Century" panose="02040604050505020304" pitchFamily="18" charset="0"/>
                <a:ea typeface="Times New Roman" panose="02020603050405020304" pitchFamily="18" charset="0"/>
              </a:rPr>
              <a:t>Even though we have these problems, we intend to built a machine learning model which will extract the morse code present in the input image and convert </a:t>
            </a:r>
            <a:r>
              <a:rPr lang="en-US" sz="1800" dirty="0">
                <a:solidFill>
                  <a:srgbClr val="202124"/>
                </a:solidFill>
                <a:latin typeface="Century" panose="02040604050505020304" pitchFamily="18" charset="0"/>
                <a:ea typeface="Times New Roman" panose="02020603050405020304" pitchFamily="18" charset="0"/>
              </a:rPr>
              <a:t>that</a:t>
            </a:r>
            <a:r>
              <a:rPr lang="en-US" sz="1800" dirty="0">
                <a:solidFill>
                  <a:srgbClr val="202124"/>
                </a:solidFill>
                <a:effectLst/>
                <a:latin typeface="Century" panose="02040604050505020304" pitchFamily="18" charset="0"/>
                <a:ea typeface="Times New Roman" panose="02020603050405020304" pitchFamily="18" charset="0"/>
              </a:rPr>
              <a:t> morse code to the English language with the help of convolutional neural networks with </a:t>
            </a:r>
            <a:r>
              <a:rPr lang="en-US" sz="1800" dirty="0">
                <a:solidFill>
                  <a:srgbClr val="202124"/>
                </a:solidFill>
                <a:latin typeface="Century" panose="02040604050505020304" pitchFamily="18" charset="0"/>
                <a:ea typeface="Times New Roman" panose="02020603050405020304" pitchFamily="18" charset="0"/>
              </a:rPr>
              <a:t>better accuracy.</a:t>
            </a:r>
            <a:endParaRPr lang="en-IN" dirty="0">
              <a:latin typeface="Century" panose="02040604050505020304" pitchFamily="18" charset="0"/>
            </a:endParaRPr>
          </a:p>
        </p:txBody>
      </p:sp>
      <p:sp>
        <p:nvSpPr>
          <p:cNvPr id="5" name="Content Placeholder 4">
            <a:extLst>
              <a:ext uri="{FF2B5EF4-FFF2-40B4-BE49-F238E27FC236}">
                <a16:creationId xmlns:a16="http://schemas.microsoft.com/office/drawing/2014/main" id="{150F5D2A-B8CF-0F47-9243-020FFB83C71A}"/>
              </a:ext>
            </a:extLst>
          </p:cNvPr>
          <p:cNvSpPr>
            <a:spLocks noGrp="1"/>
          </p:cNvSpPr>
          <p:nvPr>
            <p:ph sz="half" idx="2"/>
          </p:nvPr>
        </p:nvSpPr>
        <p:spPr/>
        <p:txBody>
          <a:bodyPr/>
          <a:lstStyle/>
          <a:p>
            <a:endParaRPr lang="en-IN"/>
          </a:p>
        </p:txBody>
      </p:sp>
      <p:pic>
        <p:nvPicPr>
          <p:cNvPr id="6" name="Content Placeholder 5">
            <a:extLst>
              <a:ext uri="{FF2B5EF4-FFF2-40B4-BE49-F238E27FC236}">
                <a16:creationId xmlns:a16="http://schemas.microsoft.com/office/drawing/2014/main" id="{50734C15-F771-D7E1-A1D5-B9C4F60505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0" y="2066364"/>
            <a:ext cx="5855789" cy="2725272"/>
          </a:xfrm>
          <a:prstGeom prst="rect">
            <a:avLst/>
          </a:prstGeom>
        </p:spPr>
      </p:pic>
    </p:spTree>
    <p:extLst>
      <p:ext uri="{BB962C8B-B14F-4D97-AF65-F5344CB8AC3E}">
        <p14:creationId xmlns:p14="http://schemas.microsoft.com/office/powerpoint/2010/main" val="41241462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9C6C572-1FB5-AECD-8D99-9C249004606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08363" y="747395"/>
            <a:ext cx="4224188" cy="2880391"/>
          </a:xfrm>
          <a:prstGeom prst="rect">
            <a:avLst/>
          </a:prstGeom>
          <a:noFill/>
          <a:ln>
            <a:solidFill>
              <a:schemeClr val="tx1"/>
            </a:solidFill>
          </a:ln>
        </p:spPr>
      </p:pic>
      <p:pic>
        <p:nvPicPr>
          <p:cNvPr id="3" name="Picture 2">
            <a:extLst>
              <a:ext uri="{FF2B5EF4-FFF2-40B4-BE49-F238E27FC236}">
                <a16:creationId xmlns:a16="http://schemas.microsoft.com/office/drawing/2014/main" id="{E433A500-745A-A272-C610-D5DAAA52E4E5}"/>
              </a:ext>
            </a:extLst>
          </p:cNvPr>
          <p:cNvPicPr>
            <a:picLocks noChangeAspect="1"/>
          </p:cNvPicPr>
          <p:nvPr/>
        </p:nvPicPr>
        <p:blipFill>
          <a:blip r:embed="rId3"/>
          <a:stretch>
            <a:fillRect/>
          </a:stretch>
        </p:blipFill>
        <p:spPr>
          <a:xfrm>
            <a:off x="7064953" y="747394"/>
            <a:ext cx="3935557" cy="2880391"/>
          </a:xfrm>
          <a:prstGeom prst="rect">
            <a:avLst/>
          </a:prstGeom>
          <a:ln>
            <a:solidFill>
              <a:schemeClr val="tx1"/>
            </a:solidFill>
          </a:ln>
        </p:spPr>
      </p:pic>
      <p:sp>
        <p:nvSpPr>
          <p:cNvPr id="5" name="TextBox 4">
            <a:extLst>
              <a:ext uri="{FF2B5EF4-FFF2-40B4-BE49-F238E27FC236}">
                <a16:creationId xmlns:a16="http://schemas.microsoft.com/office/drawing/2014/main" id="{E8FCFA83-90E5-A93C-6279-C01EA4F8489A}"/>
              </a:ext>
            </a:extLst>
          </p:cNvPr>
          <p:cNvSpPr txBox="1"/>
          <p:nvPr/>
        </p:nvSpPr>
        <p:spPr>
          <a:xfrm>
            <a:off x="1819564" y="3699225"/>
            <a:ext cx="6096000" cy="369332"/>
          </a:xfrm>
          <a:prstGeom prst="rect">
            <a:avLst/>
          </a:prstGeom>
          <a:noFill/>
        </p:spPr>
        <p:txBody>
          <a:bodyPr wrap="square">
            <a:spAutoFit/>
          </a:bodyPr>
          <a:lstStyle/>
          <a:p>
            <a:r>
              <a:rPr lang="en-US" sz="1800" b="1">
                <a:solidFill>
                  <a:srgbClr val="000000"/>
                </a:solidFill>
                <a:effectLst/>
                <a:latin typeface="Times New Roman" panose="02020603050405020304" pitchFamily="18" charset="0"/>
                <a:ea typeface="Times New Roman" panose="02020603050405020304" pitchFamily="18" charset="0"/>
              </a:rPr>
              <a:t>Prediction of Letters :  O N</a:t>
            </a:r>
            <a:endParaRPr lang="en-IN" dirty="0"/>
          </a:p>
        </p:txBody>
      </p:sp>
      <p:sp>
        <p:nvSpPr>
          <p:cNvPr id="7" name="TextBox 6">
            <a:extLst>
              <a:ext uri="{FF2B5EF4-FFF2-40B4-BE49-F238E27FC236}">
                <a16:creationId xmlns:a16="http://schemas.microsoft.com/office/drawing/2014/main" id="{F78DED71-0906-4C9F-099C-F5FBEA493D52}"/>
              </a:ext>
            </a:extLst>
          </p:cNvPr>
          <p:cNvSpPr txBox="1"/>
          <p:nvPr/>
        </p:nvSpPr>
        <p:spPr>
          <a:xfrm>
            <a:off x="7324436" y="3699225"/>
            <a:ext cx="6096000" cy="369332"/>
          </a:xfrm>
          <a:prstGeom prst="rect">
            <a:avLst/>
          </a:prstGeom>
          <a:noFill/>
        </p:spPr>
        <p:txBody>
          <a:bodyPr wrap="square">
            <a:spAutoFit/>
          </a:bodyPr>
          <a:lstStyle/>
          <a:p>
            <a:r>
              <a:rPr lang="en-US" sz="1800" b="1" dirty="0">
                <a:solidFill>
                  <a:srgbClr val="000000"/>
                </a:solidFill>
                <a:effectLst/>
                <a:latin typeface="Times New Roman" panose="02020603050405020304" pitchFamily="18" charset="0"/>
                <a:ea typeface="Times New Roman" panose="02020603050405020304" pitchFamily="18" charset="0"/>
              </a:rPr>
              <a:t>Prediction of Letters : M A N</a:t>
            </a:r>
            <a:endParaRPr lang="en-IN" dirty="0"/>
          </a:p>
        </p:txBody>
      </p:sp>
    </p:spTree>
    <p:extLst>
      <p:ext uri="{BB962C8B-B14F-4D97-AF65-F5344CB8AC3E}">
        <p14:creationId xmlns:p14="http://schemas.microsoft.com/office/powerpoint/2010/main" val="35451601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98201-96F9-A091-8A91-02589030279E}"/>
              </a:ext>
            </a:extLst>
          </p:cNvPr>
          <p:cNvSpPr>
            <a:spLocks noGrp="1"/>
          </p:cNvSpPr>
          <p:nvPr>
            <p:ph type="title"/>
          </p:nvPr>
        </p:nvSpPr>
        <p:spPr/>
        <p:txBody>
          <a:bodyPr/>
          <a:lstStyle/>
          <a:p>
            <a:r>
              <a:rPr lang="en-US" b="1" dirty="0">
                <a:latin typeface="Book Antiqua" panose="02040602050305030304" pitchFamily="18" charset="0"/>
              </a:rPr>
              <a:t>Future Work</a:t>
            </a:r>
            <a:endParaRPr lang="en-IN" b="1" dirty="0">
              <a:latin typeface="Book Antiqua" panose="02040602050305030304" pitchFamily="18" charset="0"/>
            </a:endParaRPr>
          </a:p>
        </p:txBody>
      </p:sp>
      <p:sp>
        <p:nvSpPr>
          <p:cNvPr id="3" name="Content Placeholder 2">
            <a:extLst>
              <a:ext uri="{FF2B5EF4-FFF2-40B4-BE49-F238E27FC236}">
                <a16:creationId xmlns:a16="http://schemas.microsoft.com/office/drawing/2014/main" id="{5565EA2F-6CA4-AF83-454E-7D9FD2504AA3}"/>
              </a:ext>
            </a:extLst>
          </p:cNvPr>
          <p:cNvSpPr>
            <a:spLocks noGrp="1"/>
          </p:cNvSpPr>
          <p:nvPr>
            <p:ph idx="1"/>
          </p:nvPr>
        </p:nvSpPr>
        <p:spPr>
          <a:xfrm>
            <a:off x="838200" y="1861484"/>
            <a:ext cx="10515600" cy="4351338"/>
          </a:xfrm>
        </p:spPr>
        <p:txBody>
          <a:bodyPr>
            <a:normAutofit/>
          </a:bodyPr>
          <a:lstStyle/>
          <a:p>
            <a:r>
              <a:rPr lang="en-IN" sz="1800" dirty="0">
                <a:latin typeface="Century" panose="02040604050505020304" pitchFamily="18" charset="0"/>
              </a:rPr>
              <a:t>As of now, we have classified individual images of morse code and multiple characters present in a word. In, future we are </a:t>
            </a:r>
            <a:r>
              <a:rPr lang="en-IN" sz="1800" dirty="0" err="1">
                <a:latin typeface="Century" panose="02040604050505020304" pitchFamily="18" charset="0"/>
              </a:rPr>
              <a:t>gonna</a:t>
            </a:r>
            <a:r>
              <a:rPr lang="en-IN" sz="1800" dirty="0">
                <a:latin typeface="Century" panose="02040604050505020304" pitchFamily="18" charset="0"/>
              </a:rPr>
              <a:t> take multiple sentences of morse code as input, In which each word is separated by ‘/’.</a:t>
            </a:r>
          </a:p>
          <a:p>
            <a:r>
              <a:rPr lang="en-IN" sz="1800" dirty="0">
                <a:latin typeface="Century" panose="02040604050505020304" pitchFamily="18" charset="0"/>
              </a:rPr>
              <a:t>Then we will convert the sentences of morse code into English Text.</a:t>
            </a:r>
          </a:p>
        </p:txBody>
      </p:sp>
    </p:spTree>
    <p:extLst>
      <p:ext uri="{BB962C8B-B14F-4D97-AF65-F5344CB8AC3E}">
        <p14:creationId xmlns:p14="http://schemas.microsoft.com/office/powerpoint/2010/main" val="33566830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578D1-CFBF-AF37-4872-5AAE5269B530}"/>
              </a:ext>
            </a:extLst>
          </p:cNvPr>
          <p:cNvSpPr>
            <a:spLocks noGrp="1"/>
          </p:cNvSpPr>
          <p:nvPr>
            <p:ph type="title"/>
          </p:nvPr>
        </p:nvSpPr>
        <p:spPr/>
        <p:txBody>
          <a:bodyPr/>
          <a:lstStyle/>
          <a:p>
            <a:r>
              <a:rPr lang="en-US" b="1" dirty="0">
                <a:latin typeface="Book Antiqua" panose="02040602050305030304" pitchFamily="18" charset="0"/>
              </a:rPr>
              <a:t>Conclusion</a:t>
            </a:r>
            <a:endParaRPr lang="en-IN" b="1" dirty="0">
              <a:latin typeface="Book Antiqua" panose="02040602050305030304" pitchFamily="18" charset="0"/>
            </a:endParaRPr>
          </a:p>
        </p:txBody>
      </p:sp>
      <p:sp>
        <p:nvSpPr>
          <p:cNvPr id="3" name="Content Placeholder 2">
            <a:extLst>
              <a:ext uri="{FF2B5EF4-FFF2-40B4-BE49-F238E27FC236}">
                <a16:creationId xmlns:a16="http://schemas.microsoft.com/office/drawing/2014/main" id="{2332921D-4073-BF5D-5B8F-0C1276657A80}"/>
              </a:ext>
            </a:extLst>
          </p:cNvPr>
          <p:cNvSpPr>
            <a:spLocks noGrp="1"/>
          </p:cNvSpPr>
          <p:nvPr>
            <p:ph idx="1"/>
          </p:nvPr>
        </p:nvSpPr>
        <p:spPr>
          <a:xfrm>
            <a:off x="1143000" y="1816660"/>
            <a:ext cx="10515600" cy="4351338"/>
          </a:xfrm>
        </p:spPr>
        <p:txBody>
          <a:bodyPr>
            <a:normAutofit fontScale="92500" lnSpcReduction="20000"/>
          </a:bodyPr>
          <a:lstStyle/>
          <a:p>
            <a:pPr>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use of Convolutional Neural Networks in detection of text from Morse code in images has shown promising results. We have built a machine learning model, which take morse code images as input, detected the morse code and then convert the morse code into English text with better accuracy.</a:t>
            </a:r>
          </a:p>
          <a:p>
            <a:pPr>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00"/>
                </a:solidFill>
                <a:latin typeface="Times New Roman" panose="02020603050405020304" pitchFamily="18" charset="0"/>
                <a:ea typeface="Times New Roman" panose="02020603050405020304" pitchFamily="18" charset="0"/>
              </a:rPr>
              <a:t>T</a:t>
            </a:r>
            <a:r>
              <a:rPr lang="en-US" sz="1800" dirty="0">
                <a:solidFill>
                  <a:srgbClr val="000000"/>
                </a:solidFill>
                <a:effectLst/>
                <a:latin typeface="Times New Roman" panose="02020603050405020304" pitchFamily="18" charset="0"/>
                <a:ea typeface="Times New Roman" panose="02020603050405020304" pitchFamily="18" charset="0"/>
              </a:rPr>
              <a:t>he accuracy of the model may vary depending on the quality of the images and the complexity of the Morse code patterns. , the use of CNN in text detection from Morse code in images can be a useful tool in various fields, including military and aviation communication, navigation systems, and emergency communication.</a:t>
            </a:r>
            <a:endParaRPr lang="en-US" sz="1800" dirty="0">
              <a:latin typeface="Century" panose="02040604050505020304" pitchFamily="18" charset="0"/>
            </a:endParaRPr>
          </a:p>
          <a:p>
            <a:pPr marL="0" indent="0">
              <a:buNone/>
            </a:pPr>
            <a:endParaRPr lang="en-US" sz="2400" dirty="0">
              <a:latin typeface="Century" panose="02040604050505020304" pitchFamily="18" charset="0"/>
            </a:endParaRPr>
          </a:p>
          <a:p>
            <a:pPr marL="0" indent="0">
              <a:buNone/>
            </a:pPr>
            <a:r>
              <a:rPr lang="en-IN" sz="2400" dirty="0">
                <a:latin typeface="Century" panose="02040604050505020304" pitchFamily="18" charset="0"/>
              </a:rPr>
              <a:t>																																																												</a:t>
            </a:r>
            <a:endParaRPr lang="en-IN" sz="2400" b="1" u="sng" dirty="0">
              <a:latin typeface="Century" panose="02040604050505020304" pitchFamily="18" charset="0"/>
            </a:endParaRPr>
          </a:p>
        </p:txBody>
      </p:sp>
    </p:spTree>
    <p:extLst>
      <p:ext uri="{BB962C8B-B14F-4D97-AF65-F5344CB8AC3E}">
        <p14:creationId xmlns:p14="http://schemas.microsoft.com/office/powerpoint/2010/main" val="37450043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BB01F-DA22-0E59-80E8-7DC9457E1AD6}"/>
              </a:ext>
            </a:extLst>
          </p:cNvPr>
          <p:cNvSpPr>
            <a:spLocks noGrp="1"/>
          </p:cNvSpPr>
          <p:nvPr>
            <p:ph type="title"/>
          </p:nvPr>
        </p:nvSpPr>
        <p:spPr/>
        <p:txBody>
          <a:bodyPr/>
          <a:lstStyle/>
          <a:p>
            <a:r>
              <a:rPr lang="en-IN" b="1" dirty="0">
                <a:latin typeface="Book Antiqua" panose="02040602050305030304" pitchFamily="18" charset="0"/>
              </a:rPr>
              <a:t>References</a:t>
            </a:r>
          </a:p>
        </p:txBody>
      </p:sp>
      <p:sp>
        <p:nvSpPr>
          <p:cNvPr id="3" name="Content Placeholder 2">
            <a:extLst>
              <a:ext uri="{FF2B5EF4-FFF2-40B4-BE49-F238E27FC236}">
                <a16:creationId xmlns:a16="http://schemas.microsoft.com/office/drawing/2014/main" id="{0E0635FC-6E33-1AD3-7476-848EFF848DFE}"/>
              </a:ext>
            </a:extLst>
          </p:cNvPr>
          <p:cNvSpPr>
            <a:spLocks noGrp="1"/>
          </p:cNvSpPr>
          <p:nvPr>
            <p:ph idx="1"/>
          </p:nvPr>
        </p:nvSpPr>
        <p:spPr/>
        <p:txBody>
          <a:bodyPr>
            <a:noAutofit/>
          </a:bodyPr>
          <a:lstStyle/>
          <a:p>
            <a:pPr marL="0" indent="0" algn="just">
              <a:spcBef>
                <a:spcPts val="10"/>
              </a:spcBef>
              <a:spcAft>
                <a:spcPts val="0"/>
              </a:spcAft>
              <a:buNone/>
            </a:pPr>
            <a:r>
              <a:rPr lang="en-US" sz="1400" dirty="0">
                <a:solidFill>
                  <a:srgbClr val="000000"/>
                </a:solidFill>
                <a:effectLst/>
                <a:latin typeface="Times New Roman" panose="02020603050405020304" pitchFamily="18" charset="0"/>
                <a:ea typeface="Times New Roman" panose="02020603050405020304" pitchFamily="18" charset="0"/>
              </a:rPr>
              <a:t> [1] </a:t>
            </a:r>
            <a:r>
              <a:rPr lang="en-US" sz="1400" b="1" dirty="0">
                <a:solidFill>
                  <a:srgbClr val="000000"/>
                </a:solidFill>
                <a:effectLst/>
                <a:latin typeface="Times New Roman" panose="02020603050405020304" pitchFamily="18" charset="0"/>
                <a:ea typeface="Times New Roman" panose="02020603050405020304" pitchFamily="18" charset="0"/>
              </a:rPr>
              <a:t> </a:t>
            </a:r>
            <a:r>
              <a:rPr lang="en-US" sz="1400" dirty="0">
                <a:solidFill>
                  <a:srgbClr val="000000"/>
                </a:solidFill>
                <a:effectLst/>
                <a:latin typeface="Times New Roman" panose="02020603050405020304" pitchFamily="18" charset="0"/>
                <a:ea typeface="Times New Roman" panose="02020603050405020304" pitchFamily="18" charset="0"/>
              </a:rPr>
              <a:t>S. Sudha, S. </a:t>
            </a:r>
            <a:r>
              <a:rPr lang="en-US" sz="1400" dirty="0" err="1">
                <a:solidFill>
                  <a:srgbClr val="000000"/>
                </a:solidFill>
                <a:effectLst/>
                <a:latin typeface="Times New Roman" panose="02020603050405020304" pitchFamily="18" charset="0"/>
                <a:ea typeface="Times New Roman" panose="02020603050405020304" pitchFamily="18" charset="0"/>
              </a:rPr>
              <a:t>Mythili</a:t>
            </a:r>
            <a:r>
              <a:rPr lang="en-US" sz="1400" dirty="0">
                <a:solidFill>
                  <a:srgbClr val="000000"/>
                </a:solidFill>
                <a:effectLst/>
                <a:latin typeface="Times New Roman" panose="02020603050405020304" pitchFamily="18" charset="0"/>
                <a:ea typeface="Times New Roman" panose="02020603050405020304" pitchFamily="18" charset="0"/>
              </a:rPr>
              <a:t> and S. S. Balamurugan, "Detection of Text from Morse Code in Images using Convolutional Neural Network," 2021 International Conference on Electronics, Communication, and Aerospace Technology (ICECA), Coimbatore, India, 2021, pp. 1192-1197, </a:t>
            </a:r>
            <a:r>
              <a:rPr lang="en-US" sz="1400" dirty="0" err="1">
                <a:solidFill>
                  <a:srgbClr val="000000"/>
                </a:solidFill>
                <a:effectLst/>
                <a:latin typeface="Times New Roman" panose="02020603050405020304" pitchFamily="18" charset="0"/>
                <a:ea typeface="Times New Roman" panose="02020603050405020304" pitchFamily="18" charset="0"/>
              </a:rPr>
              <a:t>doi</a:t>
            </a:r>
            <a:r>
              <a:rPr lang="en-US" sz="1400" dirty="0">
                <a:solidFill>
                  <a:srgbClr val="000000"/>
                </a:solidFill>
                <a:effectLst/>
                <a:latin typeface="Times New Roman" panose="02020603050405020304" pitchFamily="18" charset="0"/>
                <a:ea typeface="Times New Roman" panose="02020603050405020304" pitchFamily="18" charset="0"/>
              </a:rPr>
              <a:t>: 10.1109/ICECA51584.2021.9485803.</a:t>
            </a:r>
            <a:endParaRPr lang="en-IN" sz="1400" dirty="0">
              <a:latin typeface="Times New Roman" panose="02020603050405020304" pitchFamily="18" charset="0"/>
              <a:ea typeface="Times New Roman" panose="02020603050405020304" pitchFamily="18" charset="0"/>
            </a:endParaRPr>
          </a:p>
          <a:p>
            <a:pPr marL="0" indent="0" algn="just">
              <a:spcBef>
                <a:spcPts val="10"/>
              </a:spcBef>
              <a:spcAft>
                <a:spcPts val="0"/>
              </a:spcAft>
              <a:buNone/>
            </a:pPr>
            <a:endParaRPr lang="en-IN" sz="1400" dirty="0">
              <a:solidFill>
                <a:srgbClr val="000000"/>
              </a:solidFill>
              <a:effectLst/>
              <a:latin typeface="Times New Roman" panose="02020603050405020304" pitchFamily="18" charset="0"/>
              <a:ea typeface="Times New Roman" panose="02020603050405020304" pitchFamily="18" charset="0"/>
            </a:endParaRPr>
          </a:p>
          <a:p>
            <a:pPr marL="0" indent="0" algn="just">
              <a:spcBef>
                <a:spcPts val="10"/>
              </a:spcBef>
              <a:spcAft>
                <a:spcPts val="0"/>
              </a:spcAft>
              <a:buNone/>
            </a:pPr>
            <a:r>
              <a:rPr lang="en-US" sz="1400" dirty="0">
                <a:solidFill>
                  <a:srgbClr val="000000"/>
                </a:solidFill>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marL="41910" indent="0" algn="just">
              <a:spcBef>
                <a:spcPts val="10"/>
              </a:spcBef>
              <a:spcAft>
                <a:spcPts val="0"/>
              </a:spcAft>
              <a:buNone/>
            </a:pPr>
            <a:r>
              <a:rPr lang="en-US" sz="1400" dirty="0">
                <a:solidFill>
                  <a:srgbClr val="000000"/>
                </a:solidFill>
                <a:effectLst/>
                <a:latin typeface="Times New Roman" panose="02020603050405020304" pitchFamily="18" charset="0"/>
                <a:ea typeface="Times New Roman" panose="02020603050405020304" pitchFamily="18" charset="0"/>
              </a:rPr>
              <a:t>[2]  R. </a:t>
            </a:r>
            <a:r>
              <a:rPr lang="en-US" sz="1400" dirty="0" err="1">
                <a:solidFill>
                  <a:srgbClr val="000000"/>
                </a:solidFill>
                <a:effectLst/>
                <a:latin typeface="Times New Roman" panose="02020603050405020304" pitchFamily="18" charset="0"/>
                <a:ea typeface="Times New Roman" panose="02020603050405020304" pitchFamily="18" charset="0"/>
              </a:rPr>
              <a:t>Girshick</a:t>
            </a:r>
            <a:r>
              <a:rPr lang="en-US" sz="1400" dirty="0">
                <a:solidFill>
                  <a:srgbClr val="000000"/>
                </a:solidFill>
                <a:effectLst/>
                <a:latin typeface="Times New Roman" panose="02020603050405020304" pitchFamily="18" charset="0"/>
                <a:ea typeface="Times New Roman" panose="02020603050405020304" pitchFamily="18" charset="0"/>
              </a:rPr>
              <a:t>, J. Donahue, T. Darrell and J. Malik, "Region-based convolutional networks for accurate object detection and segmentation," IEEE Transactions on Pattern Analysis and Machine Intelligence, vol. 38, no. 1, pp. 142-158, Jan. 2016, </a:t>
            </a:r>
            <a:r>
              <a:rPr lang="en-US" sz="1400" dirty="0" err="1">
                <a:solidFill>
                  <a:srgbClr val="000000"/>
                </a:solidFill>
                <a:effectLst/>
                <a:latin typeface="Times New Roman" panose="02020603050405020304" pitchFamily="18" charset="0"/>
                <a:ea typeface="Times New Roman" panose="02020603050405020304" pitchFamily="18" charset="0"/>
              </a:rPr>
              <a:t>doi</a:t>
            </a:r>
            <a:r>
              <a:rPr lang="en-US" sz="1400" dirty="0">
                <a:solidFill>
                  <a:srgbClr val="000000"/>
                </a:solidFill>
                <a:effectLst/>
                <a:latin typeface="Times New Roman" panose="02020603050405020304" pitchFamily="18" charset="0"/>
                <a:ea typeface="Times New Roman" panose="02020603050405020304" pitchFamily="18" charset="0"/>
              </a:rPr>
              <a:t>: 10.1109/TPAMI.2015.2436995.</a:t>
            </a:r>
            <a:endParaRPr lang="en-IN" sz="1400" dirty="0">
              <a:effectLst/>
              <a:latin typeface="Times New Roman" panose="02020603050405020304" pitchFamily="18" charset="0"/>
              <a:ea typeface="Times New Roman" panose="02020603050405020304" pitchFamily="18" charset="0"/>
            </a:endParaRPr>
          </a:p>
          <a:p>
            <a:pPr marL="41910" indent="0" algn="just">
              <a:spcBef>
                <a:spcPts val="10"/>
              </a:spcBef>
              <a:spcAft>
                <a:spcPts val="0"/>
              </a:spcAft>
              <a:buNone/>
            </a:pPr>
            <a:endParaRPr lang="en-US" sz="1400" dirty="0">
              <a:solidFill>
                <a:srgbClr val="000000"/>
              </a:solidFill>
              <a:latin typeface="Times New Roman" panose="02020603050405020304" pitchFamily="18" charset="0"/>
              <a:ea typeface="Times New Roman" panose="02020603050405020304" pitchFamily="18" charset="0"/>
            </a:endParaRPr>
          </a:p>
          <a:p>
            <a:pPr marL="41910" indent="0" algn="just">
              <a:spcBef>
                <a:spcPts val="10"/>
              </a:spcBef>
              <a:spcAft>
                <a:spcPts val="0"/>
              </a:spcAft>
              <a:buNone/>
            </a:pPr>
            <a:endParaRPr lang="en-IN" sz="1400" dirty="0">
              <a:effectLst/>
              <a:latin typeface="Times New Roman" panose="02020603050405020304" pitchFamily="18" charset="0"/>
              <a:ea typeface="Times New Roman" panose="02020603050405020304" pitchFamily="18" charset="0"/>
            </a:endParaRPr>
          </a:p>
          <a:p>
            <a:pPr marL="41910" indent="0" algn="just">
              <a:spcBef>
                <a:spcPts val="10"/>
              </a:spcBef>
              <a:spcAft>
                <a:spcPts val="0"/>
              </a:spcAft>
              <a:buNone/>
            </a:pPr>
            <a:r>
              <a:rPr lang="en-US" sz="1400" dirty="0">
                <a:solidFill>
                  <a:srgbClr val="000000"/>
                </a:solidFill>
                <a:effectLst/>
                <a:latin typeface="Times New Roman" panose="02020603050405020304" pitchFamily="18" charset="0"/>
                <a:ea typeface="Times New Roman" panose="02020603050405020304" pitchFamily="18" charset="0"/>
              </a:rPr>
              <a:t>[3]  K. He, X. Zhang, S. Ren and J. Sun, "Deep Residual Learning for Image Recognition," 2016 IEEE Conference on Computer Vision and Pattern Recognition (CVPR), Las Vegas, NV, USA, 2016, pp. 770-778, </a:t>
            </a:r>
            <a:r>
              <a:rPr lang="en-US" sz="1400" dirty="0" err="1">
                <a:solidFill>
                  <a:srgbClr val="000000"/>
                </a:solidFill>
                <a:effectLst/>
                <a:latin typeface="Times New Roman" panose="02020603050405020304" pitchFamily="18" charset="0"/>
                <a:ea typeface="Times New Roman" panose="02020603050405020304" pitchFamily="18" charset="0"/>
              </a:rPr>
              <a:t>doi</a:t>
            </a:r>
            <a:r>
              <a:rPr lang="en-US" sz="1400" dirty="0">
                <a:solidFill>
                  <a:srgbClr val="000000"/>
                </a:solidFill>
                <a:effectLst/>
                <a:latin typeface="Times New Roman" panose="02020603050405020304" pitchFamily="18" charset="0"/>
                <a:ea typeface="Times New Roman" panose="02020603050405020304" pitchFamily="18" charset="0"/>
              </a:rPr>
              <a:t>: 10.1109/CVPR.2016.90.</a:t>
            </a:r>
            <a:endParaRPr lang="en-IN" sz="1400" dirty="0">
              <a:effectLst/>
              <a:latin typeface="Times New Roman" panose="02020603050405020304" pitchFamily="18" charset="0"/>
              <a:ea typeface="Times New Roman" panose="02020603050405020304" pitchFamily="18" charset="0"/>
            </a:endParaRPr>
          </a:p>
          <a:p>
            <a:pPr marL="41910" indent="0" algn="just">
              <a:spcBef>
                <a:spcPts val="10"/>
              </a:spcBef>
              <a:spcAft>
                <a:spcPts val="0"/>
              </a:spcAft>
              <a:buNone/>
            </a:pPr>
            <a:endParaRPr lang="en-US" sz="1400" dirty="0">
              <a:solidFill>
                <a:srgbClr val="000000"/>
              </a:solidFill>
              <a:effectLst/>
              <a:latin typeface="Times New Roman" panose="02020603050405020304" pitchFamily="18" charset="0"/>
              <a:ea typeface="Times New Roman" panose="02020603050405020304" pitchFamily="18" charset="0"/>
            </a:endParaRPr>
          </a:p>
          <a:p>
            <a:pPr marL="41910" indent="0" algn="just">
              <a:spcBef>
                <a:spcPts val="10"/>
              </a:spcBef>
              <a:spcAft>
                <a:spcPts val="0"/>
              </a:spcAft>
              <a:buNone/>
            </a:pPr>
            <a:r>
              <a:rPr lang="en-US" sz="1400" dirty="0">
                <a:solidFill>
                  <a:srgbClr val="000000"/>
                </a:solidFill>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marL="41910" indent="0" algn="just">
              <a:spcBef>
                <a:spcPts val="10"/>
              </a:spcBef>
              <a:spcAft>
                <a:spcPts val="0"/>
              </a:spcAft>
              <a:buNone/>
            </a:pPr>
            <a:r>
              <a:rPr lang="en-US" sz="1400" dirty="0">
                <a:solidFill>
                  <a:srgbClr val="000000"/>
                </a:solidFill>
                <a:effectLst/>
                <a:latin typeface="Times New Roman" panose="02020603050405020304" pitchFamily="18" charset="0"/>
                <a:ea typeface="Times New Roman" panose="02020603050405020304" pitchFamily="18" charset="0"/>
              </a:rPr>
              <a:t>[4]  Y. </a:t>
            </a:r>
            <a:r>
              <a:rPr lang="en-US" sz="1400" dirty="0" err="1">
                <a:solidFill>
                  <a:srgbClr val="000000"/>
                </a:solidFill>
                <a:effectLst/>
                <a:latin typeface="Times New Roman" panose="02020603050405020304" pitchFamily="18" charset="0"/>
                <a:ea typeface="Times New Roman" panose="02020603050405020304" pitchFamily="18" charset="0"/>
              </a:rPr>
              <a:t>LeCun</a:t>
            </a:r>
            <a:r>
              <a:rPr lang="en-US" sz="1400" dirty="0">
                <a:solidFill>
                  <a:srgbClr val="000000"/>
                </a:solidFill>
                <a:effectLst/>
                <a:latin typeface="Times New Roman" panose="02020603050405020304" pitchFamily="18" charset="0"/>
                <a:ea typeface="Times New Roman" panose="02020603050405020304" pitchFamily="18" charset="0"/>
              </a:rPr>
              <a:t>, L. </a:t>
            </a:r>
            <a:r>
              <a:rPr lang="en-US" sz="1400" dirty="0" err="1">
                <a:solidFill>
                  <a:srgbClr val="000000"/>
                </a:solidFill>
                <a:effectLst/>
                <a:latin typeface="Times New Roman" panose="02020603050405020304" pitchFamily="18" charset="0"/>
                <a:ea typeface="Times New Roman" panose="02020603050405020304" pitchFamily="18" charset="0"/>
              </a:rPr>
              <a:t>Bottou</a:t>
            </a:r>
            <a:r>
              <a:rPr lang="en-US" sz="1400" dirty="0">
                <a:solidFill>
                  <a:srgbClr val="000000"/>
                </a:solidFill>
                <a:effectLst/>
                <a:latin typeface="Times New Roman" panose="02020603050405020304" pitchFamily="18" charset="0"/>
                <a:ea typeface="Times New Roman" panose="02020603050405020304" pitchFamily="18" charset="0"/>
              </a:rPr>
              <a:t>, Y. </a:t>
            </a:r>
            <a:r>
              <a:rPr lang="en-US" sz="1400" dirty="0" err="1">
                <a:solidFill>
                  <a:srgbClr val="000000"/>
                </a:solidFill>
                <a:effectLst/>
                <a:latin typeface="Times New Roman" panose="02020603050405020304" pitchFamily="18" charset="0"/>
                <a:ea typeface="Times New Roman" panose="02020603050405020304" pitchFamily="18" charset="0"/>
              </a:rPr>
              <a:t>Bengio</a:t>
            </a:r>
            <a:r>
              <a:rPr lang="en-US" sz="1400" dirty="0">
                <a:solidFill>
                  <a:srgbClr val="000000"/>
                </a:solidFill>
                <a:effectLst/>
                <a:latin typeface="Times New Roman" panose="02020603050405020304" pitchFamily="18" charset="0"/>
                <a:ea typeface="Times New Roman" panose="02020603050405020304" pitchFamily="18" charset="0"/>
              </a:rPr>
              <a:t> and P. Haffner, "Gradient-based learning applied to document recognition," Proceedings of the IEEE, vol. 86, no. 11, pp. 2278-2324, Nov. 1998, </a:t>
            </a:r>
            <a:r>
              <a:rPr lang="en-US" sz="1400" dirty="0" err="1">
                <a:solidFill>
                  <a:srgbClr val="000000"/>
                </a:solidFill>
                <a:effectLst/>
                <a:latin typeface="Times New Roman" panose="02020603050405020304" pitchFamily="18" charset="0"/>
                <a:ea typeface="Times New Roman" panose="02020603050405020304" pitchFamily="18" charset="0"/>
              </a:rPr>
              <a:t>doi</a:t>
            </a:r>
            <a:r>
              <a:rPr lang="en-US" sz="1400" dirty="0">
                <a:solidFill>
                  <a:srgbClr val="000000"/>
                </a:solidFill>
                <a:effectLst/>
                <a:latin typeface="Times New Roman" panose="02020603050405020304" pitchFamily="18" charset="0"/>
                <a:ea typeface="Times New Roman" panose="02020603050405020304" pitchFamily="18" charset="0"/>
              </a:rPr>
              <a:t>: 10.1109/5.726791.</a:t>
            </a:r>
            <a:endParaRPr lang="en-IN" sz="1400" dirty="0">
              <a:effectLst/>
              <a:latin typeface="Times New Roman" panose="02020603050405020304" pitchFamily="18" charset="0"/>
              <a:ea typeface="Times New Roman" panose="02020603050405020304" pitchFamily="18" charset="0"/>
            </a:endParaRPr>
          </a:p>
          <a:p>
            <a:pPr marL="41910" indent="0" algn="just">
              <a:spcBef>
                <a:spcPts val="10"/>
              </a:spcBef>
              <a:spcAft>
                <a:spcPts val="0"/>
              </a:spcAft>
              <a:buNone/>
            </a:pPr>
            <a:endParaRPr lang="en-US" sz="1400" dirty="0">
              <a:solidFill>
                <a:srgbClr val="000000"/>
              </a:solidFill>
              <a:latin typeface="Times New Roman" panose="02020603050405020304" pitchFamily="18" charset="0"/>
              <a:ea typeface="Times New Roman" panose="02020603050405020304" pitchFamily="18" charset="0"/>
            </a:endParaRPr>
          </a:p>
          <a:p>
            <a:pPr marL="41910" indent="0" algn="just">
              <a:spcBef>
                <a:spcPts val="10"/>
              </a:spcBef>
              <a:spcAft>
                <a:spcPts val="0"/>
              </a:spcAft>
              <a:buNone/>
            </a:pPr>
            <a:endParaRPr lang="en-IN" sz="1400" dirty="0">
              <a:effectLst/>
              <a:latin typeface="Times New Roman" panose="02020603050405020304" pitchFamily="18" charset="0"/>
              <a:ea typeface="Times New Roman" panose="02020603050405020304" pitchFamily="18" charset="0"/>
            </a:endParaRPr>
          </a:p>
          <a:p>
            <a:pPr marL="41910" indent="0" algn="just">
              <a:spcBef>
                <a:spcPts val="10"/>
              </a:spcBef>
              <a:spcAft>
                <a:spcPts val="0"/>
              </a:spcAft>
              <a:buNone/>
            </a:pPr>
            <a:r>
              <a:rPr lang="en-US" sz="1400" dirty="0">
                <a:solidFill>
                  <a:srgbClr val="000000"/>
                </a:solidFill>
                <a:effectLst/>
                <a:latin typeface="Times New Roman" panose="02020603050405020304" pitchFamily="18" charset="0"/>
                <a:ea typeface="Times New Roman" panose="02020603050405020304" pitchFamily="18" charset="0"/>
              </a:rPr>
              <a:t>[5]  J. Redmon, S. </a:t>
            </a:r>
            <a:r>
              <a:rPr lang="en-US" sz="1400" dirty="0" err="1">
                <a:solidFill>
                  <a:srgbClr val="000000"/>
                </a:solidFill>
                <a:effectLst/>
                <a:latin typeface="Times New Roman" panose="02020603050405020304" pitchFamily="18" charset="0"/>
                <a:ea typeface="Times New Roman" panose="02020603050405020304" pitchFamily="18" charset="0"/>
              </a:rPr>
              <a:t>Divvala</a:t>
            </a:r>
            <a:r>
              <a:rPr lang="en-US" sz="1400" dirty="0">
                <a:solidFill>
                  <a:srgbClr val="000000"/>
                </a:solidFill>
                <a:effectLst/>
                <a:latin typeface="Times New Roman" panose="02020603050405020304" pitchFamily="18" charset="0"/>
                <a:ea typeface="Times New Roman" panose="02020603050405020304" pitchFamily="18" charset="0"/>
              </a:rPr>
              <a:t>, R. </a:t>
            </a:r>
            <a:r>
              <a:rPr lang="en-US" sz="1400" dirty="0" err="1">
                <a:solidFill>
                  <a:srgbClr val="000000"/>
                </a:solidFill>
                <a:effectLst/>
                <a:latin typeface="Times New Roman" panose="02020603050405020304" pitchFamily="18" charset="0"/>
                <a:ea typeface="Times New Roman" panose="02020603050405020304" pitchFamily="18" charset="0"/>
              </a:rPr>
              <a:t>Girshick</a:t>
            </a:r>
            <a:r>
              <a:rPr lang="en-US" sz="1400" dirty="0">
                <a:solidFill>
                  <a:srgbClr val="000000"/>
                </a:solidFill>
                <a:effectLst/>
                <a:latin typeface="Times New Roman" panose="02020603050405020304" pitchFamily="18" charset="0"/>
                <a:ea typeface="Times New Roman" panose="02020603050405020304" pitchFamily="18" charset="0"/>
              </a:rPr>
              <a:t> and A. Farhadi, "You Only Look Once: Unified, Real-Time Object Detection," 2016 IEEE Conference on Computer Vision and Pattern Recognition (CVPR), Las Vegas, NV, USA, 2016, pp. 779-788, </a:t>
            </a:r>
            <a:r>
              <a:rPr lang="en-US" sz="1400" dirty="0" err="1">
                <a:solidFill>
                  <a:srgbClr val="000000"/>
                </a:solidFill>
                <a:effectLst/>
                <a:latin typeface="Times New Roman" panose="02020603050405020304" pitchFamily="18" charset="0"/>
                <a:ea typeface="Times New Roman" panose="02020603050405020304" pitchFamily="18" charset="0"/>
              </a:rPr>
              <a:t>doi</a:t>
            </a:r>
            <a:r>
              <a:rPr lang="en-US" sz="1400" dirty="0">
                <a:solidFill>
                  <a:srgbClr val="000000"/>
                </a:solidFill>
                <a:effectLst/>
                <a:latin typeface="Times New Roman" panose="02020603050405020304" pitchFamily="18" charset="0"/>
                <a:ea typeface="Times New Roman" panose="02020603050405020304" pitchFamily="18" charset="0"/>
              </a:rPr>
              <a:t>: 10.1109/CVPR.2016.91.</a:t>
            </a:r>
          </a:p>
          <a:p>
            <a:pPr marL="41910" indent="0" algn="just">
              <a:spcBef>
                <a:spcPts val="10"/>
              </a:spcBef>
              <a:spcAft>
                <a:spcPts val="0"/>
              </a:spcAft>
              <a:buNone/>
            </a:pPr>
            <a:endParaRPr lang="en-US" sz="1400" dirty="0">
              <a:solidFill>
                <a:srgbClr val="000000"/>
              </a:solidFill>
              <a:latin typeface="Times New Roman" panose="02020603050405020304" pitchFamily="18" charset="0"/>
              <a:ea typeface="Times New Roman" panose="02020603050405020304" pitchFamily="18" charset="0"/>
            </a:endParaRPr>
          </a:p>
          <a:p>
            <a:pPr marL="41910" indent="0" algn="just">
              <a:spcBef>
                <a:spcPts val="10"/>
              </a:spcBef>
              <a:spcAft>
                <a:spcPts val="0"/>
              </a:spcAft>
              <a:buNone/>
            </a:pPr>
            <a:endParaRPr lang="en-US" sz="1400" dirty="0">
              <a:solidFill>
                <a:srgbClr val="000000"/>
              </a:solidFill>
              <a:latin typeface="Times New Roman" panose="02020603050405020304" pitchFamily="18" charset="0"/>
              <a:ea typeface="Times New Roman" panose="02020603050405020304" pitchFamily="18" charset="0"/>
            </a:endParaRPr>
          </a:p>
          <a:p>
            <a:pPr marL="41910" indent="0" algn="just">
              <a:spcBef>
                <a:spcPts val="10"/>
              </a:spcBef>
              <a:buNone/>
            </a:pPr>
            <a:r>
              <a:rPr lang="en-US" sz="1400" dirty="0">
                <a:solidFill>
                  <a:srgbClr val="000000"/>
                </a:solidFill>
                <a:effectLst/>
                <a:latin typeface="Times New Roman" panose="02020603050405020304" pitchFamily="18" charset="0"/>
                <a:ea typeface="Times New Roman" panose="02020603050405020304" pitchFamily="18" charset="0"/>
              </a:rPr>
              <a:t>[6]  K. </a:t>
            </a:r>
            <a:r>
              <a:rPr lang="en-US" sz="1400" dirty="0" err="1">
                <a:solidFill>
                  <a:srgbClr val="000000"/>
                </a:solidFill>
                <a:effectLst/>
                <a:latin typeface="Times New Roman" panose="02020603050405020304" pitchFamily="18" charset="0"/>
                <a:ea typeface="Times New Roman" panose="02020603050405020304" pitchFamily="18" charset="0"/>
              </a:rPr>
              <a:t>Simonyan</a:t>
            </a:r>
            <a:r>
              <a:rPr lang="en-US" sz="1400" dirty="0">
                <a:solidFill>
                  <a:srgbClr val="000000"/>
                </a:solidFill>
                <a:effectLst/>
                <a:latin typeface="Times New Roman" panose="02020603050405020304" pitchFamily="18" charset="0"/>
                <a:ea typeface="Times New Roman" panose="02020603050405020304" pitchFamily="18" charset="0"/>
              </a:rPr>
              <a:t> and A. Zisserman, "Very Deep Convolutional Networks for Large-Scale Image Recognition," 2014 arXiv:1409.1556.</a:t>
            </a:r>
            <a:endParaRPr lang="en-IN" sz="1400" dirty="0">
              <a:effectLst/>
              <a:latin typeface="Times New Roman" panose="02020603050405020304" pitchFamily="18" charset="0"/>
              <a:ea typeface="Times New Roman" panose="02020603050405020304" pitchFamily="18" charset="0"/>
            </a:endParaRPr>
          </a:p>
          <a:p>
            <a:pPr marL="41910" indent="0" algn="just">
              <a:spcBef>
                <a:spcPts val="10"/>
              </a:spcBef>
              <a:spcAft>
                <a:spcPts val="0"/>
              </a:spcAft>
              <a:buNone/>
            </a:pPr>
            <a:endParaRPr lang="en-IN" sz="1400" dirty="0">
              <a:effectLst/>
              <a:latin typeface="Times New Roman" panose="02020603050405020304" pitchFamily="18" charset="0"/>
              <a:ea typeface="Times New Roman" panose="02020603050405020304" pitchFamily="18" charset="0"/>
            </a:endParaRPr>
          </a:p>
          <a:p>
            <a:pPr marL="41910" indent="0" algn="just">
              <a:spcBef>
                <a:spcPts val="10"/>
              </a:spcBef>
              <a:spcAft>
                <a:spcPts val="0"/>
              </a:spcAft>
              <a:buNone/>
            </a:pPr>
            <a:endParaRPr lang="en-US" sz="1400" dirty="0">
              <a:solidFill>
                <a:srgbClr val="000000"/>
              </a:solidFill>
              <a:latin typeface="Times New Roman" panose="02020603050405020304" pitchFamily="18" charset="0"/>
              <a:ea typeface="Times New Roman" panose="02020603050405020304" pitchFamily="18" charset="0"/>
            </a:endParaRPr>
          </a:p>
          <a:p>
            <a:pPr marL="41910" indent="0" algn="just">
              <a:spcBef>
                <a:spcPts val="10"/>
              </a:spcBef>
              <a:spcAft>
                <a:spcPts val="0"/>
              </a:spcAft>
              <a:buNone/>
            </a:pPr>
            <a:endParaRPr lang="en-IN"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776430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CB4E41-5101-3AA6-F4D0-F03BD5BE67BC}"/>
              </a:ext>
            </a:extLst>
          </p:cNvPr>
          <p:cNvSpPr txBox="1"/>
          <p:nvPr/>
        </p:nvSpPr>
        <p:spPr>
          <a:xfrm>
            <a:off x="297180" y="684610"/>
            <a:ext cx="11049000" cy="4401205"/>
          </a:xfrm>
          <a:prstGeom prst="rect">
            <a:avLst/>
          </a:prstGeom>
          <a:noFill/>
        </p:spPr>
        <p:txBody>
          <a:bodyPr wrap="square">
            <a:spAutoFit/>
          </a:bodyPr>
          <a:lstStyle/>
          <a:p>
            <a:pPr marL="270510" algn="just">
              <a:spcBef>
                <a:spcPts val="1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marL="270510" algn="just">
              <a:spcBef>
                <a:spcPts val="1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rPr>
              <a:t>[7]  C. </a:t>
            </a:r>
            <a:r>
              <a:rPr lang="en-US" sz="1400" dirty="0" err="1">
                <a:solidFill>
                  <a:srgbClr val="000000"/>
                </a:solidFill>
                <a:effectLst/>
                <a:latin typeface="Times New Roman" panose="02020603050405020304" pitchFamily="18" charset="0"/>
                <a:ea typeface="Times New Roman" panose="02020603050405020304" pitchFamily="18" charset="0"/>
              </a:rPr>
              <a:t>Szegedy</a:t>
            </a:r>
            <a:r>
              <a:rPr lang="en-US" sz="1400" dirty="0">
                <a:solidFill>
                  <a:srgbClr val="000000"/>
                </a:solidFill>
                <a:effectLst/>
                <a:latin typeface="Times New Roman" panose="02020603050405020304" pitchFamily="18" charset="0"/>
                <a:ea typeface="Times New Roman" panose="02020603050405020304" pitchFamily="18" charset="0"/>
              </a:rPr>
              <a:t>, W. Liu, Y. Jia, P. </a:t>
            </a:r>
            <a:r>
              <a:rPr lang="en-US" sz="1400" dirty="0" err="1">
                <a:solidFill>
                  <a:srgbClr val="000000"/>
                </a:solidFill>
                <a:effectLst/>
                <a:latin typeface="Times New Roman" panose="02020603050405020304" pitchFamily="18" charset="0"/>
                <a:ea typeface="Times New Roman" panose="02020603050405020304" pitchFamily="18" charset="0"/>
              </a:rPr>
              <a:t>Sermanet</a:t>
            </a:r>
            <a:r>
              <a:rPr lang="en-US" sz="1400" dirty="0">
                <a:solidFill>
                  <a:srgbClr val="000000"/>
                </a:solidFill>
                <a:effectLst/>
                <a:latin typeface="Times New Roman" panose="02020603050405020304" pitchFamily="18" charset="0"/>
                <a:ea typeface="Times New Roman" panose="02020603050405020304" pitchFamily="18" charset="0"/>
              </a:rPr>
              <a:t>, S. Reed, D. </a:t>
            </a:r>
            <a:r>
              <a:rPr lang="en-US" sz="1400" dirty="0" err="1">
                <a:solidFill>
                  <a:srgbClr val="000000"/>
                </a:solidFill>
                <a:effectLst/>
                <a:latin typeface="Times New Roman" panose="02020603050405020304" pitchFamily="18" charset="0"/>
                <a:ea typeface="Times New Roman" panose="02020603050405020304" pitchFamily="18" charset="0"/>
              </a:rPr>
              <a:t>Anguelov</a:t>
            </a:r>
            <a:r>
              <a:rPr lang="en-US" sz="1400" dirty="0">
                <a:solidFill>
                  <a:srgbClr val="000000"/>
                </a:solidFill>
                <a:effectLst/>
                <a:latin typeface="Times New Roman" panose="02020603050405020304" pitchFamily="18" charset="0"/>
                <a:ea typeface="Times New Roman" panose="02020603050405020304" pitchFamily="18" charset="0"/>
              </a:rPr>
              <a:t>, D. Erhan, V. </a:t>
            </a:r>
            <a:r>
              <a:rPr lang="en-US" sz="1400" dirty="0" err="1">
                <a:solidFill>
                  <a:srgbClr val="000000"/>
                </a:solidFill>
                <a:effectLst/>
                <a:latin typeface="Times New Roman" panose="02020603050405020304" pitchFamily="18" charset="0"/>
                <a:ea typeface="Times New Roman" panose="02020603050405020304" pitchFamily="18" charset="0"/>
              </a:rPr>
              <a:t>Vanhoucke</a:t>
            </a:r>
            <a:r>
              <a:rPr lang="en-US" sz="1400" dirty="0">
                <a:solidFill>
                  <a:srgbClr val="000000"/>
                </a:solidFill>
                <a:effectLst/>
                <a:latin typeface="Times New Roman" panose="02020603050405020304" pitchFamily="18" charset="0"/>
                <a:ea typeface="Times New Roman" panose="02020603050405020304" pitchFamily="18" charset="0"/>
              </a:rPr>
              <a:t> and A. </a:t>
            </a:r>
            <a:r>
              <a:rPr lang="en-US" sz="1400" dirty="0" err="1">
                <a:solidFill>
                  <a:srgbClr val="000000"/>
                </a:solidFill>
                <a:effectLst/>
                <a:latin typeface="Times New Roman" panose="02020603050405020304" pitchFamily="18" charset="0"/>
                <a:ea typeface="Times New Roman" panose="02020603050405020304" pitchFamily="18" charset="0"/>
              </a:rPr>
              <a:t>Rabinovich</a:t>
            </a:r>
            <a:r>
              <a:rPr lang="en-US" sz="1400" dirty="0">
                <a:solidFill>
                  <a:srgbClr val="000000"/>
                </a:solidFill>
                <a:effectLst/>
                <a:latin typeface="Times New Roman" panose="02020603050405020304" pitchFamily="18" charset="0"/>
                <a:ea typeface="Times New Roman" panose="02020603050405020304" pitchFamily="18" charset="0"/>
              </a:rPr>
              <a:t>, "Going Deeper with Convolutions," 2015 IEEE Conference on Computer Vision and Pattern Recognition (CVPR), Boston, MA, USA, 2015, pp. 1-9, </a:t>
            </a:r>
            <a:r>
              <a:rPr lang="en-US" sz="1400" dirty="0" err="1">
                <a:solidFill>
                  <a:srgbClr val="000000"/>
                </a:solidFill>
                <a:effectLst/>
                <a:latin typeface="Times New Roman" panose="02020603050405020304" pitchFamily="18" charset="0"/>
                <a:ea typeface="Times New Roman" panose="02020603050405020304" pitchFamily="18" charset="0"/>
              </a:rPr>
              <a:t>doi</a:t>
            </a:r>
            <a:r>
              <a:rPr lang="en-US" sz="1400" dirty="0">
                <a:solidFill>
                  <a:srgbClr val="000000"/>
                </a:solidFill>
                <a:effectLst/>
                <a:latin typeface="Times New Roman" panose="02020603050405020304" pitchFamily="18" charset="0"/>
                <a:ea typeface="Times New Roman" panose="02020603050405020304" pitchFamily="18" charset="0"/>
              </a:rPr>
              <a:t>: 10.1109/CVPR.2015.7298594.</a:t>
            </a:r>
            <a:endParaRPr lang="en-IN" sz="1400" dirty="0">
              <a:effectLst/>
              <a:latin typeface="Times New Roman" panose="02020603050405020304" pitchFamily="18" charset="0"/>
              <a:ea typeface="Times New Roman" panose="02020603050405020304" pitchFamily="18" charset="0"/>
            </a:endParaRPr>
          </a:p>
          <a:p>
            <a:pPr marL="270510" algn="just">
              <a:spcBef>
                <a:spcPts val="1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marL="270510" algn="just">
              <a:spcBef>
                <a:spcPts val="1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rPr>
              <a:t>[8]  Y. </a:t>
            </a:r>
            <a:r>
              <a:rPr lang="en-US" sz="1400" dirty="0" err="1">
                <a:solidFill>
                  <a:srgbClr val="000000"/>
                </a:solidFill>
                <a:effectLst/>
                <a:latin typeface="Times New Roman" panose="02020603050405020304" pitchFamily="18" charset="0"/>
                <a:ea typeface="Times New Roman" panose="02020603050405020304" pitchFamily="18" charset="0"/>
              </a:rPr>
              <a:t>Taigman</a:t>
            </a:r>
            <a:r>
              <a:rPr lang="en-US" sz="1400" dirty="0">
                <a:solidFill>
                  <a:srgbClr val="000000"/>
                </a:solidFill>
                <a:effectLst/>
                <a:latin typeface="Times New Roman" panose="02020603050405020304" pitchFamily="18" charset="0"/>
                <a:ea typeface="Times New Roman" panose="02020603050405020304" pitchFamily="18" charset="0"/>
              </a:rPr>
              <a:t>, M. Yang, M. </a:t>
            </a:r>
            <a:r>
              <a:rPr lang="en-US" sz="1400" dirty="0" err="1">
                <a:solidFill>
                  <a:srgbClr val="000000"/>
                </a:solidFill>
                <a:effectLst/>
                <a:latin typeface="Times New Roman" panose="02020603050405020304" pitchFamily="18" charset="0"/>
                <a:ea typeface="Times New Roman" panose="02020603050405020304" pitchFamily="18" charset="0"/>
              </a:rPr>
              <a:t>Ranzato</a:t>
            </a:r>
            <a:r>
              <a:rPr lang="en-US" sz="1400" dirty="0">
                <a:solidFill>
                  <a:srgbClr val="000000"/>
                </a:solidFill>
                <a:effectLst/>
                <a:latin typeface="Times New Roman" panose="02020603050405020304" pitchFamily="18" charset="0"/>
                <a:ea typeface="Times New Roman" panose="02020603050405020304" pitchFamily="18" charset="0"/>
              </a:rPr>
              <a:t> and L. Wolf, "</a:t>
            </a:r>
            <a:r>
              <a:rPr lang="en-US" sz="1400" dirty="0" err="1">
                <a:solidFill>
                  <a:srgbClr val="000000"/>
                </a:solidFill>
                <a:effectLst/>
                <a:latin typeface="Times New Roman" panose="02020603050405020304" pitchFamily="18" charset="0"/>
                <a:ea typeface="Times New Roman" panose="02020603050405020304" pitchFamily="18" charset="0"/>
              </a:rPr>
              <a:t>DeepFace</a:t>
            </a:r>
            <a:r>
              <a:rPr lang="en-US" sz="1400" dirty="0">
                <a:solidFill>
                  <a:srgbClr val="000000"/>
                </a:solidFill>
                <a:effectLst/>
                <a:latin typeface="Times New Roman" panose="02020603050405020304" pitchFamily="18" charset="0"/>
                <a:ea typeface="Times New Roman" panose="02020603050405020304" pitchFamily="18" charset="0"/>
              </a:rPr>
              <a:t>: Closing the Gap to Human-Level Performance in Face Verification," 2014 IEEE Conference on Computer Vision and Pattern Recognition (CVPR), Columbus, OH, USA, 2014, pp. 1701-1708, </a:t>
            </a:r>
            <a:r>
              <a:rPr lang="en-US" sz="1400" dirty="0" err="1">
                <a:solidFill>
                  <a:srgbClr val="000000"/>
                </a:solidFill>
                <a:effectLst/>
                <a:latin typeface="Times New Roman" panose="02020603050405020304" pitchFamily="18" charset="0"/>
                <a:ea typeface="Times New Roman" panose="02020603050405020304" pitchFamily="18" charset="0"/>
              </a:rPr>
              <a:t>doi</a:t>
            </a:r>
            <a:r>
              <a:rPr lang="en-US" sz="1400" dirty="0">
                <a:solidFill>
                  <a:srgbClr val="000000"/>
                </a:solidFill>
                <a:effectLst/>
                <a:latin typeface="Times New Roman" panose="02020603050405020304" pitchFamily="18" charset="0"/>
                <a:ea typeface="Times New Roman" panose="02020603050405020304" pitchFamily="18" charset="0"/>
              </a:rPr>
              <a:t>: 10.1109/CVPR.2014.220.</a:t>
            </a:r>
            <a:endParaRPr lang="en-IN" sz="1400" dirty="0">
              <a:effectLst/>
              <a:latin typeface="Times New Roman" panose="02020603050405020304" pitchFamily="18" charset="0"/>
              <a:ea typeface="Times New Roman" panose="02020603050405020304" pitchFamily="18" charset="0"/>
            </a:endParaRPr>
          </a:p>
          <a:p>
            <a:pPr marL="270510" algn="just">
              <a:spcBef>
                <a:spcPts val="1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marL="270510" algn="just">
              <a:spcBef>
                <a:spcPts val="1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rPr>
              <a:t>[9]  C. Yan, Z. He, H. Wang and X. Liu, "Morse code identification based on convolutional neural network," 2019 IEEE 5th International Conference on Computer and Communications (ICCC), Chengdu, China, 2019, pp. 1531-1535, </a:t>
            </a:r>
            <a:r>
              <a:rPr lang="en-US" sz="1400" dirty="0" err="1">
                <a:solidFill>
                  <a:srgbClr val="000000"/>
                </a:solidFill>
                <a:effectLst/>
                <a:latin typeface="Times New Roman" panose="02020603050405020304" pitchFamily="18" charset="0"/>
                <a:ea typeface="Times New Roman" panose="02020603050405020304" pitchFamily="18" charset="0"/>
              </a:rPr>
              <a:t>doi</a:t>
            </a:r>
            <a:r>
              <a:rPr lang="en-US" sz="1400" dirty="0">
                <a:solidFill>
                  <a:srgbClr val="000000"/>
                </a:solidFill>
                <a:effectLst/>
                <a:latin typeface="Times New Roman" panose="02020603050405020304" pitchFamily="18" charset="0"/>
                <a:ea typeface="Times New Roman" panose="02020603050405020304" pitchFamily="18" charset="0"/>
              </a:rPr>
              <a:t>: 10.1109/CompComm49359.2019.8941357.</a:t>
            </a:r>
            <a:endParaRPr lang="en-IN" sz="1400" dirty="0">
              <a:effectLst/>
              <a:latin typeface="Times New Roman" panose="02020603050405020304" pitchFamily="18" charset="0"/>
              <a:ea typeface="Times New Roman" panose="02020603050405020304" pitchFamily="18" charset="0"/>
            </a:endParaRPr>
          </a:p>
          <a:p>
            <a:pPr marL="270510" algn="just">
              <a:spcBef>
                <a:spcPts val="1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marL="270510" algn="just">
              <a:spcBef>
                <a:spcPts val="1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rPr>
              <a:t>[10]  S. </a:t>
            </a:r>
            <a:r>
              <a:rPr lang="en-US" sz="1400" dirty="0" err="1">
                <a:solidFill>
                  <a:srgbClr val="000000"/>
                </a:solidFill>
                <a:effectLst/>
                <a:latin typeface="Times New Roman" panose="02020603050405020304" pitchFamily="18" charset="0"/>
                <a:ea typeface="Times New Roman" panose="02020603050405020304" pitchFamily="18" charset="0"/>
              </a:rPr>
              <a:t>AlMajthoub</a:t>
            </a:r>
            <a:r>
              <a:rPr lang="en-US" sz="1400" dirty="0">
                <a:solidFill>
                  <a:srgbClr val="000000"/>
                </a:solidFill>
                <a:effectLst/>
                <a:latin typeface="Times New Roman" panose="02020603050405020304" pitchFamily="18" charset="0"/>
                <a:ea typeface="Times New Roman" panose="02020603050405020304" pitchFamily="18" charset="0"/>
              </a:rPr>
              <a:t>, H. </a:t>
            </a:r>
            <a:r>
              <a:rPr lang="en-US" sz="1400" dirty="0" err="1">
                <a:solidFill>
                  <a:srgbClr val="000000"/>
                </a:solidFill>
                <a:effectLst/>
                <a:latin typeface="Times New Roman" panose="02020603050405020304" pitchFamily="18" charset="0"/>
                <a:ea typeface="Times New Roman" panose="02020603050405020304" pitchFamily="18" charset="0"/>
              </a:rPr>
              <a:t>AlDmour</a:t>
            </a:r>
            <a:r>
              <a:rPr lang="en-US" sz="1400" dirty="0">
                <a:solidFill>
                  <a:srgbClr val="000000"/>
                </a:solidFill>
                <a:effectLst/>
                <a:latin typeface="Times New Roman" panose="02020603050405020304" pitchFamily="18" charset="0"/>
                <a:ea typeface="Times New Roman" panose="02020603050405020304" pitchFamily="18" charset="0"/>
              </a:rPr>
              <a:t>, M. </a:t>
            </a:r>
            <a:r>
              <a:rPr lang="en-US" sz="1400" dirty="0" err="1">
                <a:solidFill>
                  <a:srgbClr val="000000"/>
                </a:solidFill>
                <a:effectLst/>
                <a:latin typeface="Times New Roman" panose="02020603050405020304" pitchFamily="18" charset="0"/>
                <a:ea typeface="Times New Roman" panose="02020603050405020304" pitchFamily="18" charset="0"/>
              </a:rPr>
              <a:t>AlKabi</a:t>
            </a:r>
            <a:r>
              <a:rPr lang="en-US" sz="1400" dirty="0">
                <a:solidFill>
                  <a:srgbClr val="000000"/>
                </a:solidFill>
                <a:effectLst/>
                <a:latin typeface="Times New Roman" panose="02020603050405020304" pitchFamily="18" charset="0"/>
                <a:ea typeface="Times New Roman" panose="02020603050405020304" pitchFamily="18" charset="0"/>
              </a:rPr>
              <a:t> and R. </a:t>
            </a:r>
            <a:r>
              <a:rPr lang="en-US" sz="1400" dirty="0" err="1">
                <a:solidFill>
                  <a:srgbClr val="000000"/>
                </a:solidFill>
                <a:effectLst/>
                <a:latin typeface="Times New Roman" panose="02020603050405020304" pitchFamily="18" charset="0"/>
                <a:ea typeface="Times New Roman" panose="02020603050405020304" pitchFamily="18" charset="0"/>
              </a:rPr>
              <a:t>Alghazo</a:t>
            </a:r>
            <a:r>
              <a:rPr lang="en-US" sz="1400" dirty="0">
                <a:solidFill>
                  <a:srgbClr val="000000"/>
                </a:solidFill>
                <a:effectLst/>
                <a:latin typeface="Times New Roman" panose="02020603050405020304" pitchFamily="18" charset="0"/>
                <a:ea typeface="Times New Roman" panose="02020603050405020304" pitchFamily="18" charset="0"/>
              </a:rPr>
              <a:t>, "Morse Code Decoder using Deep Learning," 2019 IEEE Jordan International Joint Conference on Electrical Engineering and Information Technology (JEEIT), Amman, Jordan, 2019, pp. 449-454, </a:t>
            </a:r>
            <a:r>
              <a:rPr lang="en-US" sz="1400" dirty="0" err="1">
                <a:solidFill>
                  <a:srgbClr val="000000"/>
                </a:solidFill>
                <a:effectLst/>
                <a:latin typeface="Times New Roman" panose="02020603050405020304" pitchFamily="18" charset="0"/>
                <a:ea typeface="Times New Roman" panose="02020603050405020304" pitchFamily="18" charset="0"/>
              </a:rPr>
              <a:t>doi</a:t>
            </a:r>
            <a:r>
              <a:rPr lang="en-US" sz="1400" dirty="0">
                <a:solidFill>
                  <a:srgbClr val="000000"/>
                </a:solidFill>
                <a:effectLst/>
                <a:latin typeface="Times New Roman" panose="02020603050405020304" pitchFamily="18" charset="0"/>
                <a:ea typeface="Times New Roman" panose="02020603050405020304" pitchFamily="18" charset="0"/>
              </a:rPr>
              <a:t>: 10.1109/JEEIT.2019.8717433.</a:t>
            </a:r>
          </a:p>
          <a:p>
            <a:pPr marL="270510" algn="just">
              <a:spcBef>
                <a:spcPts val="10"/>
              </a:spcBef>
              <a:spcAft>
                <a:spcPts val="0"/>
              </a:spcAft>
            </a:pPr>
            <a:endParaRPr lang="en-US" sz="1400" dirty="0">
              <a:solidFill>
                <a:srgbClr val="000000"/>
              </a:solidFill>
              <a:latin typeface="Times New Roman" panose="02020603050405020304" pitchFamily="18" charset="0"/>
              <a:ea typeface="Times New Roman" panose="02020603050405020304" pitchFamily="18" charset="0"/>
            </a:endParaRPr>
          </a:p>
          <a:p>
            <a:pPr marL="270510" algn="just">
              <a:spcBef>
                <a:spcPts val="1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rPr>
              <a:t>[11]  A. M. Abd El-Latif, A. M. Ibrahim and H. A. </a:t>
            </a:r>
            <a:r>
              <a:rPr lang="en-US" sz="1400" dirty="0" err="1">
                <a:solidFill>
                  <a:srgbClr val="000000"/>
                </a:solidFill>
                <a:effectLst/>
                <a:latin typeface="Times New Roman" panose="02020603050405020304" pitchFamily="18" charset="0"/>
                <a:ea typeface="Times New Roman" panose="02020603050405020304" pitchFamily="18" charset="0"/>
              </a:rPr>
              <a:t>Hefny</a:t>
            </a:r>
            <a:r>
              <a:rPr lang="en-US" sz="1400" dirty="0">
                <a:solidFill>
                  <a:srgbClr val="000000"/>
                </a:solidFill>
                <a:effectLst/>
                <a:latin typeface="Times New Roman" panose="02020603050405020304" pitchFamily="18" charset="0"/>
                <a:ea typeface="Times New Roman" panose="02020603050405020304" pitchFamily="18" charset="0"/>
              </a:rPr>
              <a:t>, "Morse code recognition using neural networks," 2015 8th International Conference on Human System Interaction (HSI), Warsaw, Poland, 2015, pp. 187-192, </a:t>
            </a:r>
            <a:r>
              <a:rPr lang="en-US" sz="1400" dirty="0" err="1">
                <a:solidFill>
                  <a:srgbClr val="000000"/>
                </a:solidFill>
                <a:effectLst/>
                <a:latin typeface="Times New Roman" panose="02020603050405020304" pitchFamily="18" charset="0"/>
                <a:ea typeface="Times New Roman" panose="02020603050405020304" pitchFamily="18" charset="0"/>
              </a:rPr>
              <a:t>doi</a:t>
            </a:r>
            <a:r>
              <a:rPr lang="en-US" sz="1400" dirty="0">
                <a:solidFill>
                  <a:srgbClr val="000000"/>
                </a:solidFill>
                <a:effectLst/>
                <a:latin typeface="Times New Roman" panose="02020603050405020304" pitchFamily="18" charset="0"/>
                <a:ea typeface="Times New Roman" panose="02020603050405020304" pitchFamily="18" charset="0"/>
              </a:rPr>
              <a:t>: 10.1109/HSI.2015.7170695.</a:t>
            </a:r>
            <a:endParaRPr lang="en-IN" sz="1200" dirty="0">
              <a:effectLst/>
              <a:latin typeface="Times New Roman" panose="02020603050405020304" pitchFamily="18" charset="0"/>
              <a:ea typeface="Times New Roman" panose="02020603050405020304" pitchFamily="18" charset="0"/>
            </a:endParaRPr>
          </a:p>
          <a:p>
            <a:pPr marL="270510" algn="just">
              <a:spcBef>
                <a:spcPts val="1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marL="270510" algn="just">
              <a:spcBef>
                <a:spcPts val="1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rPr>
              <a:t>[12]  X. Chen, H. Jia, Y. Yang, C. Li and H. Wang, "Morse code recognition based on convolutional neural network with improved structure," 2020 IEEE 3rd International Conference on Electronics Technology (ICET), Chengdu, China, 2020, pp. 1432-1436, </a:t>
            </a:r>
            <a:r>
              <a:rPr lang="en-US" sz="1400" dirty="0" err="1">
                <a:solidFill>
                  <a:srgbClr val="000000"/>
                </a:solidFill>
                <a:effectLst/>
                <a:latin typeface="Times New Roman" panose="02020603050405020304" pitchFamily="18" charset="0"/>
                <a:ea typeface="Times New Roman" panose="02020603050405020304" pitchFamily="18" charset="0"/>
              </a:rPr>
              <a:t>doi</a:t>
            </a:r>
            <a:r>
              <a:rPr lang="en-US" sz="1400" dirty="0">
                <a:solidFill>
                  <a:srgbClr val="000000"/>
                </a:solidFill>
                <a:effectLst/>
                <a:latin typeface="Times New Roman" panose="02020603050405020304" pitchFamily="18" charset="0"/>
                <a:ea typeface="Times New Roman" panose="02020603050405020304" pitchFamily="18" charset="0"/>
              </a:rPr>
              <a:t>: 10.1109/ICET48890.2020.00025.</a:t>
            </a:r>
            <a:endParaRPr lang="en-IN" sz="1200" dirty="0">
              <a:effectLst/>
              <a:latin typeface="Times New Roman" panose="02020603050405020304" pitchFamily="18" charset="0"/>
              <a:ea typeface="Times New Roman" panose="02020603050405020304" pitchFamily="18" charset="0"/>
            </a:endParaRPr>
          </a:p>
          <a:p>
            <a:pPr marL="270510" algn="just">
              <a:spcBef>
                <a:spcPts val="1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292404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89F25-E9A8-E9FD-D3AC-9E42DC1F1CC1}"/>
              </a:ext>
            </a:extLst>
          </p:cNvPr>
          <p:cNvSpPr>
            <a:spLocks noGrp="1"/>
          </p:cNvSpPr>
          <p:nvPr>
            <p:ph type="title"/>
          </p:nvPr>
        </p:nvSpPr>
        <p:spPr>
          <a:xfrm>
            <a:off x="838200" y="365125"/>
            <a:ext cx="10988040" cy="6147435"/>
          </a:xfrm>
        </p:spPr>
        <p:txBody>
          <a:bodyPr>
            <a:normAutofit/>
          </a:bodyPr>
          <a:lstStyle/>
          <a:p>
            <a:pPr algn="ctr"/>
            <a:r>
              <a:rPr lang="en-US" sz="7000" b="1" dirty="0">
                <a:latin typeface="Book Antiqua" panose="02040602050305030304" pitchFamily="18" charset="0"/>
              </a:rPr>
              <a:t>THANK YOU</a:t>
            </a:r>
            <a:endParaRPr lang="en-IN" sz="7000" b="1" dirty="0">
              <a:latin typeface="Book Antiqua" panose="02040602050305030304" pitchFamily="18" charset="0"/>
            </a:endParaRPr>
          </a:p>
        </p:txBody>
      </p:sp>
    </p:spTree>
    <p:extLst>
      <p:ext uri="{BB962C8B-B14F-4D97-AF65-F5344CB8AC3E}">
        <p14:creationId xmlns:p14="http://schemas.microsoft.com/office/powerpoint/2010/main" val="250263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2A5D7-B119-3C6D-5C4F-3D403C3BCD14}"/>
              </a:ext>
            </a:extLst>
          </p:cNvPr>
          <p:cNvSpPr>
            <a:spLocks noGrp="1"/>
          </p:cNvSpPr>
          <p:nvPr>
            <p:ph type="title"/>
          </p:nvPr>
        </p:nvSpPr>
        <p:spPr/>
        <p:txBody>
          <a:bodyPr/>
          <a:lstStyle/>
          <a:p>
            <a:r>
              <a:rPr lang="en-US" b="1" dirty="0">
                <a:latin typeface="Book Antiqua" panose="02040602050305030304" pitchFamily="18" charset="0"/>
              </a:rPr>
              <a:t>Motivation</a:t>
            </a:r>
            <a:endParaRPr lang="en-IN" b="1" dirty="0">
              <a:latin typeface="Book Antiqua" panose="02040602050305030304" pitchFamily="18" charset="0"/>
            </a:endParaRPr>
          </a:p>
        </p:txBody>
      </p:sp>
      <p:sp>
        <p:nvSpPr>
          <p:cNvPr id="6" name="Text Placeholder 5">
            <a:extLst>
              <a:ext uri="{FF2B5EF4-FFF2-40B4-BE49-F238E27FC236}">
                <a16:creationId xmlns:a16="http://schemas.microsoft.com/office/drawing/2014/main" id="{09C33C4B-979C-0DF6-8D94-ECE4F4732FDE}"/>
              </a:ext>
            </a:extLst>
          </p:cNvPr>
          <p:cNvSpPr>
            <a:spLocks noGrp="1"/>
          </p:cNvSpPr>
          <p:nvPr>
            <p:ph type="body" idx="1"/>
          </p:nvPr>
        </p:nvSpPr>
        <p:spPr>
          <a:xfrm>
            <a:off x="839788" y="1681163"/>
            <a:ext cx="10697788" cy="823912"/>
          </a:xfrm>
        </p:spPr>
        <p:txBody>
          <a:bodyPr>
            <a:normAutofit/>
          </a:bodyPr>
          <a:lstStyle/>
          <a:p>
            <a:r>
              <a:rPr lang="en-US" sz="2800" b="0" dirty="0">
                <a:latin typeface="Century" panose="02040604050505020304" pitchFamily="18" charset="0"/>
              </a:rPr>
              <a:t>Base Paper </a:t>
            </a:r>
            <a:r>
              <a:rPr lang="en-US" dirty="0">
                <a:latin typeface="Century" panose="02040604050505020304" pitchFamily="18" charset="0"/>
              </a:rPr>
              <a:t>: </a:t>
            </a:r>
            <a:r>
              <a:rPr lang="en-US" b="0" dirty="0">
                <a:solidFill>
                  <a:schemeClr val="accent1">
                    <a:lumMod val="75000"/>
                  </a:schemeClr>
                </a:solidFill>
                <a:latin typeface="Century" panose="02040604050505020304" pitchFamily="18" charset="0"/>
                <a:hlinkClick r:id="rId2">
                  <a:extLst>
                    <a:ext uri="{A12FA001-AC4F-418D-AE19-62706E023703}">
                      <ahyp:hlinkClr xmlns:ahyp="http://schemas.microsoft.com/office/drawing/2018/hyperlinkcolor" val="tx"/>
                    </a:ext>
                  </a:extLst>
                </a:hlinkClick>
              </a:rPr>
              <a:t>https://ieeexplore.ieee.org/document/9051374</a:t>
            </a:r>
            <a:endParaRPr lang="en-US" b="0" dirty="0">
              <a:solidFill>
                <a:schemeClr val="accent1">
                  <a:lumMod val="75000"/>
                </a:schemeClr>
              </a:solidFill>
              <a:latin typeface="Century" panose="02040604050505020304" pitchFamily="18" charset="0"/>
            </a:endParaRPr>
          </a:p>
          <a:p>
            <a:endParaRPr lang="en-IN" dirty="0"/>
          </a:p>
        </p:txBody>
      </p:sp>
      <p:sp>
        <p:nvSpPr>
          <p:cNvPr id="3" name="Content Placeholder 2">
            <a:extLst>
              <a:ext uri="{FF2B5EF4-FFF2-40B4-BE49-F238E27FC236}">
                <a16:creationId xmlns:a16="http://schemas.microsoft.com/office/drawing/2014/main" id="{28C84455-11D1-B6D6-6762-B4D8CEC42CF5}"/>
              </a:ext>
            </a:extLst>
          </p:cNvPr>
          <p:cNvSpPr>
            <a:spLocks noGrp="1"/>
          </p:cNvSpPr>
          <p:nvPr>
            <p:ph sz="half" idx="2"/>
          </p:nvPr>
        </p:nvSpPr>
        <p:spPr>
          <a:xfrm>
            <a:off x="1030895" y="2367321"/>
            <a:ext cx="5157787" cy="3912628"/>
          </a:xfrm>
        </p:spPr>
        <p:txBody>
          <a:bodyPr>
            <a:normAutofit/>
          </a:bodyPr>
          <a:lstStyle/>
          <a:p>
            <a:pPr marL="0" indent="0" algn="just">
              <a:buNone/>
            </a:pPr>
            <a:r>
              <a:rPr lang="en-US" sz="1900" dirty="0">
                <a:solidFill>
                  <a:srgbClr val="000000"/>
                </a:solidFill>
                <a:effectLst/>
                <a:latin typeface="Century" panose="02040604050505020304" pitchFamily="18" charset="0"/>
              </a:rPr>
              <a:t>In this paper, the deep learning method is introduced to construct a neural network model as the Morse decoding system, which is a novel approach in the relevant field. </a:t>
            </a:r>
          </a:p>
          <a:p>
            <a:pPr marL="0" indent="0" algn="just">
              <a:buNone/>
            </a:pPr>
            <a:endParaRPr lang="en-US" sz="1800" dirty="0">
              <a:latin typeface="Century" panose="02040604050505020304" pitchFamily="18" charset="0"/>
            </a:endParaRPr>
          </a:p>
          <a:p>
            <a:pPr marL="0" indent="0" algn="just">
              <a:buNone/>
            </a:pPr>
            <a:r>
              <a:rPr lang="en-US" sz="1800" dirty="0">
                <a:latin typeface="Century" panose="02040604050505020304" pitchFamily="18" charset="0"/>
              </a:rPr>
              <a:t>Here, the time frequency signals </a:t>
            </a:r>
            <a:r>
              <a:rPr lang="en-US" sz="1800" dirty="0" err="1">
                <a:latin typeface="Century" panose="02040604050505020304" pitchFamily="18" charset="0"/>
              </a:rPr>
              <a:t>i.e</a:t>
            </a:r>
            <a:r>
              <a:rPr lang="en-US" sz="1800" dirty="0">
                <a:latin typeface="Century" panose="02040604050505020304" pitchFamily="18" charset="0"/>
              </a:rPr>
              <a:t> : audio signals are taken as input to the model, CNN’s are used to extract the important features from the input, BLSTM network used to label feature frames from CNN. Then the RNN’s are used for the sequential based character recognition. </a:t>
            </a:r>
          </a:p>
          <a:p>
            <a:pPr marL="0" indent="0" algn="just">
              <a:buNone/>
            </a:pPr>
            <a:endParaRPr lang="en-US" sz="1800" dirty="0">
              <a:latin typeface="Century" panose="02040604050505020304" pitchFamily="18" charset="0"/>
            </a:endParaRPr>
          </a:p>
          <a:p>
            <a:pPr marL="0" indent="0" algn="just">
              <a:buNone/>
            </a:pPr>
            <a:endParaRPr lang="en-US" sz="1800" dirty="0">
              <a:latin typeface="Century" panose="02040604050505020304" pitchFamily="18" charset="0"/>
            </a:endParaRPr>
          </a:p>
          <a:p>
            <a:pPr marL="0" indent="0" algn="just">
              <a:buNone/>
            </a:pPr>
            <a:endParaRPr lang="en-US" sz="1800" dirty="0">
              <a:latin typeface="Century" panose="02040604050505020304" pitchFamily="18" charset="0"/>
            </a:endParaRPr>
          </a:p>
          <a:p>
            <a:pPr marL="0" indent="0" algn="just">
              <a:buNone/>
            </a:pPr>
            <a:endParaRPr lang="en-IN" sz="1800" dirty="0">
              <a:latin typeface="Century" panose="02040604050505020304" pitchFamily="18" charset="0"/>
            </a:endParaRPr>
          </a:p>
        </p:txBody>
      </p:sp>
      <p:pic>
        <p:nvPicPr>
          <p:cNvPr id="10" name="Content Placeholder 9">
            <a:extLst>
              <a:ext uri="{FF2B5EF4-FFF2-40B4-BE49-F238E27FC236}">
                <a16:creationId xmlns:a16="http://schemas.microsoft.com/office/drawing/2014/main" id="{1E9BE7C4-483F-77C6-D10A-B79F388FA652}"/>
              </a:ext>
            </a:extLst>
          </p:cNvPr>
          <p:cNvPicPr>
            <a:picLocks noGrp="1" noChangeAspect="1"/>
          </p:cNvPicPr>
          <p:nvPr>
            <p:ph sz="quarter" idx="4"/>
          </p:nvPr>
        </p:nvPicPr>
        <p:blipFill>
          <a:blip r:embed="rId3"/>
          <a:stretch>
            <a:fillRect/>
          </a:stretch>
        </p:blipFill>
        <p:spPr>
          <a:xfrm>
            <a:off x="7420602" y="2724923"/>
            <a:ext cx="2885054" cy="8532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Picture 11">
            <a:extLst>
              <a:ext uri="{FF2B5EF4-FFF2-40B4-BE49-F238E27FC236}">
                <a16:creationId xmlns:a16="http://schemas.microsoft.com/office/drawing/2014/main" id="{9A782A55-0DB3-382B-31F9-3C6609B08586}"/>
              </a:ext>
            </a:extLst>
          </p:cNvPr>
          <p:cNvPicPr>
            <a:picLocks noChangeAspect="1"/>
          </p:cNvPicPr>
          <p:nvPr/>
        </p:nvPicPr>
        <p:blipFill>
          <a:blip r:embed="rId4"/>
          <a:stretch>
            <a:fillRect/>
          </a:stretch>
        </p:blipFill>
        <p:spPr>
          <a:xfrm>
            <a:off x="7473025" y="4323635"/>
            <a:ext cx="2832631" cy="8532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61337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2F785-50E0-8DED-F6F8-2DCF7376F3D8}"/>
              </a:ext>
            </a:extLst>
          </p:cNvPr>
          <p:cNvSpPr>
            <a:spLocks noGrp="1"/>
          </p:cNvSpPr>
          <p:nvPr>
            <p:ph type="title"/>
          </p:nvPr>
        </p:nvSpPr>
        <p:spPr/>
        <p:txBody>
          <a:bodyPr/>
          <a:lstStyle/>
          <a:p>
            <a:r>
              <a:rPr lang="en-US" b="1" dirty="0">
                <a:latin typeface="Book Antiqua" panose="02040602050305030304" pitchFamily="18" charset="0"/>
              </a:rPr>
              <a:t>Objectives</a:t>
            </a:r>
            <a:endParaRPr lang="en-IN" b="1" dirty="0">
              <a:latin typeface="Book Antiqua" panose="02040602050305030304" pitchFamily="18" charset="0"/>
            </a:endParaRPr>
          </a:p>
        </p:txBody>
      </p:sp>
      <p:sp>
        <p:nvSpPr>
          <p:cNvPr id="3" name="Content Placeholder 2">
            <a:extLst>
              <a:ext uri="{FF2B5EF4-FFF2-40B4-BE49-F238E27FC236}">
                <a16:creationId xmlns:a16="http://schemas.microsoft.com/office/drawing/2014/main" id="{095828BA-0919-6517-D8A8-3604F63814E8}"/>
              </a:ext>
            </a:extLst>
          </p:cNvPr>
          <p:cNvSpPr>
            <a:spLocks noGrp="1"/>
          </p:cNvSpPr>
          <p:nvPr>
            <p:ph idx="1"/>
          </p:nvPr>
        </p:nvSpPr>
        <p:spPr>
          <a:xfrm>
            <a:off x="954740" y="2067673"/>
            <a:ext cx="11093824" cy="5032375"/>
          </a:xfrm>
        </p:spPr>
        <p:txBody>
          <a:bodyPr>
            <a:normAutofit/>
          </a:bodyPr>
          <a:lstStyle/>
          <a:p>
            <a:r>
              <a:rPr lang="en-US" sz="1800" dirty="0">
                <a:latin typeface="Century" panose="02040604050505020304" pitchFamily="18" charset="0"/>
              </a:rPr>
              <a:t>We are building a dataset, which consists of 200 images of each character present in morse code, as there are 36 characters we intend to create a dataset consisting of 7,200 images. </a:t>
            </a:r>
          </a:p>
          <a:p>
            <a:r>
              <a:rPr lang="en-US" sz="1800" dirty="0">
                <a:latin typeface="Century" panose="02040604050505020304" pitchFamily="18" charset="0"/>
              </a:rPr>
              <a:t>Then we have given all the input data to machine learning model.</a:t>
            </a:r>
          </a:p>
          <a:p>
            <a:r>
              <a:rPr lang="en-US" sz="1800" dirty="0">
                <a:latin typeface="Century" panose="02040604050505020304" pitchFamily="18" charset="0"/>
              </a:rPr>
              <a:t>We have implemented CNN architectures i.e., </a:t>
            </a:r>
            <a:r>
              <a:rPr lang="en-US" sz="1800" dirty="0" err="1">
                <a:latin typeface="Century" panose="02040604050505020304" pitchFamily="18" charset="0"/>
              </a:rPr>
              <a:t>LeNet</a:t>
            </a:r>
            <a:r>
              <a:rPr lang="en-US" sz="1800" dirty="0">
                <a:latin typeface="Century" panose="02040604050505020304" pitchFamily="18" charset="0"/>
              </a:rPr>
              <a:t>, </a:t>
            </a:r>
            <a:r>
              <a:rPr lang="en-US" sz="1800" dirty="0" err="1">
                <a:latin typeface="Century" panose="02040604050505020304" pitchFamily="18" charset="0"/>
              </a:rPr>
              <a:t>AlexNet</a:t>
            </a:r>
            <a:r>
              <a:rPr lang="en-US" sz="1800" dirty="0">
                <a:latin typeface="Century" panose="02040604050505020304" pitchFamily="18" charset="0"/>
              </a:rPr>
              <a:t>.</a:t>
            </a:r>
          </a:p>
          <a:p>
            <a:r>
              <a:rPr lang="en-US" sz="1800" dirty="0">
                <a:latin typeface="Century" panose="02040604050505020304" pitchFamily="18" charset="0"/>
              </a:rPr>
              <a:t>We trained the model with multiple epochs </a:t>
            </a:r>
            <a:r>
              <a:rPr lang="en-US" sz="1800" dirty="0" err="1">
                <a:latin typeface="Century" panose="02040604050505020304" pitchFamily="18" charset="0"/>
              </a:rPr>
              <a:t>i.e</a:t>
            </a:r>
            <a:r>
              <a:rPr lang="en-US" sz="1800" dirty="0">
                <a:latin typeface="Century" panose="02040604050505020304" pitchFamily="18" charset="0"/>
              </a:rPr>
              <a:t> : at 5 epochs, 10 epochs, 15 epochs, 20 epochs.</a:t>
            </a:r>
          </a:p>
        </p:txBody>
      </p:sp>
    </p:spTree>
    <p:extLst>
      <p:ext uri="{BB962C8B-B14F-4D97-AF65-F5344CB8AC3E}">
        <p14:creationId xmlns:p14="http://schemas.microsoft.com/office/powerpoint/2010/main" val="2974805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EC9DF-5647-9238-754C-21D6A7B19518}"/>
              </a:ext>
            </a:extLst>
          </p:cNvPr>
          <p:cNvSpPr>
            <a:spLocks noGrp="1"/>
          </p:cNvSpPr>
          <p:nvPr>
            <p:ph type="title"/>
          </p:nvPr>
        </p:nvSpPr>
        <p:spPr>
          <a:xfrm>
            <a:off x="838200" y="338231"/>
            <a:ext cx="10515600" cy="1325563"/>
          </a:xfrm>
        </p:spPr>
        <p:txBody>
          <a:bodyPr/>
          <a:lstStyle/>
          <a:p>
            <a:r>
              <a:rPr lang="en-IN" b="1" dirty="0">
                <a:latin typeface="Book Antiqua" panose="02040602050305030304" pitchFamily="18" charset="0"/>
              </a:rPr>
              <a:t>Dataset Creation</a:t>
            </a:r>
          </a:p>
        </p:txBody>
      </p:sp>
      <p:sp>
        <p:nvSpPr>
          <p:cNvPr id="7" name="Content Placeholder 6">
            <a:extLst>
              <a:ext uri="{FF2B5EF4-FFF2-40B4-BE49-F238E27FC236}">
                <a16:creationId xmlns:a16="http://schemas.microsoft.com/office/drawing/2014/main" id="{935D7CA2-487F-AF8F-F0B9-03D89505B70D}"/>
              </a:ext>
            </a:extLst>
          </p:cNvPr>
          <p:cNvSpPr>
            <a:spLocks noGrp="1"/>
          </p:cNvSpPr>
          <p:nvPr>
            <p:ph idx="1"/>
          </p:nvPr>
        </p:nvSpPr>
        <p:spPr>
          <a:xfrm>
            <a:off x="838200" y="1341099"/>
            <a:ext cx="10515600" cy="4351338"/>
          </a:xfrm>
        </p:spPr>
        <p:txBody>
          <a:bodyPr/>
          <a:lstStyle/>
          <a:p>
            <a:pPr marL="0" indent="0">
              <a:buNone/>
            </a:pPr>
            <a:r>
              <a:rPr lang="en-IN" dirty="0"/>
              <a:t>			        									                                                       </a:t>
            </a:r>
          </a:p>
        </p:txBody>
      </p:sp>
      <p:pic>
        <p:nvPicPr>
          <p:cNvPr id="3" name="Picture 2">
            <a:extLst>
              <a:ext uri="{FF2B5EF4-FFF2-40B4-BE49-F238E27FC236}">
                <a16:creationId xmlns:a16="http://schemas.microsoft.com/office/drawing/2014/main" id="{AE98DAFD-BD6C-C621-2FFA-5290EAFEAFD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30325" y="1719430"/>
            <a:ext cx="6526567" cy="4520005"/>
          </a:xfrm>
          <a:prstGeom prst="rect">
            <a:avLst/>
          </a:prstGeom>
        </p:spPr>
      </p:pic>
    </p:spTree>
    <p:extLst>
      <p:ext uri="{BB962C8B-B14F-4D97-AF65-F5344CB8AC3E}">
        <p14:creationId xmlns:p14="http://schemas.microsoft.com/office/powerpoint/2010/main" val="2727181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EC9DF-5647-9238-754C-21D6A7B19518}"/>
              </a:ext>
            </a:extLst>
          </p:cNvPr>
          <p:cNvSpPr>
            <a:spLocks noGrp="1"/>
          </p:cNvSpPr>
          <p:nvPr>
            <p:ph type="title"/>
          </p:nvPr>
        </p:nvSpPr>
        <p:spPr>
          <a:xfrm>
            <a:off x="838200" y="338231"/>
            <a:ext cx="10515600" cy="1325563"/>
          </a:xfrm>
        </p:spPr>
        <p:txBody>
          <a:bodyPr/>
          <a:lstStyle/>
          <a:p>
            <a:endParaRPr lang="en-IN" b="1" dirty="0">
              <a:latin typeface="Book Antiqua" panose="02040602050305030304" pitchFamily="18" charset="0"/>
            </a:endParaRPr>
          </a:p>
        </p:txBody>
      </p:sp>
      <p:sp>
        <p:nvSpPr>
          <p:cNvPr id="7" name="Content Placeholder 6">
            <a:extLst>
              <a:ext uri="{FF2B5EF4-FFF2-40B4-BE49-F238E27FC236}">
                <a16:creationId xmlns:a16="http://schemas.microsoft.com/office/drawing/2014/main" id="{935D7CA2-487F-AF8F-F0B9-03D89505B70D}"/>
              </a:ext>
            </a:extLst>
          </p:cNvPr>
          <p:cNvSpPr>
            <a:spLocks noGrp="1"/>
          </p:cNvSpPr>
          <p:nvPr>
            <p:ph idx="1"/>
          </p:nvPr>
        </p:nvSpPr>
        <p:spPr>
          <a:xfrm>
            <a:off x="838200" y="1341099"/>
            <a:ext cx="10515600" cy="4351338"/>
          </a:xfrm>
        </p:spPr>
        <p:txBody>
          <a:bodyPr/>
          <a:lstStyle/>
          <a:p>
            <a:pPr marL="0" indent="0">
              <a:buNone/>
            </a:pPr>
            <a:r>
              <a:rPr lang="en-IN" dirty="0"/>
              <a:t>			        									                                                       </a:t>
            </a:r>
          </a:p>
        </p:txBody>
      </p:sp>
      <p:pic>
        <p:nvPicPr>
          <p:cNvPr id="29" name="Picture 28">
            <a:extLst>
              <a:ext uri="{FF2B5EF4-FFF2-40B4-BE49-F238E27FC236}">
                <a16:creationId xmlns:a16="http://schemas.microsoft.com/office/drawing/2014/main" id="{5962D42D-A6CE-10FF-2485-E0D3B3BA2CA7}"/>
              </a:ext>
            </a:extLst>
          </p:cNvPr>
          <p:cNvPicPr>
            <a:picLocks noChangeAspect="1"/>
          </p:cNvPicPr>
          <p:nvPr/>
        </p:nvPicPr>
        <p:blipFill>
          <a:blip r:embed="rId2"/>
          <a:stretch>
            <a:fillRect/>
          </a:stretch>
        </p:blipFill>
        <p:spPr>
          <a:xfrm>
            <a:off x="395861" y="1165563"/>
            <a:ext cx="11400278" cy="4692182"/>
          </a:xfrm>
          <a:prstGeom prst="rect">
            <a:avLst/>
          </a:prstGeom>
        </p:spPr>
      </p:pic>
    </p:spTree>
    <p:extLst>
      <p:ext uri="{BB962C8B-B14F-4D97-AF65-F5344CB8AC3E}">
        <p14:creationId xmlns:p14="http://schemas.microsoft.com/office/powerpoint/2010/main" val="4132697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EE9468B-56B2-708A-8835-12EA1B5FC3BB}"/>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C0238E8C-2878-5206-001A-42CAEF276F02}"/>
              </a:ext>
            </a:extLst>
          </p:cNvPr>
          <p:cNvPicPr>
            <a:picLocks noChangeAspect="1"/>
          </p:cNvPicPr>
          <p:nvPr/>
        </p:nvPicPr>
        <p:blipFill>
          <a:blip r:embed="rId2"/>
          <a:stretch>
            <a:fillRect/>
          </a:stretch>
        </p:blipFill>
        <p:spPr>
          <a:xfrm>
            <a:off x="509956" y="239690"/>
            <a:ext cx="3139712" cy="1333616"/>
          </a:xfrm>
          <a:prstGeom prst="rect">
            <a:avLst/>
          </a:prstGeom>
        </p:spPr>
      </p:pic>
      <p:pic>
        <p:nvPicPr>
          <p:cNvPr id="7" name="Picture 6">
            <a:extLst>
              <a:ext uri="{FF2B5EF4-FFF2-40B4-BE49-F238E27FC236}">
                <a16:creationId xmlns:a16="http://schemas.microsoft.com/office/drawing/2014/main" id="{0C9442E5-CD8D-9CE9-C9EE-5453CC640750}"/>
              </a:ext>
            </a:extLst>
          </p:cNvPr>
          <p:cNvPicPr>
            <a:picLocks noChangeAspect="1"/>
          </p:cNvPicPr>
          <p:nvPr/>
        </p:nvPicPr>
        <p:blipFill>
          <a:blip r:embed="rId3"/>
          <a:stretch>
            <a:fillRect/>
          </a:stretch>
        </p:blipFill>
        <p:spPr>
          <a:xfrm>
            <a:off x="578224" y="1716764"/>
            <a:ext cx="10318374" cy="4625741"/>
          </a:xfrm>
          <a:prstGeom prst="rect">
            <a:avLst/>
          </a:prstGeom>
        </p:spPr>
      </p:pic>
    </p:spTree>
    <p:extLst>
      <p:ext uri="{BB962C8B-B14F-4D97-AF65-F5344CB8AC3E}">
        <p14:creationId xmlns:p14="http://schemas.microsoft.com/office/powerpoint/2010/main" val="2855547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ACBBC-2709-3517-B801-32AD20C0CDBB}"/>
              </a:ext>
            </a:extLst>
          </p:cNvPr>
          <p:cNvSpPr>
            <a:spLocks noGrp="1"/>
          </p:cNvSpPr>
          <p:nvPr>
            <p:ph type="title"/>
          </p:nvPr>
        </p:nvSpPr>
        <p:spPr>
          <a:xfrm>
            <a:off x="0" y="521221"/>
            <a:ext cx="9888496" cy="900131"/>
          </a:xfrm>
        </p:spPr>
        <p:txBody>
          <a:bodyPr anchor="t">
            <a:normAutofit/>
          </a:bodyPr>
          <a:lstStyle/>
          <a:p>
            <a:r>
              <a:rPr lang="en-IN" sz="4000" b="1" dirty="0">
                <a:solidFill>
                  <a:schemeClr val="bg1"/>
                </a:solidFill>
                <a:latin typeface="Times New Roman" panose="02020603050405020304" pitchFamily="18" charset="0"/>
                <a:cs typeface="Times New Roman" panose="02020603050405020304" pitchFamily="18" charset="0"/>
              </a:rPr>
              <a:t>Lit</a:t>
            </a:r>
            <a:r>
              <a:rPr lang="en-US" sz="4000" b="1" dirty="0">
                <a:latin typeface="Book Antiqua" panose="02040602050305030304" pitchFamily="18" charset="0"/>
              </a:rPr>
              <a:t>Literature Survey</a:t>
            </a:r>
            <a:r>
              <a:rPr lang="en-IN" sz="4000" b="1" dirty="0" err="1">
                <a:solidFill>
                  <a:schemeClr val="bg1"/>
                </a:solidFill>
                <a:latin typeface="Times New Roman" panose="02020603050405020304" pitchFamily="18" charset="0"/>
                <a:cs typeface="Times New Roman" panose="02020603050405020304" pitchFamily="18" charset="0"/>
              </a:rPr>
              <a:t>eratururve</a:t>
            </a:r>
            <a:endParaRPr lang="en-IN" sz="4000" b="1" dirty="0">
              <a:solidFill>
                <a:schemeClr val="bg1"/>
              </a:solidFill>
              <a:latin typeface="Times New Roman" panose="02020603050405020304" pitchFamily="18" charset="0"/>
              <a:cs typeface="Times New Roman" panose="02020603050405020304" pitchFamily="18" charset="0"/>
            </a:endParaRPr>
          </a:p>
        </p:txBody>
      </p:sp>
      <p:graphicFrame>
        <p:nvGraphicFramePr>
          <p:cNvPr id="9" name="Table 9">
            <a:extLst>
              <a:ext uri="{FF2B5EF4-FFF2-40B4-BE49-F238E27FC236}">
                <a16:creationId xmlns:a16="http://schemas.microsoft.com/office/drawing/2014/main" id="{C4F14014-AB20-B5C1-CD98-EABE4132D48A}"/>
              </a:ext>
            </a:extLst>
          </p:cNvPr>
          <p:cNvGraphicFramePr>
            <a:graphicFrameLocks noGrp="1"/>
          </p:cNvGraphicFramePr>
          <p:nvPr>
            <p:ph idx="1"/>
            <p:extLst>
              <p:ext uri="{D42A27DB-BD31-4B8C-83A1-F6EECF244321}">
                <p14:modId xmlns:p14="http://schemas.microsoft.com/office/powerpoint/2010/main" val="3947385196"/>
              </p:ext>
            </p:extLst>
          </p:nvPr>
        </p:nvGraphicFramePr>
        <p:xfrm>
          <a:off x="537882" y="1546858"/>
          <a:ext cx="11331389" cy="4855918"/>
        </p:xfrm>
        <a:graphic>
          <a:graphicData uri="http://schemas.openxmlformats.org/drawingml/2006/table">
            <a:tbl>
              <a:tblPr firstRow="1" bandRow="1">
                <a:tableStyleId>{5C22544A-7EE6-4342-B048-85BDC9FD1C3A}</a:tableStyleId>
              </a:tblPr>
              <a:tblGrid>
                <a:gridCol w="833952">
                  <a:extLst>
                    <a:ext uri="{9D8B030D-6E8A-4147-A177-3AD203B41FA5}">
                      <a16:colId xmlns:a16="http://schemas.microsoft.com/office/drawing/2014/main" val="2729088767"/>
                    </a:ext>
                  </a:extLst>
                </a:gridCol>
                <a:gridCol w="1017705">
                  <a:extLst>
                    <a:ext uri="{9D8B030D-6E8A-4147-A177-3AD203B41FA5}">
                      <a16:colId xmlns:a16="http://schemas.microsoft.com/office/drawing/2014/main" val="2123531227"/>
                    </a:ext>
                  </a:extLst>
                </a:gridCol>
                <a:gridCol w="1328670">
                  <a:extLst>
                    <a:ext uri="{9D8B030D-6E8A-4147-A177-3AD203B41FA5}">
                      <a16:colId xmlns:a16="http://schemas.microsoft.com/office/drawing/2014/main" val="4096002536"/>
                    </a:ext>
                  </a:extLst>
                </a:gridCol>
                <a:gridCol w="3458312">
                  <a:extLst>
                    <a:ext uri="{9D8B030D-6E8A-4147-A177-3AD203B41FA5}">
                      <a16:colId xmlns:a16="http://schemas.microsoft.com/office/drawing/2014/main" val="4164579529"/>
                    </a:ext>
                  </a:extLst>
                </a:gridCol>
                <a:gridCol w="4692750">
                  <a:extLst>
                    <a:ext uri="{9D8B030D-6E8A-4147-A177-3AD203B41FA5}">
                      <a16:colId xmlns:a16="http://schemas.microsoft.com/office/drawing/2014/main" val="2979531807"/>
                    </a:ext>
                  </a:extLst>
                </a:gridCol>
              </a:tblGrid>
              <a:tr h="741063">
                <a:tc>
                  <a:txBody>
                    <a:bodyPr/>
                    <a:lstStyle/>
                    <a:p>
                      <a:r>
                        <a:rPr lang="en-IN" dirty="0" err="1"/>
                        <a:t>S.No</a:t>
                      </a:r>
                      <a:endParaRPr lang="en-IN" dirty="0"/>
                    </a:p>
                  </a:txBody>
                  <a:tcPr/>
                </a:tc>
                <a:tc>
                  <a:txBody>
                    <a:bodyPr/>
                    <a:lstStyle/>
                    <a:p>
                      <a:r>
                        <a:rPr lang="en-IN" dirty="0"/>
                        <a:t>Journal</a:t>
                      </a:r>
                    </a:p>
                  </a:txBody>
                  <a:tcPr/>
                </a:tc>
                <a:tc>
                  <a:txBody>
                    <a:bodyPr/>
                    <a:lstStyle/>
                    <a:p>
                      <a:r>
                        <a:rPr lang="en-IN" dirty="0"/>
                        <a:t>Author</a:t>
                      </a:r>
                    </a:p>
                  </a:txBody>
                  <a:tcPr/>
                </a:tc>
                <a:tc>
                  <a:txBody>
                    <a:bodyPr/>
                    <a:lstStyle/>
                    <a:p>
                      <a:r>
                        <a:rPr lang="en-IN" dirty="0"/>
                        <a:t>Title</a:t>
                      </a:r>
                    </a:p>
                  </a:txBody>
                  <a:tcPr/>
                </a:tc>
                <a:tc>
                  <a:txBody>
                    <a:bodyPr/>
                    <a:lstStyle/>
                    <a:p>
                      <a:r>
                        <a:rPr lang="en-IN" dirty="0"/>
                        <a:t>Description</a:t>
                      </a:r>
                    </a:p>
                  </a:txBody>
                  <a:tcPr/>
                </a:tc>
                <a:extLst>
                  <a:ext uri="{0D108BD9-81ED-4DB2-BD59-A6C34878D82A}">
                    <a16:rowId xmlns:a16="http://schemas.microsoft.com/office/drawing/2014/main" val="126895919"/>
                  </a:ext>
                </a:extLst>
              </a:tr>
              <a:tr h="1741288">
                <a:tc>
                  <a:txBody>
                    <a:bodyPr/>
                    <a:lstStyle/>
                    <a:p>
                      <a:r>
                        <a:rPr lang="en-IN" sz="1600" dirty="0"/>
                        <a:t>1. </a:t>
                      </a:r>
                    </a:p>
                  </a:txBody>
                  <a:tcPr/>
                </a:tc>
                <a:tc>
                  <a:txBody>
                    <a:bodyPr/>
                    <a:lstStyle/>
                    <a:p>
                      <a:r>
                        <a:rPr lang="en-IN" sz="1600" dirty="0"/>
                        <a:t>ICICAS - </a:t>
                      </a:r>
                    </a:p>
                    <a:p>
                      <a:r>
                        <a:rPr lang="en-IN" sz="1600" dirty="0"/>
                        <a:t>2019</a:t>
                      </a:r>
                    </a:p>
                  </a:txBody>
                  <a:tcPr/>
                </a:tc>
                <a:tc>
                  <a:txBody>
                    <a:bodyPr/>
                    <a:lstStyle/>
                    <a:p>
                      <a:r>
                        <a:rPr lang="en-IN" sz="1600" dirty="0" err="1"/>
                        <a:t>Weihao</a:t>
                      </a:r>
                      <a:r>
                        <a:rPr lang="en-IN" sz="1600" dirty="0"/>
                        <a:t> Li, Keren Wang</a:t>
                      </a:r>
                    </a:p>
                  </a:txBody>
                  <a:tcPr/>
                </a:tc>
                <a:tc>
                  <a:txBody>
                    <a:bodyPr/>
                    <a:lstStyle/>
                    <a:p>
                      <a:r>
                        <a:rPr lang="en-IN" sz="1600" dirty="0"/>
                        <a:t>Research on Automatic Decoding of Morse Code Based on Deep Learning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latin typeface="Century" panose="02040604050505020304" pitchFamily="18" charset="0"/>
                          <a:ea typeface="Calibri" panose="020F0502020204030204" pitchFamily="34" charset="0"/>
                          <a:cs typeface="Times New Roman" panose="02020603050405020304" pitchFamily="18" charset="0"/>
                        </a:rPr>
                        <a:t>Advantages: </a:t>
                      </a:r>
                      <a:r>
                        <a:rPr lang="en-US" sz="1600" dirty="0">
                          <a:latin typeface="Century" panose="02040604050505020304" pitchFamily="18" charset="0"/>
                          <a:ea typeface="Calibri" panose="020F0502020204030204" pitchFamily="34" charset="0"/>
                          <a:cs typeface="Times New Roman" panose="02020603050405020304" pitchFamily="18" charset="0"/>
                        </a:rPr>
                        <a:t>The model will detect the morse code present in the audio and then convert it into English text with 90% accuracy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latin typeface="Century" panose="02040604050505020304" pitchFamily="18" charset="0"/>
                          <a:ea typeface="Calibri" panose="020F0502020204030204" pitchFamily="34" charset="0"/>
                          <a:cs typeface="Times New Roman" panose="02020603050405020304" pitchFamily="18" charset="0"/>
                        </a:rPr>
                        <a:t>Limitations: </a:t>
                      </a:r>
                      <a:r>
                        <a:rPr lang="en-US" sz="1600" dirty="0">
                          <a:latin typeface="Century" panose="02040604050505020304" pitchFamily="18" charset="0"/>
                          <a:ea typeface="Calibri" panose="020F0502020204030204" pitchFamily="34" charset="0"/>
                          <a:cs typeface="Times New Roman" panose="02020603050405020304" pitchFamily="18" charset="0"/>
                        </a:rPr>
                        <a:t>We can only give frequency signals(audio) as input and moreover many times the high pitch signals cannot be predicted effectively.</a:t>
                      </a:r>
                      <a:endParaRPr lang="en-US" sz="1600" b="1" dirty="0">
                        <a:latin typeface="Century" panose="02040604050505020304" pitchFamily="18"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3447597292"/>
                  </a:ext>
                </a:extLst>
              </a:tr>
              <a:tr h="2316535">
                <a:tc>
                  <a:txBody>
                    <a:bodyPr/>
                    <a:lstStyle/>
                    <a:p>
                      <a:r>
                        <a:rPr lang="en-IN" sz="1600" dirty="0"/>
                        <a:t>2.</a:t>
                      </a:r>
                    </a:p>
                  </a:txBody>
                  <a:tcPr/>
                </a:tc>
                <a:tc>
                  <a:txBody>
                    <a:bodyPr/>
                    <a:lstStyle/>
                    <a:p>
                      <a:r>
                        <a:rPr lang="en-IN" sz="1600" dirty="0"/>
                        <a:t>ICCCNT -</a:t>
                      </a:r>
                    </a:p>
                    <a:p>
                      <a:r>
                        <a:rPr lang="en-IN" sz="1600" dirty="0"/>
                        <a:t>2018</a:t>
                      </a:r>
                    </a:p>
                  </a:txBody>
                  <a:tcPr/>
                </a:tc>
                <a:tc>
                  <a:txBody>
                    <a:bodyPr/>
                    <a:lstStyle/>
                    <a:p>
                      <a:r>
                        <a:rPr lang="en-IN" sz="1600" dirty="0" err="1"/>
                        <a:t>Sourya</a:t>
                      </a:r>
                      <a:r>
                        <a:rPr lang="en-IN" sz="1600" dirty="0"/>
                        <a:t>, Keith</a:t>
                      </a:r>
                    </a:p>
                  </a:txBody>
                  <a:tcPr/>
                </a:tc>
                <a:tc>
                  <a:txBody>
                    <a:bodyPr/>
                    <a:lstStyle/>
                    <a:p>
                      <a:r>
                        <a:rPr lang="en-IN" sz="1600" dirty="0"/>
                        <a:t>Morse Code Datasets for Machine Learning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1" dirty="0">
                          <a:latin typeface="Century" panose="02040604050505020304" pitchFamily="18" charset="0"/>
                        </a:rPr>
                        <a:t>Advantages: </a:t>
                      </a:r>
                      <a:r>
                        <a:rPr lang="en-US" sz="1600" dirty="0">
                          <a:latin typeface="Century" panose="02040604050505020304" pitchFamily="18" charset="0"/>
                          <a:ea typeface="Calibri" panose="020F0502020204030204" pitchFamily="34" charset="0"/>
                          <a:cs typeface="Times New Roman" panose="02020603050405020304" pitchFamily="18" charset="0"/>
                        </a:rPr>
                        <a:t>We can create the datasets for the morse code symbols effectively, so that any machine learning algorithms can be applied to get the predictions of the morse code images.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latin typeface="Century" panose="02040604050505020304" pitchFamily="18" charset="0"/>
                          <a:ea typeface="Calibri" panose="020F0502020204030204" pitchFamily="34" charset="0"/>
                          <a:cs typeface="Times New Roman" panose="02020603050405020304" pitchFamily="18" charset="0"/>
                        </a:rPr>
                        <a:t>Limitations: </a:t>
                      </a:r>
                      <a:r>
                        <a:rPr lang="en-US" sz="1600" dirty="0">
                          <a:latin typeface="Century" panose="02040604050505020304" pitchFamily="18" charset="0"/>
                          <a:ea typeface="Calibri" panose="020F0502020204030204" pitchFamily="34" charset="0"/>
                          <a:cs typeface="Times New Roman" panose="02020603050405020304" pitchFamily="18" charset="0"/>
                        </a:rPr>
                        <a:t>In every image, if the space between the long pulse and short pulse is less than the specified value then the model will not perform well and it gets confused.</a:t>
                      </a:r>
                    </a:p>
                    <a:p>
                      <a:endParaRPr lang="en-IN" b="1" dirty="0"/>
                    </a:p>
                  </a:txBody>
                  <a:tcPr/>
                </a:tc>
                <a:extLst>
                  <a:ext uri="{0D108BD9-81ED-4DB2-BD59-A6C34878D82A}">
                    <a16:rowId xmlns:a16="http://schemas.microsoft.com/office/drawing/2014/main" val="2123654467"/>
                  </a:ext>
                </a:extLst>
              </a:tr>
            </a:tbl>
          </a:graphicData>
        </a:graphic>
      </p:graphicFrame>
    </p:spTree>
    <p:extLst>
      <p:ext uri="{BB962C8B-B14F-4D97-AF65-F5344CB8AC3E}">
        <p14:creationId xmlns:p14="http://schemas.microsoft.com/office/powerpoint/2010/main" val="1003990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86623-B2AA-C858-FCF1-82D1A2AD2454}"/>
              </a:ext>
            </a:extLst>
          </p:cNvPr>
          <p:cNvSpPr>
            <a:spLocks noGrp="1"/>
          </p:cNvSpPr>
          <p:nvPr>
            <p:ph type="ctrTitle"/>
          </p:nvPr>
        </p:nvSpPr>
        <p:spPr>
          <a:xfrm>
            <a:off x="0" y="493556"/>
            <a:ext cx="9144000" cy="805049"/>
          </a:xfrm>
        </p:spPr>
        <p:txBody>
          <a:bodyPr>
            <a:normAutofit/>
          </a:bodyPr>
          <a:lstStyle/>
          <a:p>
            <a:r>
              <a:rPr lang="en-US" sz="4400" b="1" dirty="0">
                <a:latin typeface="Book Antiqua" panose="02040602050305030304" pitchFamily="18" charset="0"/>
              </a:rPr>
              <a:t>Methodology(Existing Work)</a:t>
            </a:r>
            <a:endParaRPr lang="en-IN" sz="4400" dirty="0"/>
          </a:p>
        </p:txBody>
      </p:sp>
      <p:sp>
        <p:nvSpPr>
          <p:cNvPr id="3" name="Subtitle 2">
            <a:extLst>
              <a:ext uri="{FF2B5EF4-FFF2-40B4-BE49-F238E27FC236}">
                <a16:creationId xmlns:a16="http://schemas.microsoft.com/office/drawing/2014/main" id="{17F605BD-692D-A14C-0887-27E06ACF7F2F}"/>
              </a:ext>
            </a:extLst>
          </p:cNvPr>
          <p:cNvSpPr>
            <a:spLocks noGrp="1"/>
          </p:cNvSpPr>
          <p:nvPr>
            <p:ph type="subTitle" idx="1"/>
          </p:nvPr>
        </p:nvSpPr>
        <p:spPr/>
        <p:txBody>
          <a:bodyPr/>
          <a:lstStyle/>
          <a:p>
            <a:endParaRPr lang="en-IN" dirty="0"/>
          </a:p>
        </p:txBody>
      </p:sp>
      <p:pic>
        <p:nvPicPr>
          <p:cNvPr id="4" name="Content Placeholder 5">
            <a:extLst>
              <a:ext uri="{FF2B5EF4-FFF2-40B4-BE49-F238E27FC236}">
                <a16:creationId xmlns:a16="http://schemas.microsoft.com/office/drawing/2014/main" id="{DD34D0E0-7285-1661-EBD3-BC35779F45D4}"/>
              </a:ext>
            </a:extLst>
          </p:cNvPr>
          <p:cNvPicPr>
            <a:picLocks noChangeAspect="1"/>
          </p:cNvPicPr>
          <p:nvPr/>
        </p:nvPicPr>
        <p:blipFill>
          <a:blip r:embed="rId2"/>
          <a:stretch>
            <a:fillRect/>
          </a:stretch>
        </p:blipFill>
        <p:spPr>
          <a:xfrm>
            <a:off x="1414295" y="1864659"/>
            <a:ext cx="9363410" cy="395919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208345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1674</TotalTime>
  <Words>1765</Words>
  <Application>Microsoft Office PowerPoint</Application>
  <PresentationFormat>Widescreen</PresentationFormat>
  <Paragraphs>125</Paragraphs>
  <Slides>25</Slides>
  <Notes>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Book Antiqua</vt:lpstr>
      <vt:lpstr>Calibri</vt:lpstr>
      <vt:lpstr>Calibri Light</vt:lpstr>
      <vt:lpstr>Century</vt:lpstr>
      <vt:lpstr>Times New Roman</vt:lpstr>
      <vt:lpstr>Office Theme</vt:lpstr>
      <vt:lpstr>   </vt:lpstr>
      <vt:lpstr>Introduction</vt:lpstr>
      <vt:lpstr>Motivation</vt:lpstr>
      <vt:lpstr>Objectives</vt:lpstr>
      <vt:lpstr>Dataset Creation</vt:lpstr>
      <vt:lpstr>PowerPoint Presentation</vt:lpstr>
      <vt:lpstr>PowerPoint Presentation</vt:lpstr>
      <vt:lpstr>LitLiterature Surveyeratururve</vt:lpstr>
      <vt:lpstr>Methodology(Existing Work)</vt:lpstr>
      <vt:lpstr>Drawbacks</vt:lpstr>
      <vt:lpstr>Proposed Technique</vt:lpstr>
      <vt:lpstr>LeNet-5 Model </vt:lpstr>
      <vt:lpstr>PowerPoint Presentation</vt:lpstr>
      <vt:lpstr>PowerPoint Presentation</vt:lpstr>
      <vt:lpstr>PowerPoint Presentation</vt:lpstr>
      <vt:lpstr>Results</vt:lpstr>
      <vt:lpstr>PowerPoint Presentation</vt:lpstr>
      <vt:lpstr>Outputs of AlexNet Model</vt:lpstr>
      <vt:lpstr>PowerPoint Presentation</vt:lpstr>
      <vt:lpstr>PowerPoint Presentation</vt:lpstr>
      <vt:lpstr>Future Work</vt:lpstr>
      <vt:lpstr>Conclusion</vt:lpstr>
      <vt:lpstr>References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Text from Morse Code in Handwritten Images using CNN</dc:title>
  <dc:creator>krtproperty72@gmail.com</dc:creator>
  <cp:lastModifiedBy>krtproperty72@gmail.com</cp:lastModifiedBy>
  <cp:revision>108</cp:revision>
  <cp:lastPrinted>2023-04-03T05:52:44Z</cp:lastPrinted>
  <dcterms:created xsi:type="dcterms:W3CDTF">2022-10-24T18:31:18Z</dcterms:created>
  <dcterms:modified xsi:type="dcterms:W3CDTF">2023-07-08T06:33:27Z</dcterms:modified>
</cp:coreProperties>
</file>