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0.jpg" ContentType="image/jpeg"/>
  <Override PartName="/ppt/media/image11.jpg" ContentType="image/jpeg"/>
  <Override PartName="/ppt/media/image12.jpg" ContentType="image/jpeg"/>
  <Override PartName="/ppt/media/image13.jpg" ContentType="image/jpeg"/>
  <Override PartName="/ppt/media/image14.jpg" ContentType="image/jpeg"/>
  <Override PartName="/ppt/media/image15.jpg" ContentType="image/jpeg"/>
  <Override PartName="/ppt/media/image1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71" r:id="rId7"/>
    <p:sldId id="258" r:id="rId8"/>
    <p:sldId id="259" r:id="rId9"/>
    <p:sldId id="267" r:id="rId10"/>
    <p:sldId id="268" r:id="rId11"/>
    <p:sldId id="269" r:id="rId12"/>
    <p:sldId id="270" r:id="rId13"/>
    <p:sldId id="260" r:id="rId14"/>
    <p:sldId id="26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1F6A-D72C-CB2B-B97B-7ED2E95686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29FDC7-D05F-B6EF-1E23-D949140DA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A8EEE0-157F-BAA1-788C-0BB3AF92DEA7}"/>
              </a:ext>
            </a:extLst>
          </p:cNvPr>
          <p:cNvSpPr>
            <a:spLocks noGrp="1"/>
          </p:cNvSpPr>
          <p:nvPr>
            <p:ph type="dt" sz="half" idx="10"/>
          </p:nvPr>
        </p:nvSpPr>
        <p:spPr/>
        <p:txBody>
          <a:bodyPr/>
          <a:lstStyle/>
          <a:p>
            <a:fld id="{EF71EF62-11DD-4DFD-A465-040681750739}" type="datetimeFigureOut">
              <a:rPr lang="en-IN" smtClean="0"/>
              <a:t>07-01-2023</a:t>
            </a:fld>
            <a:endParaRPr lang="en-IN"/>
          </a:p>
        </p:txBody>
      </p:sp>
      <p:sp>
        <p:nvSpPr>
          <p:cNvPr id="5" name="Footer Placeholder 4">
            <a:extLst>
              <a:ext uri="{FF2B5EF4-FFF2-40B4-BE49-F238E27FC236}">
                <a16:creationId xmlns:a16="http://schemas.microsoft.com/office/drawing/2014/main" id="{7274764F-78F0-505B-84FB-5738612F8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1E61F4-B5E8-1F86-890C-4C1521484BDB}"/>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56081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E060-D7D6-22FB-E634-45DD8942CF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94001E-EA64-93C9-C7DE-99FBAAA3BE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FA3E37-937B-B846-3CB4-E140380CBBBA}"/>
              </a:ext>
            </a:extLst>
          </p:cNvPr>
          <p:cNvSpPr>
            <a:spLocks noGrp="1"/>
          </p:cNvSpPr>
          <p:nvPr>
            <p:ph type="dt" sz="half" idx="10"/>
          </p:nvPr>
        </p:nvSpPr>
        <p:spPr/>
        <p:txBody>
          <a:bodyPr/>
          <a:lstStyle/>
          <a:p>
            <a:fld id="{EF71EF62-11DD-4DFD-A465-040681750739}" type="datetimeFigureOut">
              <a:rPr lang="en-IN" smtClean="0"/>
              <a:t>07-01-2023</a:t>
            </a:fld>
            <a:endParaRPr lang="en-IN"/>
          </a:p>
        </p:txBody>
      </p:sp>
      <p:sp>
        <p:nvSpPr>
          <p:cNvPr id="5" name="Footer Placeholder 4">
            <a:extLst>
              <a:ext uri="{FF2B5EF4-FFF2-40B4-BE49-F238E27FC236}">
                <a16:creationId xmlns:a16="http://schemas.microsoft.com/office/drawing/2014/main" id="{7B754495-3E78-7B5B-A591-509E076FD4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BE872-DB7A-2AC4-909F-5411397AFDE4}"/>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16714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762D7-7F25-CA68-B236-5DEF88AF9B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96DE32-4994-BB1E-D6D4-D111CC2FC0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5CC292-94AF-EFD0-9292-E1889B64F3EB}"/>
              </a:ext>
            </a:extLst>
          </p:cNvPr>
          <p:cNvSpPr>
            <a:spLocks noGrp="1"/>
          </p:cNvSpPr>
          <p:nvPr>
            <p:ph type="dt" sz="half" idx="10"/>
          </p:nvPr>
        </p:nvSpPr>
        <p:spPr/>
        <p:txBody>
          <a:bodyPr/>
          <a:lstStyle/>
          <a:p>
            <a:fld id="{EF71EF62-11DD-4DFD-A465-040681750739}" type="datetimeFigureOut">
              <a:rPr lang="en-IN" smtClean="0"/>
              <a:t>07-01-2023</a:t>
            </a:fld>
            <a:endParaRPr lang="en-IN"/>
          </a:p>
        </p:txBody>
      </p:sp>
      <p:sp>
        <p:nvSpPr>
          <p:cNvPr id="5" name="Footer Placeholder 4">
            <a:extLst>
              <a:ext uri="{FF2B5EF4-FFF2-40B4-BE49-F238E27FC236}">
                <a16:creationId xmlns:a16="http://schemas.microsoft.com/office/drawing/2014/main" id="{40F85A20-8E6B-AD24-4C48-0DCE4BF727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348C4E-37B0-1F47-BFCD-CA46D352EF51}"/>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410378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F446-26CD-6710-1F92-DEAF7C7B77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74C6CB-2023-BA9E-B152-8D82C19AF5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852221-D98D-75EB-F596-FDF2BAC3F773}"/>
              </a:ext>
            </a:extLst>
          </p:cNvPr>
          <p:cNvSpPr>
            <a:spLocks noGrp="1"/>
          </p:cNvSpPr>
          <p:nvPr>
            <p:ph type="dt" sz="half" idx="10"/>
          </p:nvPr>
        </p:nvSpPr>
        <p:spPr/>
        <p:txBody>
          <a:bodyPr/>
          <a:lstStyle/>
          <a:p>
            <a:fld id="{EF71EF62-11DD-4DFD-A465-040681750739}" type="datetimeFigureOut">
              <a:rPr lang="en-IN" smtClean="0"/>
              <a:t>07-01-2023</a:t>
            </a:fld>
            <a:endParaRPr lang="en-IN"/>
          </a:p>
        </p:txBody>
      </p:sp>
      <p:sp>
        <p:nvSpPr>
          <p:cNvPr id="5" name="Footer Placeholder 4">
            <a:extLst>
              <a:ext uri="{FF2B5EF4-FFF2-40B4-BE49-F238E27FC236}">
                <a16:creationId xmlns:a16="http://schemas.microsoft.com/office/drawing/2014/main" id="{0FA00DBE-AD71-84F2-6B7F-E520C3588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D698FD-D3FF-8380-D36B-CB110A91B173}"/>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91578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BF94-87F0-7553-6875-994C7B5B9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411317-C33C-060F-5FDA-D6FED9C7D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18009B-EDD6-4118-BA4C-15B6D943402F}"/>
              </a:ext>
            </a:extLst>
          </p:cNvPr>
          <p:cNvSpPr>
            <a:spLocks noGrp="1"/>
          </p:cNvSpPr>
          <p:nvPr>
            <p:ph type="dt" sz="half" idx="10"/>
          </p:nvPr>
        </p:nvSpPr>
        <p:spPr/>
        <p:txBody>
          <a:bodyPr/>
          <a:lstStyle/>
          <a:p>
            <a:fld id="{EF71EF62-11DD-4DFD-A465-040681750739}" type="datetimeFigureOut">
              <a:rPr lang="en-IN" smtClean="0"/>
              <a:t>07-01-2023</a:t>
            </a:fld>
            <a:endParaRPr lang="en-IN"/>
          </a:p>
        </p:txBody>
      </p:sp>
      <p:sp>
        <p:nvSpPr>
          <p:cNvPr id="5" name="Footer Placeholder 4">
            <a:extLst>
              <a:ext uri="{FF2B5EF4-FFF2-40B4-BE49-F238E27FC236}">
                <a16:creationId xmlns:a16="http://schemas.microsoft.com/office/drawing/2014/main" id="{FC52D54C-0099-C814-16F1-8B7D13AD8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AD91C7-8379-DE59-1EAA-A978E549023A}"/>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44650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00C5-5F6F-6612-3D45-6C9FD800ED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41E71E-C649-79C7-645D-9DAD0E5210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965986-296D-640D-C366-0FDB2BB234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FE1F0E-E978-4498-892E-A5624C1A20EA}"/>
              </a:ext>
            </a:extLst>
          </p:cNvPr>
          <p:cNvSpPr>
            <a:spLocks noGrp="1"/>
          </p:cNvSpPr>
          <p:nvPr>
            <p:ph type="dt" sz="half" idx="10"/>
          </p:nvPr>
        </p:nvSpPr>
        <p:spPr/>
        <p:txBody>
          <a:bodyPr/>
          <a:lstStyle/>
          <a:p>
            <a:fld id="{EF71EF62-11DD-4DFD-A465-040681750739}" type="datetimeFigureOut">
              <a:rPr lang="en-IN" smtClean="0"/>
              <a:t>07-01-2023</a:t>
            </a:fld>
            <a:endParaRPr lang="en-IN"/>
          </a:p>
        </p:txBody>
      </p:sp>
      <p:sp>
        <p:nvSpPr>
          <p:cNvPr id="6" name="Footer Placeholder 5">
            <a:extLst>
              <a:ext uri="{FF2B5EF4-FFF2-40B4-BE49-F238E27FC236}">
                <a16:creationId xmlns:a16="http://schemas.microsoft.com/office/drawing/2014/main" id="{9C833119-AADF-EAF5-E79B-EE069351C8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F00979-A318-1942-A082-A9D1C10DEFE3}"/>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0222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C510-A1ED-9773-B109-08BD516BE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03D3DA-0005-BAF7-1750-E5001CD99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759A9-92E4-6F4B-8DBE-ADBEF64479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E5C170-0F59-B92D-1D65-78E2383AC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B57898-4B5E-D7D3-A164-1075C86F85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E39228-0AF4-FC6F-436A-28C0010D6C90}"/>
              </a:ext>
            </a:extLst>
          </p:cNvPr>
          <p:cNvSpPr>
            <a:spLocks noGrp="1"/>
          </p:cNvSpPr>
          <p:nvPr>
            <p:ph type="dt" sz="half" idx="10"/>
          </p:nvPr>
        </p:nvSpPr>
        <p:spPr/>
        <p:txBody>
          <a:bodyPr/>
          <a:lstStyle/>
          <a:p>
            <a:fld id="{EF71EF62-11DD-4DFD-A465-040681750739}" type="datetimeFigureOut">
              <a:rPr lang="en-IN" smtClean="0"/>
              <a:t>07-01-2023</a:t>
            </a:fld>
            <a:endParaRPr lang="en-IN"/>
          </a:p>
        </p:txBody>
      </p:sp>
      <p:sp>
        <p:nvSpPr>
          <p:cNvPr id="8" name="Footer Placeholder 7">
            <a:extLst>
              <a:ext uri="{FF2B5EF4-FFF2-40B4-BE49-F238E27FC236}">
                <a16:creationId xmlns:a16="http://schemas.microsoft.com/office/drawing/2014/main" id="{09C312CF-3BE0-8440-6A92-3436673397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381CD9-5160-DF73-5566-C291C8DC8653}"/>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14917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7657-ED2F-EB44-73C3-5D2C9993A2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BFBC1B-63DD-13EE-D520-56CA893E1A40}"/>
              </a:ext>
            </a:extLst>
          </p:cNvPr>
          <p:cNvSpPr>
            <a:spLocks noGrp="1"/>
          </p:cNvSpPr>
          <p:nvPr>
            <p:ph type="dt" sz="half" idx="10"/>
          </p:nvPr>
        </p:nvSpPr>
        <p:spPr/>
        <p:txBody>
          <a:bodyPr/>
          <a:lstStyle/>
          <a:p>
            <a:fld id="{EF71EF62-11DD-4DFD-A465-040681750739}" type="datetimeFigureOut">
              <a:rPr lang="en-IN" smtClean="0"/>
              <a:t>07-01-2023</a:t>
            </a:fld>
            <a:endParaRPr lang="en-IN"/>
          </a:p>
        </p:txBody>
      </p:sp>
      <p:sp>
        <p:nvSpPr>
          <p:cNvPr id="4" name="Footer Placeholder 3">
            <a:extLst>
              <a:ext uri="{FF2B5EF4-FFF2-40B4-BE49-F238E27FC236}">
                <a16:creationId xmlns:a16="http://schemas.microsoft.com/office/drawing/2014/main" id="{D027D954-7A3F-B2DB-56F7-247F912325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70B1B4-7033-3E3F-2B4F-5E4D33D04851}"/>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421896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D0B9C4-E277-B8CD-42FF-12BE8508BE04}"/>
              </a:ext>
            </a:extLst>
          </p:cNvPr>
          <p:cNvSpPr>
            <a:spLocks noGrp="1"/>
          </p:cNvSpPr>
          <p:nvPr>
            <p:ph type="dt" sz="half" idx="10"/>
          </p:nvPr>
        </p:nvSpPr>
        <p:spPr/>
        <p:txBody>
          <a:bodyPr/>
          <a:lstStyle/>
          <a:p>
            <a:fld id="{EF71EF62-11DD-4DFD-A465-040681750739}" type="datetimeFigureOut">
              <a:rPr lang="en-IN" smtClean="0"/>
              <a:t>07-01-2023</a:t>
            </a:fld>
            <a:endParaRPr lang="en-IN"/>
          </a:p>
        </p:txBody>
      </p:sp>
      <p:sp>
        <p:nvSpPr>
          <p:cNvPr id="3" name="Footer Placeholder 2">
            <a:extLst>
              <a:ext uri="{FF2B5EF4-FFF2-40B4-BE49-F238E27FC236}">
                <a16:creationId xmlns:a16="http://schemas.microsoft.com/office/drawing/2014/main" id="{D1407199-F10D-6F2B-B0D2-1D3E01D03B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FB0862-5C21-5F8C-45EF-9B545898A016}"/>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27696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A7CC-4201-F2DD-414E-7969BC1A7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E7DA4C-DDCD-B939-6BD7-9C92FEB64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F8CA64-5DCA-89AD-76DF-F7C399B2A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1AC59-D059-8145-8C17-B551AF8120C1}"/>
              </a:ext>
            </a:extLst>
          </p:cNvPr>
          <p:cNvSpPr>
            <a:spLocks noGrp="1"/>
          </p:cNvSpPr>
          <p:nvPr>
            <p:ph type="dt" sz="half" idx="10"/>
          </p:nvPr>
        </p:nvSpPr>
        <p:spPr/>
        <p:txBody>
          <a:bodyPr/>
          <a:lstStyle/>
          <a:p>
            <a:fld id="{EF71EF62-11DD-4DFD-A465-040681750739}" type="datetimeFigureOut">
              <a:rPr lang="en-IN" smtClean="0"/>
              <a:t>07-01-2023</a:t>
            </a:fld>
            <a:endParaRPr lang="en-IN"/>
          </a:p>
        </p:txBody>
      </p:sp>
      <p:sp>
        <p:nvSpPr>
          <p:cNvPr id="6" name="Footer Placeholder 5">
            <a:extLst>
              <a:ext uri="{FF2B5EF4-FFF2-40B4-BE49-F238E27FC236}">
                <a16:creationId xmlns:a16="http://schemas.microsoft.com/office/drawing/2014/main" id="{8A0FB037-DB17-79F3-B49B-4DD1BFDB12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DE5E19-BB15-3E65-EDCA-5FDDCE945A48}"/>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348057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DD5E-553E-7D3F-4BAC-A4B25D7D4B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DAC84B-3FB2-7D64-0827-D6E6EFBB0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C5A277-9F53-85F0-10B7-918668874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CDEDEA-C534-22D2-E2B4-67C957A5E5BA}"/>
              </a:ext>
            </a:extLst>
          </p:cNvPr>
          <p:cNvSpPr>
            <a:spLocks noGrp="1"/>
          </p:cNvSpPr>
          <p:nvPr>
            <p:ph type="dt" sz="half" idx="10"/>
          </p:nvPr>
        </p:nvSpPr>
        <p:spPr/>
        <p:txBody>
          <a:bodyPr/>
          <a:lstStyle/>
          <a:p>
            <a:fld id="{EF71EF62-11DD-4DFD-A465-040681750739}" type="datetimeFigureOut">
              <a:rPr lang="en-IN" smtClean="0"/>
              <a:t>07-01-2023</a:t>
            </a:fld>
            <a:endParaRPr lang="en-IN"/>
          </a:p>
        </p:txBody>
      </p:sp>
      <p:sp>
        <p:nvSpPr>
          <p:cNvPr id="6" name="Footer Placeholder 5">
            <a:extLst>
              <a:ext uri="{FF2B5EF4-FFF2-40B4-BE49-F238E27FC236}">
                <a16:creationId xmlns:a16="http://schemas.microsoft.com/office/drawing/2014/main" id="{2FF75179-59DF-AABD-5D17-B56A40F881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D6F10E-A56B-533D-5428-70A0BFF319E5}"/>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165291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F20B54-F483-8732-66AF-53BCA3F7A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996C50-3472-142E-4AF0-693B61E61A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78DDEA-CBFF-A3CF-2472-F8F5087F14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71EF62-11DD-4DFD-A465-040681750739}" type="datetimeFigureOut">
              <a:rPr lang="en-IN" smtClean="0"/>
              <a:t>07-01-2023</a:t>
            </a:fld>
            <a:endParaRPr lang="en-IN"/>
          </a:p>
        </p:txBody>
      </p:sp>
      <p:sp>
        <p:nvSpPr>
          <p:cNvPr id="5" name="Footer Placeholder 4">
            <a:extLst>
              <a:ext uri="{FF2B5EF4-FFF2-40B4-BE49-F238E27FC236}">
                <a16:creationId xmlns:a16="http://schemas.microsoft.com/office/drawing/2014/main" id="{6D309F11-2572-9FD8-1942-45EE61902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5C80BB-4812-6062-29D5-5497F0FC2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592D9-F833-41C4-81D6-37CD21D79B17}" type="slidenum">
              <a:rPr lang="en-IN" smtClean="0"/>
              <a:t>‹#›</a:t>
            </a:fld>
            <a:endParaRPr lang="en-IN"/>
          </a:p>
        </p:txBody>
      </p:sp>
    </p:spTree>
    <p:extLst>
      <p:ext uri="{BB962C8B-B14F-4D97-AF65-F5344CB8AC3E}">
        <p14:creationId xmlns:p14="http://schemas.microsoft.com/office/powerpoint/2010/main" val="2707230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ieeexplore.ieee.org/document/9051374" TargetMode="Externa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CF02-8037-CF04-D70E-729368691FD4}"/>
              </a:ext>
            </a:extLst>
          </p:cNvPr>
          <p:cNvSpPr>
            <a:spLocks noGrp="1"/>
          </p:cNvSpPr>
          <p:nvPr>
            <p:ph type="title"/>
          </p:nvPr>
        </p:nvSpPr>
        <p:spPr>
          <a:xfrm>
            <a:off x="839788" y="365125"/>
            <a:ext cx="10515600" cy="1911910"/>
          </a:xfrm>
        </p:spPr>
        <p:txBody>
          <a:bodyPr>
            <a:normAutofit/>
          </a:bodyPr>
          <a:lstStyle/>
          <a:p>
            <a:endParaRPr lang="en-IN" b="1" dirty="0">
              <a:latin typeface="Book Antiqua" panose="02040602050305030304" pitchFamily="18" charset="0"/>
            </a:endParaRPr>
          </a:p>
        </p:txBody>
      </p:sp>
      <p:sp>
        <p:nvSpPr>
          <p:cNvPr id="3" name="Subtitle 2">
            <a:extLst>
              <a:ext uri="{FF2B5EF4-FFF2-40B4-BE49-F238E27FC236}">
                <a16:creationId xmlns:a16="http://schemas.microsoft.com/office/drawing/2014/main" id="{01AA2880-3323-03D6-9729-A2F389AD9CB5}"/>
              </a:ext>
            </a:extLst>
          </p:cNvPr>
          <p:cNvSpPr>
            <a:spLocks noGrp="1"/>
          </p:cNvSpPr>
          <p:nvPr>
            <p:ph type="body" idx="1"/>
          </p:nvPr>
        </p:nvSpPr>
        <p:spPr>
          <a:xfrm>
            <a:off x="836612" y="2277035"/>
            <a:ext cx="10652965" cy="1575406"/>
          </a:xfrm>
        </p:spPr>
        <p:txBody>
          <a:bodyPr>
            <a:normAutofit/>
          </a:bodyPr>
          <a:lstStyle/>
          <a:p>
            <a:pPr algn="ctr"/>
            <a:r>
              <a:rPr lang="en-US" sz="4400" b="1" dirty="0">
                <a:latin typeface="Book Antiqua" panose="02040602050305030304" pitchFamily="18" charset="0"/>
              </a:rPr>
              <a:t>Detection of Text from Morse Code in Images using CNN</a:t>
            </a:r>
            <a:endParaRPr lang="en-IN" sz="4400" dirty="0"/>
          </a:p>
        </p:txBody>
      </p:sp>
      <p:sp>
        <p:nvSpPr>
          <p:cNvPr id="4" name="Content Placeholder 3">
            <a:extLst>
              <a:ext uri="{FF2B5EF4-FFF2-40B4-BE49-F238E27FC236}">
                <a16:creationId xmlns:a16="http://schemas.microsoft.com/office/drawing/2014/main" id="{211687E4-57CE-4887-C27B-F7C5D3300FEF}"/>
              </a:ext>
            </a:extLst>
          </p:cNvPr>
          <p:cNvSpPr>
            <a:spLocks noGrp="1"/>
          </p:cNvSpPr>
          <p:nvPr>
            <p:ph sz="half" idx="2"/>
          </p:nvPr>
        </p:nvSpPr>
        <p:spPr>
          <a:xfrm>
            <a:off x="836611" y="4250254"/>
            <a:ext cx="10652965" cy="2218298"/>
          </a:xfrm>
        </p:spPr>
        <p:txBody>
          <a:bodyPr>
            <a:normAutofit/>
          </a:bodyPr>
          <a:lstStyle/>
          <a:p>
            <a:pPr marL="0" indent="0">
              <a:buNone/>
            </a:pPr>
            <a:r>
              <a:rPr lang="en-US" sz="2200" b="1" dirty="0">
                <a:latin typeface="Century" panose="02040604050505020304" pitchFamily="18" charset="0"/>
              </a:rPr>
              <a:t>Under Guidance Of  </a:t>
            </a:r>
            <a:r>
              <a:rPr lang="en-US" sz="2200" dirty="0">
                <a:latin typeface="Century" panose="02040604050505020304" pitchFamily="18" charset="0"/>
              </a:rPr>
              <a:t>						    </a:t>
            </a:r>
            <a:r>
              <a:rPr lang="en-US" sz="2200" b="1" dirty="0">
                <a:latin typeface="Century" panose="02040604050505020304" pitchFamily="18" charset="0"/>
              </a:rPr>
              <a:t>Presented By</a:t>
            </a:r>
          </a:p>
          <a:p>
            <a:pPr marL="0" indent="0">
              <a:buNone/>
            </a:pPr>
            <a:r>
              <a:rPr lang="en-US" sz="2200" dirty="0">
                <a:latin typeface="Century" panose="02040604050505020304" pitchFamily="18" charset="0"/>
              </a:rPr>
              <a:t>   SK. </a:t>
            </a:r>
            <a:r>
              <a:rPr lang="en-US" sz="2200" dirty="0" err="1">
                <a:latin typeface="Century" panose="02040604050505020304" pitchFamily="18" charset="0"/>
              </a:rPr>
              <a:t>Johny</a:t>
            </a:r>
            <a:r>
              <a:rPr lang="en-US" sz="2200" dirty="0">
                <a:latin typeface="Century" panose="02040604050505020304" pitchFamily="18" charset="0"/>
              </a:rPr>
              <a:t> Basha                  				      19761A0528</a:t>
            </a:r>
          </a:p>
          <a:p>
            <a:pPr marL="0" indent="0">
              <a:buNone/>
            </a:pPr>
            <a:r>
              <a:rPr lang="en-US" sz="2200" dirty="0">
                <a:latin typeface="Century" panose="02040604050505020304" pitchFamily="18" charset="0"/>
              </a:rPr>
              <a:t>   Sr. Asst. Prof						      19761A0537</a:t>
            </a:r>
          </a:p>
          <a:p>
            <a:pPr marL="0" indent="0">
              <a:buNone/>
            </a:pPr>
            <a:r>
              <a:rPr lang="en-US" sz="2200" dirty="0">
                <a:latin typeface="Century" panose="02040604050505020304" pitchFamily="18" charset="0"/>
              </a:rPr>
              <a:t>								      20765A0505</a:t>
            </a:r>
            <a:endParaRPr lang="en-IN" sz="2200" dirty="0">
              <a:latin typeface="Century" panose="02040604050505020304" pitchFamily="18" charset="0"/>
            </a:endParaRPr>
          </a:p>
        </p:txBody>
      </p:sp>
      <p:pic>
        <p:nvPicPr>
          <p:cNvPr id="7" name="Picture 6">
            <a:extLst>
              <a:ext uri="{FF2B5EF4-FFF2-40B4-BE49-F238E27FC236}">
                <a16:creationId xmlns:a16="http://schemas.microsoft.com/office/drawing/2014/main" id="{19C42488-4538-EF43-A0E1-A1D2BEBC4F8E}"/>
              </a:ext>
            </a:extLst>
          </p:cNvPr>
          <p:cNvPicPr>
            <a:picLocks noChangeAspect="1"/>
          </p:cNvPicPr>
          <p:nvPr/>
        </p:nvPicPr>
        <p:blipFill>
          <a:blip r:embed="rId2"/>
          <a:stretch>
            <a:fillRect/>
          </a:stretch>
        </p:blipFill>
        <p:spPr>
          <a:xfrm>
            <a:off x="842965" y="365125"/>
            <a:ext cx="10515599" cy="1785466"/>
          </a:xfrm>
          <a:prstGeom prst="rect">
            <a:avLst/>
          </a:prstGeom>
        </p:spPr>
      </p:pic>
    </p:spTree>
    <p:extLst>
      <p:ext uri="{BB962C8B-B14F-4D97-AF65-F5344CB8AC3E}">
        <p14:creationId xmlns:p14="http://schemas.microsoft.com/office/powerpoint/2010/main" val="373538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1DBF-78AC-84B4-C7D1-1BEEC011F236}"/>
              </a:ext>
            </a:extLst>
          </p:cNvPr>
          <p:cNvSpPr>
            <a:spLocks noGrp="1"/>
          </p:cNvSpPr>
          <p:nvPr>
            <p:ph type="title"/>
          </p:nvPr>
        </p:nvSpPr>
        <p:spPr>
          <a:xfrm>
            <a:off x="640976" y="216366"/>
            <a:ext cx="10515600" cy="1325563"/>
          </a:xfrm>
        </p:spPr>
        <p:txBody>
          <a:bodyPr/>
          <a:lstStyle/>
          <a:p>
            <a:r>
              <a:rPr lang="en-IN" b="1" dirty="0">
                <a:latin typeface="Book Antiqua" panose="02040602050305030304" pitchFamily="18" charset="0"/>
              </a:rPr>
              <a:t>DATA SEGMENTATION</a:t>
            </a:r>
          </a:p>
        </p:txBody>
      </p:sp>
      <p:pic>
        <p:nvPicPr>
          <p:cNvPr id="13" name="Content Placeholder 12">
            <a:extLst>
              <a:ext uri="{FF2B5EF4-FFF2-40B4-BE49-F238E27FC236}">
                <a16:creationId xmlns:a16="http://schemas.microsoft.com/office/drawing/2014/main" id="{8D2B7D5F-DF68-861D-D02F-B5B99D1DFA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976" y="1568824"/>
            <a:ext cx="10717306" cy="2259106"/>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B17EB39D-41BD-255C-72FB-3A343256E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85" y="4743914"/>
            <a:ext cx="5706873" cy="1564204"/>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CBEB4669-CC80-97D1-E0C8-5E649B46F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4539" y="4743914"/>
            <a:ext cx="4383743" cy="1541929"/>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E5D5B4FA-65FD-758F-205E-E4C324F8D34A}"/>
              </a:ext>
            </a:extLst>
          </p:cNvPr>
          <p:cNvSpPr txBox="1"/>
          <p:nvPr/>
        </p:nvSpPr>
        <p:spPr>
          <a:xfrm flipH="1">
            <a:off x="2008990" y="3944471"/>
            <a:ext cx="8102303" cy="430887"/>
          </a:xfrm>
          <a:prstGeom prst="rect">
            <a:avLst/>
          </a:prstGeom>
          <a:noFill/>
        </p:spPr>
        <p:txBody>
          <a:bodyPr wrap="square" rtlCol="0">
            <a:spAutoFit/>
          </a:bodyPr>
          <a:lstStyle/>
          <a:p>
            <a:pPr algn="ctr"/>
            <a:r>
              <a:rPr lang="en-IN" sz="2200" dirty="0">
                <a:latin typeface="Century" panose="02040604050505020304" pitchFamily="18" charset="0"/>
              </a:rPr>
              <a:t>BEFORE WORD SEGMENTATION</a:t>
            </a:r>
          </a:p>
        </p:txBody>
      </p:sp>
      <p:sp>
        <p:nvSpPr>
          <p:cNvPr id="21" name="TextBox 20">
            <a:extLst>
              <a:ext uri="{FF2B5EF4-FFF2-40B4-BE49-F238E27FC236}">
                <a16:creationId xmlns:a16="http://schemas.microsoft.com/office/drawing/2014/main" id="{FFCBD09E-BB68-67DC-08A5-88132A37794E}"/>
              </a:ext>
            </a:extLst>
          </p:cNvPr>
          <p:cNvSpPr txBox="1"/>
          <p:nvPr/>
        </p:nvSpPr>
        <p:spPr>
          <a:xfrm>
            <a:off x="7153835" y="6308118"/>
            <a:ext cx="3810000" cy="430887"/>
          </a:xfrm>
          <a:prstGeom prst="rect">
            <a:avLst/>
          </a:prstGeom>
          <a:noFill/>
        </p:spPr>
        <p:txBody>
          <a:bodyPr wrap="square" rtlCol="0">
            <a:spAutoFit/>
          </a:bodyPr>
          <a:lstStyle/>
          <a:p>
            <a:pPr algn="ctr"/>
            <a:r>
              <a:rPr lang="en-IN" sz="2200" dirty="0">
                <a:latin typeface="Century" panose="02040604050505020304" pitchFamily="18" charset="0"/>
              </a:rPr>
              <a:t>WORD - 2</a:t>
            </a:r>
          </a:p>
        </p:txBody>
      </p:sp>
      <p:sp>
        <p:nvSpPr>
          <p:cNvPr id="23" name="TextBox 22">
            <a:extLst>
              <a:ext uri="{FF2B5EF4-FFF2-40B4-BE49-F238E27FC236}">
                <a16:creationId xmlns:a16="http://schemas.microsoft.com/office/drawing/2014/main" id="{8B5CF3D0-C04F-757D-90AD-66D791CBBDA5}"/>
              </a:ext>
            </a:extLst>
          </p:cNvPr>
          <p:cNvSpPr txBox="1"/>
          <p:nvPr/>
        </p:nvSpPr>
        <p:spPr>
          <a:xfrm>
            <a:off x="1084729" y="6308118"/>
            <a:ext cx="4580964" cy="430887"/>
          </a:xfrm>
          <a:prstGeom prst="rect">
            <a:avLst/>
          </a:prstGeom>
          <a:noFill/>
        </p:spPr>
        <p:txBody>
          <a:bodyPr wrap="square" rtlCol="0">
            <a:spAutoFit/>
          </a:bodyPr>
          <a:lstStyle/>
          <a:p>
            <a:pPr algn="ctr"/>
            <a:r>
              <a:rPr lang="en-IN" sz="2200" dirty="0">
                <a:latin typeface="Century" panose="02040604050505020304" pitchFamily="18" charset="0"/>
              </a:rPr>
              <a:t>WORD - 1</a:t>
            </a:r>
          </a:p>
        </p:txBody>
      </p:sp>
    </p:spTree>
    <p:extLst>
      <p:ext uri="{BB962C8B-B14F-4D97-AF65-F5344CB8AC3E}">
        <p14:creationId xmlns:p14="http://schemas.microsoft.com/office/powerpoint/2010/main" val="405430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3936-C23E-FC7A-0F44-3A97ED27E695}"/>
              </a:ext>
            </a:extLst>
          </p:cNvPr>
          <p:cNvSpPr>
            <a:spLocks noGrp="1"/>
          </p:cNvSpPr>
          <p:nvPr>
            <p:ph type="title"/>
          </p:nvPr>
        </p:nvSpPr>
        <p:spPr/>
        <p:txBody>
          <a:bodyPr/>
          <a:lstStyle/>
          <a:p>
            <a:r>
              <a:rPr lang="en-IN" b="1" dirty="0">
                <a:latin typeface="Century" panose="02040604050505020304" pitchFamily="18" charset="0"/>
              </a:rPr>
              <a:t>CHARACTER SEGMENTATION</a:t>
            </a:r>
          </a:p>
        </p:txBody>
      </p:sp>
      <p:pic>
        <p:nvPicPr>
          <p:cNvPr id="5" name="Content Placeholder 4">
            <a:extLst>
              <a:ext uri="{FF2B5EF4-FFF2-40B4-BE49-F238E27FC236}">
                <a16:creationId xmlns:a16="http://schemas.microsoft.com/office/drawing/2014/main" id="{9E5603C1-5518-386D-1375-3A9E048762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0259" y="1690688"/>
            <a:ext cx="10291482" cy="213355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BF7DA28-44A5-A283-414B-A42BD19E4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554" y="4580965"/>
            <a:ext cx="2995337" cy="1778652"/>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0EA7FACE-1619-FF83-70E9-0ADC3758BD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1418" y="4580965"/>
            <a:ext cx="2797548" cy="177865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064AB29A-4010-92F5-89EF-BA6C3CD28E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6493" y="4568357"/>
            <a:ext cx="2726953" cy="1778652"/>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FEE4C51E-9B56-15AC-1F27-C7EDB1EE06E7}"/>
              </a:ext>
            </a:extLst>
          </p:cNvPr>
          <p:cNvSpPr txBox="1"/>
          <p:nvPr/>
        </p:nvSpPr>
        <p:spPr>
          <a:xfrm>
            <a:off x="1411662" y="3931823"/>
            <a:ext cx="9637059" cy="430887"/>
          </a:xfrm>
          <a:prstGeom prst="rect">
            <a:avLst/>
          </a:prstGeom>
          <a:noFill/>
        </p:spPr>
        <p:txBody>
          <a:bodyPr wrap="square" rtlCol="0">
            <a:spAutoFit/>
          </a:bodyPr>
          <a:lstStyle/>
          <a:p>
            <a:pPr algn="ctr"/>
            <a:r>
              <a:rPr lang="en-IN" sz="2200" dirty="0">
                <a:latin typeface="Century" panose="02040604050505020304" pitchFamily="18" charset="0"/>
              </a:rPr>
              <a:t>BEFORE CHARACTER SEGMENTATION</a:t>
            </a:r>
          </a:p>
        </p:txBody>
      </p:sp>
      <p:sp>
        <p:nvSpPr>
          <p:cNvPr id="14" name="TextBox 13">
            <a:extLst>
              <a:ext uri="{FF2B5EF4-FFF2-40B4-BE49-F238E27FC236}">
                <a16:creationId xmlns:a16="http://schemas.microsoft.com/office/drawing/2014/main" id="{C9E4B381-502C-B145-6259-407A535FED58}"/>
              </a:ext>
            </a:extLst>
          </p:cNvPr>
          <p:cNvSpPr txBox="1"/>
          <p:nvPr/>
        </p:nvSpPr>
        <p:spPr>
          <a:xfrm>
            <a:off x="1307728" y="6427113"/>
            <a:ext cx="2796988" cy="369332"/>
          </a:xfrm>
          <a:prstGeom prst="rect">
            <a:avLst/>
          </a:prstGeom>
          <a:noFill/>
        </p:spPr>
        <p:txBody>
          <a:bodyPr wrap="square" rtlCol="0">
            <a:spAutoFit/>
          </a:bodyPr>
          <a:lstStyle/>
          <a:p>
            <a:pPr algn="ctr"/>
            <a:r>
              <a:rPr lang="en-IN" dirty="0">
                <a:latin typeface="Century" panose="02040604050505020304" pitchFamily="18" charset="0"/>
              </a:rPr>
              <a:t>CHARACTER - 1</a:t>
            </a:r>
          </a:p>
        </p:txBody>
      </p:sp>
      <p:sp>
        <p:nvSpPr>
          <p:cNvPr id="15" name="TextBox 14">
            <a:extLst>
              <a:ext uri="{FF2B5EF4-FFF2-40B4-BE49-F238E27FC236}">
                <a16:creationId xmlns:a16="http://schemas.microsoft.com/office/drawing/2014/main" id="{EFB808D5-1779-6684-E70F-044F728196A4}"/>
              </a:ext>
            </a:extLst>
          </p:cNvPr>
          <p:cNvSpPr txBox="1"/>
          <p:nvPr/>
        </p:nvSpPr>
        <p:spPr>
          <a:xfrm>
            <a:off x="4831418" y="6428311"/>
            <a:ext cx="2940424" cy="369332"/>
          </a:xfrm>
          <a:prstGeom prst="rect">
            <a:avLst/>
          </a:prstGeom>
          <a:noFill/>
        </p:spPr>
        <p:txBody>
          <a:bodyPr wrap="square" rtlCol="0">
            <a:spAutoFit/>
          </a:bodyPr>
          <a:lstStyle/>
          <a:p>
            <a:pPr algn="ctr"/>
            <a:r>
              <a:rPr lang="en-IN" dirty="0">
                <a:latin typeface="Century" panose="02040604050505020304" pitchFamily="18" charset="0"/>
              </a:rPr>
              <a:t>CHARACTER - 2</a:t>
            </a:r>
          </a:p>
        </p:txBody>
      </p:sp>
      <p:sp>
        <p:nvSpPr>
          <p:cNvPr id="16" name="TextBox 15">
            <a:extLst>
              <a:ext uri="{FF2B5EF4-FFF2-40B4-BE49-F238E27FC236}">
                <a16:creationId xmlns:a16="http://schemas.microsoft.com/office/drawing/2014/main" id="{B4C11E92-D019-A1BE-3D39-537CCDFD42DC}"/>
              </a:ext>
            </a:extLst>
          </p:cNvPr>
          <p:cNvSpPr txBox="1"/>
          <p:nvPr/>
        </p:nvSpPr>
        <p:spPr>
          <a:xfrm>
            <a:off x="8399929" y="6427113"/>
            <a:ext cx="2648792" cy="369332"/>
          </a:xfrm>
          <a:prstGeom prst="rect">
            <a:avLst/>
          </a:prstGeom>
          <a:noFill/>
        </p:spPr>
        <p:txBody>
          <a:bodyPr wrap="square" rtlCol="0">
            <a:spAutoFit/>
          </a:bodyPr>
          <a:lstStyle/>
          <a:p>
            <a:pPr algn="ctr"/>
            <a:r>
              <a:rPr lang="en-IN" dirty="0">
                <a:latin typeface="Century" panose="02040604050505020304" pitchFamily="18" charset="0"/>
              </a:rPr>
              <a:t>CHARACTER - 3</a:t>
            </a:r>
          </a:p>
        </p:txBody>
      </p:sp>
    </p:spTree>
    <p:extLst>
      <p:ext uri="{BB962C8B-B14F-4D97-AF65-F5344CB8AC3E}">
        <p14:creationId xmlns:p14="http://schemas.microsoft.com/office/powerpoint/2010/main" val="3598945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4559-4825-FF92-55DD-79CE9B6E26B3}"/>
              </a:ext>
            </a:extLst>
          </p:cNvPr>
          <p:cNvSpPr>
            <a:spLocks noGrp="1"/>
          </p:cNvSpPr>
          <p:nvPr>
            <p:ph type="title"/>
          </p:nvPr>
        </p:nvSpPr>
        <p:spPr>
          <a:xfrm>
            <a:off x="838200" y="500062"/>
            <a:ext cx="10515600" cy="1325563"/>
          </a:xfrm>
        </p:spPr>
        <p:txBody>
          <a:bodyPr>
            <a:noAutofit/>
          </a:bodyPr>
          <a:lstStyle/>
          <a:p>
            <a:r>
              <a:rPr lang="en-US" sz="3600" b="1" dirty="0">
                <a:latin typeface="Century" panose="02040604050505020304" pitchFamily="18" charset="0"/>
              </a:rPr>
              <a:t>COMBINING THE SEGMENTS</a:t>
            </a:r>
            <a:br>
              <a:rPr lang="en-US" sz="3600" b="1" dirty="0">
                <a:latin typeface="Century" panose="02040604050505020304" pitchFamily="18" charset="0"/>
              </a:rPr>
            </a:br>
            <a:endParaRPr lang="en-IN" sz="3600" b="1" dirty="0"/>
          </a:p>
        </p:txBody>
      </p:sp>
      <p:pic>
        <p:nvPicPr>
          <p:cNvPr id="7" name="Content Placeholder 6">
            <a:extLst>
              <a:ext uri="{FF2B5EF4-FFF2-40B4-BE49-F238E27FC236}">
                <a16:creationId xmlns:a16="http://schemas.microsoft.com/office/drawing/2014/main" id="{DC81FA1A-9A49-F65A-F6CB-DB5FA0E85B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430" y="1710765"/>
            <a:ext cx="9605140" cy="4851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0613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ACEF-9896-D0A5-5982-8CCD9471D698}"/>
              </a:ext>
            </a:extLst>
          </p:cNvPr>
          <p:cNvSpPr>
            <a:spLocks noGrp="1"/>
          </p:cNvSpPr>
          <p:nvPr>
            <p:ph type="title"/>
          </p:nvPr>
        </p:nvSpPr>
        <p:spPr/>
        <p:txBody>
          <a:bodyPr/>
          <a:lstStyle/>
          <a:p>
            <a:r>
              <a:rPr lang="en-US" b="1" dirty="0">
                <a:latin typeface="Book Antiqua" panose="02040602050305030304" pitchFamily="18" charset="0"/>
              </a:rPr>
              <a:t>Literature Survey</a:t>
            </a:r>
            <a:endParaRPr lang="en-IN" b="1"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F331F1FD-08AD-E828-8DC5-7686AA677169}"/>
              </a:ext>
            </a:extLst>
          </p:cNvPr>
          <p:cNvSpPr>
            <a:spLocks noGrp="1"/>
          </p:cNvSpPr>
          <p:nvPr>
            <p:ph idx="1"/>
          </p:nvPr>
        </p:nvSpPr>
        <p:spPr>
          <a:xfrm>
            <a:off x="838200" y="1807229"/>
            <a:ext cx="10515600" cy="4351338"/>
          </a:xfrm>
        </p:spPr>
        <p:txBody>
          <a:bodyPr>
            <a:normAutofit fontScale="25000" lnSpcReduction="20000"/>
          </a:bodyPr>
          <a:lstStyle/>
          <a:p>
            <a:pPr marL="0" indent="0" algn="l">
              <a:buNone/>
            </a:pPr>
            <a:br>
              <a:rPr lang="en-US" sz="1200" b="0" i="0" dirty="0">
                <a:solidFill>
                  <a:srgbClr val="333333"/>
                </a:solidFill>
                <a:effectLst/>
                <a:latin typeface="Arial" panose="020B0604020202020204" pitchFamily="34" charset="0"/>
              </a:rPr>
            </a:br>
            <a:r>
              <a:rPr lang="en-US" sz="1200" b="0" i="0" dirty="0">
                <a:solidFill>
                  <a:srgbClr val="333333"/>
                </a:solidFill>
                <a:effectLst/>
                <a:latin typeface="Arial" panose="020B0604020202020204" pitchFamily="34" charset="0"/>
              </a:rPr>
              <a:t>	</a:t>
            </a:r>
          </a:p>
          <a:p>
            <a:pPr algn="l">
              <a:lnSpc>
                <a:spcPct val="120000"/>
              </a:lnSpc>
            </a:pPr>
            <a:r>
              <a:rPr lang="en-US" sz="8800" b="1" i="0" dirty="0">
                <a:effectLst/>
                <a:latin typeface="Century" panose="02040604050505020304" pitchFamily="18" charset="0"/>
              </a:rPr>
              <a:t>Research on Automatic Decoding of Morse Code Based on Deep Learning</a:t>
            </a:r>
          </a:p>
          <a:p>
            <a:pPr lvl="1">
              <a:lnSpc>
                <a:spcPct val="120000"/>
              </a:lnSpc>
            </a:pPr>
            <a:r>
              <a:rPr lang="en-US" sz="7200" b="1" dirty="0">
                <a:latin typeface="Century" panose="02040604050505020304" pitchFamily="18" charset="0"/>
                <a:ea typeface="Calibri" panose="020F0502020204030204" pitchFamily="34" charset="0"/>
                <a:cs typeface="Times New Roman" panose="02020603050405020304" pitchFamily="18" charset="0"/>
              </a:rPr>
              <a:t>Advantages : </a:t>
            </a:r>
            <a:r>
              <a:rPr lang="en-US" sz="6800" dirty="0">
                <a:latin typeface="Century" panose="02040604050505020304" pitchFamily="18" charset="0"/>
                <a:ea typeface="Calibri" panose="020F0502020204030204" pitchFamily="34" charset="0"/>
                <a:cs typeface="Times New Roman" panose="02020603050405020304" pitchFamily="18" charset="0"/>
              </a:rPr>
              <a:t>The model will detect the morse code present in the audio and then convert it into English text with 90% accuracy</a:t>
            </a:r>
          </a:p>
          <a:p>
            <a:pPr lvl="1">
              <a:lnSpc>
                <a:spcPct val="120000"/>
              </a:lnSpc>
            </a:pPr>
            <a:r>
              <a:rPr lang="en-US" sz="7200" b="1" dirty="0">
                <a:latin typeface="Century" panose="02040604050505020304" pitchFamily="18" charset="0"/>
                <a:ea typeface="Calibri" panose="020F0502020204030204" pitchFamily="34" charset="0"/>
                <a:cs typeface="Times New Roman" panose="02020603050405020304" pitchFamily="18" charset="0"/>
              </a:rPr>
              <a:t>Limitations</a:t>
            </a:r>
            <a:r>
              <a:rPr lang="en-US" sz="7200" dirty="0">
                <a:latin typeface="Century" panose="02040604050505020304" pitchFamily="18" charset="0"/>
                <a:ea typeface="Calibri" panose="020F0502020204030204" pitchFamily="34" charset="0"/>
                <a:cs typeface="Times New Roman" panose="02020603050405020304" pitchFamily="18" charset="0"/>
              </a:rPr>
              <a:t> : </a:t>
            </a:r>
            <a:r>
              <a:rPr lang="en-US" sz="6800" dirty="0">
                <a:latin typeface="Century" panose="02040604050505020304" pitchFamily="18" charset="0"/>
                <a:ea typeface="Calibri" panose="020F0502020204030204" pitchFamily="34" charset="0"/>
                <a:cs typeface="Times New Roman" panose="02020603050405020304" pitchFamily="18" charset="0"/>
              </a:rPr>
              <a:t>We can only give frequency signals(audio) as input and moreover many times the high pitch signals cannot be predicted effectively.</a:t>
            </a:r>
            <a:endParaRPr lang="en-US" sz="6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US" sz="8800" b="1" dirty="0">
                <a:effectLst/>
                <a:latin typeface="Century" panose="02040604050505020304" pitchFamily="18" charset="0"/>
                <a:ea typeface="Calibri" panose="020F0502020204030204" pitchFamily="34" charset="0"/>
                <a:cs typeface="Times New Roman" panose="02020603050405020304" pitchFamily="18" charset="0"/>
              </a:rPr>
              <a:t>Morse Code Datasets for Machine Learning</a:t>
            </a:r>
            <a:endParaRPr lang="en-US" sz="8800" b="1" dirty="0">
              <a:latin typeface="Century" panose="02040604050505020304" pitchFamily="18" charset="0"/>
              <a:ea typeface="Calibri" panose="020F0502020204030204" pitchFamily="34" charset="0"/>
              <a:cs typeface="Times New Roman" panose="02020603050405020304" pitchFamily="18" charset="0"/>
            </a:endParaRPr>
          </a:p>
          <a:p>
            <a:pPr lvl="1" algn="just">
              <a:lnSpc>
                <a:spcPct val="120000"/>
              </a:lnSpc>
            </a:pPr>
            <a:r>
              <a:rPr lang="en-US" sz="7200" b="1" dirty="0">
                <a:latin typeface="Century" panose="02040604050505020304" pitchFamily="18" charset="0"/>
                <a:ea typeface="Calibri" panose="020F0502020204030204" pitchFamily="34" charset="0"/>
                <a:cs typeface="Times New Roman" panose="02020603050405020304" pitchFamily="18" charset="0"/>
              </a:rPr>
              <a:t>Advantages : </a:t>
            </a:r>
            <a:r>
              <a:rPr lang="en-US" sz="6800" dirty="0">
                <a:latin typeface="Century" panose="02040604050505020304" pitchFamily="18" charset="0"/>
                <a:ea typeface="Calibri" panose="020F0502020204030204" pitchFamily="34" charset="0"/>
                <a:cs typeface="Times New Roman" panose="02020603050405020304" pitchFamily="18" charset="0"/>
              </a:rPr>
              <a:t>We can create the datasets for the morse code symbols effectively, so that any machine learning algorithms can be applied to get the predictions of the morse code images.</a:t>
            </a:r>
          </a:p>
          <a:p>
            <a:pPr lvl="1" algn="just">
              <a:lnSpc>
                <a:spcPct val="120000"/>
              </a:lnSpc>
            </a:pPr>
            <a:r>
              <a:rPr lang="en-US" sz="7200" b="1" dirty="0">
                <a:latin typeface="Century" panose="02040604050505020304" pitchFamily="18" charset="0"/>
                <a:ea typeface="Calibri" panose="020F0502020204030204" pitchFamily="34" charset="0"/>
                <a:cs typeface="Times New Roman" panose="02020603050405020304" pitchFamily="18" charset="0"/>
              </a:rPr>
              <a:t>Limitations : </a:t>
            </a:r>
            <a:r>
              <a:rPr lang="en-US" sz="6800" dirty="0">
                <a:latin typeface="Century" panose="02040604050505020304" pitchFamily="18" charset="0"/>
                <a:ea typeface="Calibri" panose="020F0502020204030204" pitchFamily="34" charset="0"/>
                <a:cs typeface="Times New Roman" panose="02020603050405020304" pitchFamily="18" charset="0"/>
              </a:rPr>
              <a:t>In every image the space between the long pulse and short pulse must be same, if it differs then the whole model will be effected.</a:t>
            </a:r>
            <a:endParaRPr lang="en-US" sz="6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4989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78D1-CFBF-AF37-4872-5AAE5269B530}"/>
              </a:ext>
            </a:extLst>
          </p:cNvPr>
          <p:cNvSpPr>
            <a:spLocks noGrp="1"/>
          </p:cNvSpPr>
          <p:nvPr>
            <p:ph type="title"/>
          </p:nvPr>
        </p:nvSpPr>
        <p:spPr/>
        <p:txBody>
          <a:bodyPr/>
          <a:lstStyle/>
          <a:p>
            <a:r>
              <a:rPr lang="en-US" b="1" dirty="0">
                <a:latin typeface="Book Antiqua" panose="02040602050305030304" pitchFamily="18" charset="0"/>
              </a:rPr>
              <a:t>Conclusion</a:t>
            </a:r>
            <a:endParaRPr lang="en-IN" b="1"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2332921D-4073-BF5D-5B8F-0C1276657A80}"/>
              </a:ext>
            </a:extLst>
          </p:cNvPr>
          <p:cNvSpPr>
            <a:spLocks noGrp="1"/>
          </p:cNvSpPr>
          <p:nvPr>
            <p:ph idx="1"/>
          </p:nvPr>
        </p:nvSpPr>
        <p:spPr>
          <a:xfrm>
            <a:off x="1143000" y="1816660"/>
            <a:ext cx="10515600" cy="4351338"/>
          </a:xfrm>
        </p:spPr>
        <p:txBody>
          <a:bodyPr>
            <a:normAutofit/>
          </a:bodyPr>
          <a:lstStyle/>
          <a:p>
            <a:pPr marL="0" indent="0">
              <a:buNone/>
            </a:pPr>
            <a:r>
              <a:rPr lang="en-US" sz="2400" dirty="0">
                <a:latin typeface="Century" panose="02040604050505020304" pitchFamily="18" charset="0"/>
              </a:rPr>
              <a:t>We will built a machine learning model, which take morse code images as input, detect the morse code and then convert it into English text with an accuracy of 90%.</a:t>
            </a:r>
          </a:p>
          <a:p>
            <a:pPr marL="0" indent="0">
              <a:buNone/>
            </a:pPr>
            <a:endParaRPr lang="en-US" sz="2400" dirty="0">
              <a:latin typeface="Century" panose="02040604050505020304" pitchFamily="18" charset="0"/>
            </a:endParaRPr>
          </a:p>
          <a:p>
            <a:pPr marL="0" indent="0">
              <a:buNone/>
            </a:pPr>
            <a:r>
              <a:rPr lang="en-IN" sz="2400" dirty="0">
                <a:latin typeface="Century" panose="02040604050505020304" pitchFamily="18" charset="0"/>
              </a:rPr>
              <a:t>																																																							</a:t>
            </a:r>
            <a:r>
              <a:rPr lang="en-IN" sz="2400" b="1" u="sng" dirty="0">
                <a:latin typeface="Century" panose="02040604050505020304" pitchFamily="18" charset="0"/>
              </a:rPr>
              <a:t>INPUT</a:t>
            </a:r>
            <a:r>
              <a:rPr lang="en-IN" sz="2400" dirty="0">
                <a:latin typeface="Century" panose="02040604050505020304" pitchFamily="18" charset="0"/>
              </a:rPr>
              <a:t>					</a:t>
            </a:r>
            <a:r>
              <a:rPr lang="en-IN" sz="2400" b="1" u="sng" dirty="0">
                <a:latin typeface="Century" panose="02040604050505020304" pitchFamily="18" charset="0"/>
              </a:rPr>
              <a:t>EXPECTED</a:t>
            </a:r>
            <a:r>
              <a:rPr lang="en-IN" sz="2400" u="sng" dirty="0">
                <a:latin typeface="Century" panose="02040604050505020304" pitchFamily="18" charset="0"/>
              </a:rPr>
              <a:t> </a:t>
            </a:r>
            <a:r>
              <a:rPr lang="en-IN" sz="2400" b="1" u="sng" dirty="0">
                <a:latin typeface="Century" panose="02040604050505020304" pitchFamily="18" charset="0"/>
              </a:rPr>
              <a:t>OUTPUT</a:t>
            </a:r>
          </a:p>
        </p:txBody>
      </p:sp>
      <p:pic>
        <p:nvPicPr>
          <p:cNvPr id="11" name="Picture 10">
            <a:extLst>
              <a:ext uri="{FF2B5EF4-FFF2-40B4-BE49-F238E27FC236}">
                <a16:creationId xmlns:a16="http://schemas.microsoft.com/office/drawing/2014/main" id="{711753B2-1D96-8792-1181-EC9B23E9FAA0}"/>
              </a:ext>
            </a:extLst>
          </p:cNvPr>
          <p:cNvPicPr>
            <a:picLocks noChangeAspect="1"/>
          </p:cNvPicPr>
          <p:nvPr/>
        </p:nvPicPr>
        <p:blipFill>
          <a:blip r:embed="rId2"/>
          <a:stretch>
            <a:fillRect/>
          </a:stretch>
        </p:blipFill>
        <p:spPr>
          <a:xfrm>
            <a:off x="6073587" y="3106904"/>
            <a:ext cx="5585013" cy="1674526"/>
          </a:xfrm>
          <a:prstGeom prst="rect">
            <a:avLst/>
          </a:prstGeom>
        </p:spPr>
      </p:pic>
      <p:pic>
        <p:nvPicPr>
          <p:cNvPr id="5" name="Picture 4">
            <a:extLst>
              <a:ext uri="{FF2B5EF4-FFF2-40B4-BE49-F238E27FC236}">
                <a16:creationId xmlns:a16="http://schemas.microsoft.com/office/drawing/2014/main" id="{503E61F4-FEDC-178F-38F5-FD9B4C098202}"/>
              </a:ext>
            </a:extLst>
          </p:cNvPr>
          <p:cNvPicPr>
            <a:picLocks noChangeAspect="1"/>
          </p:cNvPicPr>
          <p:nvPr/>
        </p:nvPicPr>
        <p:blipFill>
          <a:blip r:embed="rId3"/>
          <a:stretch>
            <a:fillRect/>
          </a:stretch>
        </p:blipFill>
        <p:spPr>
          <a:xfrm>
            <a:off x="555813" y="3106904"/>
            <a:ext cx="5517774" cy="1674526"/>
          </a:xfrm>
          <a:prstGeom prst="rect">
            <a:avLst/>
          </a:prstGeom>
        </p:spPr>
      </p:pic>
    </p:spTree>
    <p:extLst>
      <p:ext uri="{BB962C8B-B14F-4D97-AF65-F5344CB8AC3E}">
        <p14:creationId xmlns:p14="http://schemas.microsoft.com/office/powerpoint/2010/main" val="3745004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9F25-E9A8-E9FD-D3AC-9E42DC1F1CC1}"/>
              </a:ext>
            </a:extLst>
          </p:cNvPr>
          <p:cNvSpPr>
            <a:spLocks noGrp="1"/>
          </p:cNvSpPr>
          <p:nvPr>
            <p:ph type="title"/>
          </p:nvPr>
        </p:nvSpPr>
        <p:spPr>
          <a:xfrm>
            <a:off x="838200" y="365125"/>
            <a:ext cx="10988040" cy="6147435"/>
          </a:xfrm>
        </p:spPr>
        <p:txBody>
          <a:bodyPr>
            <a:normAutofit/>
          </a:bodyPr>
          <a:lstStyle/>
          <a:p>
            <a:pPr algn="ctr"/>
            <a:r>
              <a:rPr lang="en-US" sz="7000" b="1" dirty="0">
                <a:latin typeface="Book Antiqua" panose="02040602050305030304" pitchFamily="18" charset="0"/>
              </a:rPr>
              <a:t>THANK YOU</a:t>
            </a:r>
            <a:endParaRPr lang="en-IN" sz="7000" b="1" dirty="0">
              <a:latin typeface="Book Antiqua" panose="02040602050305030304" pitchFamily="18" charset="0"/>
            </a:endParaRPr>
          </a:p>
        </p:txBody>
      </p:sp>
    </p:spTree>
    <p:extLst>
      <p:ext uri="{BB962C8B-B14F-4D97-AF65-F5344CB8AC3E}">
        <p14:creationId xmlns:p14="http://schemas.microsoft.com/office/powerpoint/2010/main" val="25026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3E5F-2AF7-FA3F-31E6-039B3AA0C78E}"/>
              </a:ext>
            </a:extLst>
          </p:cNvPr>
          <p:cNvSpPr>
            <a:spLocks noGrp="1"/>
          </p:cNvSpPr>
          <p:nvPr>
            <p:ph type="title"/>
          </p:nvPr>
        </p:nvSpPr>
        <p:spPr>
          <a:xfrm>
            <a:off x="601980" y="520542"/>
            <a:ext cx="10768648" cy="1302068"/>
          </a:xfrm>
        </p:spPr>
        <p:txBody>
          <a:bodyPr>
            <a:normAutofit/>
          </a:bodyPr>
          <a:lstStyle/>
          <a:p>
            <a:r>
              <a:rPr lang="en-IN" sz="4800" b="1" dirty="0">
                <a:latin typeface="Book Antiqua" panose="02040602050305030304" pitchFamily="18" charset="0"/>
              </a:rPr>
              <a:t>Introduction</a:t>
            </a:r>
          </a:p>
        </p:txBody>
      </p:sp>
      <p:sp>
        <p:nvSpPr>
          <p:cNvPr id="4" name="Content Placeholder 3">
            <a:extLst>
              <a:ext uri="{FF2B5EF4-FFF2-40B4-BE49-F238E27FC236}">
                <a16:creationId xmlns:a16="http://schemas.microsoft.com/office/drawing/2014/main" id="{00DA7E69-3841-E28E-0D1D-01FEBFA0FF62}"/>
              </a:ext>
            </a:extLst>
          </p:cNvPr>
          <p:cNvSpPr>
            <a:spLocks noGrp="1"/>
          </p:cNvSpPr>
          <p:nvPr>
            <p:ph sz="half" idx="2"/>
          </p:nvPr>
        </p:nvSpPr>
        <p:spPr>
          <a:xfrm>
            <a:off x="656908" y="1838483"/>
            <a:ext cx="5256212" cy="4498975"/>
          </a:xfrm>
        </p:spPr>
        <p:txBody>
          <a:bodyPr>
            <a:normAutofit/>
          </a:bodyPr>
          <a:lstStyle/>
          <a:p>
            <a:pPr marL="0" indent="0" algn="just">
              <a:buNone/>
            </a:pPr>
            <a:r>
              <a:rPr lang="en-IN" sz="1800" dirty="0">
                <a:latin typeface="Century" panose="02040604050505020304" pitchFamily="18" charset="0"/>
              </a:rPr>
              <a:t>Morse Code is a method of telecommunication, used to transmit messages to long distances across telegraph wires via electronic pulses, represented as short pulse(dot) and long pulse(dash). </a:t>
            </a:r>
          </a:p>
          <a:p>
            <a:pPr marL="0" indent="0" algn="just">
              <a:buNone/>
            </a:pPr>
            <a:endParaRPr lang="en-IN" sz="1800" dirty="0">
              <a:latin typeface="Century" panose="02040604050505020304" pitchFamily="18" charset="0"/>
            </a:endParaRPr>
          </a:p>
          <a:p>
            <a:pPr marL="0" indent="0" algn="just">
              <a:buNone/>
            </a:pPr>
            <a:r>
              <a:rPr lang="en-IN" sz="1800" dirty="0">
                <a:latin typeface="Century" panose="02040604050505020304" pitchFamily="18" charset="0"/>
              </a:rPr>
              <a:t>In the late 1830’s, the way of communication is either face-to-face or via ravens, for the first time in the history of mankind a group of scientists created a telecommunication device called telegraph, which is used to transmit the electric pulses to the other device. </a:t>
            </a:r>
          </a:p>
        </p:txBody>
      </p:sp>
      <p:pic>
        <p:nvPicPr>
          <p:cNvPr id="8" name="Content Placeholder 7">
            <a:extLst>
              <a:ext uri="{FF2B5EF4-FFF2-40B4-BE49-F238E27FC236}">
                <a16:creationId xmlns:a16="http://schemas.microsoft.com/office/drawing/2014/main" id="{C56F85A2-D8A7-B72F-9F99-07E5658BE6E6}"/>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668171" y="2270760"/>
            <a:ext cx="4866921" cy="2316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066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90083-88EF-7D59-4BBD-31325E152785}"/>
              </a:ext>
            </a:extLst>
          </p:cNvPr>
          <p:cNvSpPr>
            <a:spLocks noGrp="1"/>
          </p:cNvSpPr>
          <p:nvPr>
            <p:ph type="title"/>
          </p:nvPr>
        </p:nvSpPr>
        <p:spPr/>
        <p:txBody>
          <a:bodyPr/>
          <a:lstStyle/>
          <a:p>
            <a:r>
              <a:rPr lang="en-IN" b="1" dirty="0">
                <a:latin typeface="Book Antiqua" panose="02040602050305030304" pitchFamily="18" charset="0"/>
              </a:rPr>
              <a:t>Morse Code</a:t>
            </a:r>
          </a:p>
        </p:txBody>
      </p:sp>
      <p:sp>
        <p:nvSpPr>
          <p:cNvPr id="3" name="Content Placeholder 2">
            <a:extLst>
              <a:ext uri="{FF2B5EF4-FFF2-40B4-BE49-F238E27FC236}">
                <a16:creationId xmlns:a16="http://schemas.microsoft.com/office/drawing/2014/main" id="{A711B716-4383-D6B6-AB34-82F17DC5BE61}"/>
              </a:ext>
            </a:extLst>
          </p:cNvPr>
          <p:cNvSpPr>
            <a:spLocks noGrp="1"/>
          </p:cNvSpPr>
          <p:nvPr>
            <p:ph sz="half" idx="1"/>
          </p:nvPr>
        </p:nvSpPr>
        <p:spPr/>
        <p:txBody>
          <a:bodyPr>
            <a:normAutofit/>
          </a:bodyPr>
          <a:lstStyle/>
          <a:p>
            <a:pPr marL="0" indent="0" algn="just">
              <a:buNone/>
            </a:pPr>
            <a:r>
              <a:rPr lang="en-IN" sz="1800" dirty="0">
                <a:latin typeface="Century" panose="02040604050505020304" pitchFamily="18" charset="0"/>
              </a:rPr>
              <a:t>Hence, Samuel F.B. Morse invented a communication language which can be used with electronic pulse signals for the communication.</a:t>
            </a:r>
          </a:p>
          <a:p>
            <a:pPr marL="0" indent="0" algn="just">
              <a:buNone/>
            </a:pPr>
            <a:endParaRPr lang="en-IN" sz="1800" dirty="0"/>
          </a:p>
          <a:p>
            <a:pPr marL="0" indent="0" algn="just">
              <a:buNone/>
            </a:pPr>
            <a:r>
              <a:rPr lang="en-IN" sz="1800" dirty="0">
                <a:latin typeface="Century" panose="02040604050505020304" pitchFamily="18" charset="0"/>
              </a:rPr>
              <a:t>Here, One short electronic pulse and one long electronic pulse can be represented as A  and one long pulse, three short pulses can be represented as B. In this way they have successfully invented a communication language which can be associated with electronic pulses to transmit the messages to destinations.</a:t>
            </a:r>
          </a:p>
        </p:txBody>
      </p:sp>
      <p:pic>
        <p:nvPicPr>
          <p:cNvPr id="10" name="Content Placeholder 9">
            <a:extLst>
              <a:ext uri="{FF2B5EF4-FFF2-40B4-BE49-F238E27FC236}">
                <a16:creationId xmlns:a16="http://schemas.microsoft.com/office/drawing/2014/main" id="{EC0E6471-7655-A802-5597-BDEA3A57270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0" y="1628786"/>
            <a:ext cx="5570220" cy="3393316"/>
          </a:xfrm>
        </p:spPr>
      </p:pic>
    </p:spTree>
    <p:extLst>
      <p:ext uri="{BB962C8B-B14F-4D97-AF65-F5344CB8AC3E}">
        <p14:creationId xmlns:p14="http://schemas.microsoft.com/office/powerpoint/2010/main" val="108324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24A7-2375-6A1B-7382-CBE60F57CD6E}"/>
              </a:ext>
            </a:extLst>
          </p:cNvPr>
          <p:cNvSpPr>
            <a:spLocks noGrp="1"/>
          </p:cNvSpPr>
          <p:nvPr>
            <p:ph type="title"/>
          </p:nvPr>
        </p:nvSpPr>
        <p:spPr/>
        <p:txBody>
          <a:bodyPr/>
          <a:lstStyle/>
          <a:p>
            <a:r>
              <a:rPr lang="en-IN" b="1" dirty="0">
                <a:latin typeface="Book Antiqua" panose="02040602050305030304" pitchFamily="18" charset="0"/>
              </a:rPr>
              <a:t>Usage</a:t>
            </a:r>
          </a:p>
        </p:txBody>
      </p:sp>
      <p:sp>
        <p:nvSpPr>
          <p:cNvPr id="3" name="Content Placeholder 2">
            <a:extLst>
              <a:ext uri="{FF2B5EF4-FFF2-40B4-BE49-F238E27FC236}">
                <a16:creationId xmlns:a16="http://schemas.microsoft.com/office/drawing/2014/main" id="{72002AC9-6FB1-BFB3-2557-37FAC71031EC}"/>
              </a:ext>
            </a:extLst>
          </p:cNvPr>
          <p:cNvSpPr>
            <a:spLocks noGrp="1"/>
          </p:cNvSpPr>
          <p:nvPr>
            <p:ph sz="half" idx="1"/>
          </p:nvPr>
        </p:nvSpPr>
        <p:spPr/>
        <p:txBody>
          <a:bodyPr>
            <a:normAutofit/>
          </a:bodyPr>
          <a:lstStyle/>
          <a:p>
            <a:pPr marL="0" indent="0" algn="just">
              <a:buNone/>
            </a:pPr>
            <a:r>
              <a:rPr lang="en-IN" sz="1800" dirty="0">
                <a:latin typeface="Century" panose="02040604050505020304" pitchFamily="18" charset="0"/>
              </a:rPr>
              <a:t>Morse code was used to communicate with the people who are in longer distances. Especially it was used in World War 2, Korean and Vietnam wars. It was used heavily by the shipping industry and for the safety of the seas until the early 1990’s. </a:t>
            </a:r>
          </a:p>
          <a:p>
            <a:pPr marL="0" indent="0" algn="just">
              <a:buNone/>
            </a:pPr>
            <a:endParaRPr lang="en-IN" sz="1800" dirty="0">
              <a:latin typeface="Century" panose="02040604050505020304" pitchFamily="18" charset="0"/>
            </a:endParaRPr>
          </a:p>
          <a:p>
            <a:pPr marL="0" indent="0" algn="just">
              <a:buNone/>
            </a:pPr>
            <a:r>
              <a:rPr lang="en-IN" sz="1800" dirty="0">
                <a:latin typeface="Century" panose="02040604050505020304" pitchFamily="18" charset="0"/>
              </a:rPr>
              <a:t>Even now a days, Morse code is widely used in Aviation and Aeronautical fields, even the US Navy and Coast Guard still use signal lamps to communicate via Morse Code</a:t>
            </a:r>
          </a:p>
        </p:txBody>
      </p:sp>
      <p:pic>
        <p:nvPicPr>
          <p:cNvPr id="6" name="Content Placeholder 5">
            <a:extLst>
              <a:ext uri="{FF2B5EF4-FFF2-40B4-BE49-F238E27FC236}">
                <a16:creationId xmlns:a16="http://schemas.microsoft.com/office/drawing/2014/main" id="{E66A3370-E036-F838-D297-A74B7CA0713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72976" y="2034540"/>
            <a:ext cx="4680824" cy="25787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733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A0E9-877E-7579-A92A-11DFB7A38BC0}"/>
              </a:ext>
            </a:extLst>
          </p:cNvPr>
          <p:cNvSpPr>
            <a:spLocks noGrp="1"/>
          </p:cNvSpPr>
          <p:nvPr>
            <p:ph type="title"/>
          </p:nvPr>
        </p:nvSpPr>
        <p:spPr/>
        <p:txBody>
          <a:bodyPr/>
          <a:lstStyle/>
          <a:p>
            <a:r>
              <a:rPr lang="en-IN" b="1" dirty="0">
                <a:latin typeface="Book Antiqua" panose="02040602050305030304" pitchFamily="18" charset="0"/>
              </a:rPr>
              <a:t>Project Overview</a:t>
            </a:r>
          </a:p>
        </p:txBody>
      </p:sp>
      <p:sp>
        <p:nvSpPr>
          <p:cNvPr id="3" name="Content Placeholder 2">
            <a:extLst>
              <a:ext uri="{FF2B5EF4-FFF2-40B4-BE49-F238E27FC236}">
                <a16:creationId xmlns:a16="http://schemas.microsoft.com/office/drawing/2014/main" id="{8B55A8DA-5F85-B021-659B-3EBBD4A0ABFD}"/>
              </a:ext>
            </a:extLst>
          </p:cNvPr>
          <p:cNvSpPr>
            <a:spLocks noGrp="1"/>
          </p:cNvSpPr>
          <p:nvPr>
            <p:ph sz="half" idx="1"/>
          </p:nvPr>
        </p:nvSpPr>
        <p:spPr/>
        <p:txBody>
          <a:bodyPr/>
          <a:lstStyle/>
          <a:p>
            <a:pPr marL="0" indent="0" algn="just">
              <a:buNone/>
            </a:pPr>
            <a:r>
              <a:rPr lang="en-US" sz="1800" dirty="0">
                <a:solidFill>
                  <a:srgbClr val="202124"/>
                </a:solidFill>
                <a:effectLst/>
                <a:latin typeface="Century" panose="02040604050505020304" pitchFamily="18" charset="0"/>
                <a:ea typeface="Times New Roman" panose="02020603050405020304" pitchFamily="18" charset="0"/>
              </a:rPr>
              <a:t>Detection of text from images of morse code is a complex process and there is no active research in this area. As these are images, different </a:t>
            </a:r>
            <a:r>
              <a:rPr lang="en-US" sz="1800" dirty="0">
                <a:solidFill>
                  <a:srgbClr val="202124"/>
                </a:solidFill>
                <a:latin typeface="Century" panose="02040604050505020304" pitchFamily="18" charset="0"/>
                <a:ea typeface="Times New Roman" panose="02020603050405020304" pitchFamily="18" charset="0"/>
              </a:rPr>
              <a:t>people can</a:t>
            </a:r>
            <a:r>
              <a:rPr lang="en-US" sz="1800" dirty="0">
                <a:solidFill>
                  <a:srgbClr val="202124"/>
                </a:solidFill>
                <a:effectLst/>
                <a:latin typeface="Century" panose="02040604050505020304" pitchFamily="18" charset="0"/>
                <a:ea typeface="Times New Roman" panose="02020603050405020304" pitchFamily="18" charset="0"/>
              </a:rPr>
              <a:t> have different styles of writing.</a:t>
            </a:r>
          </a:p>
          <a:p>
            <a:pPr marL="0" indent="0" algn="just">
              <a:buNone/>
            </a:pPr>
            <a:endParaRPr lang="en-US" sz="1800" dirty="0">
              <a:solidFill>
                <a:srgbClr val="202124"/>
              </a:solidFill>
              <a:effectLst/>
              <a:latin typeface="Century" panose="02040604050505020304" pitchFamily="18" charset="0"/>
              <a:ea typeface="Times New Roman" panose="02020603050405020304" pitchFamily="18" charset="0"/>
            </a:endParaRPr>
          </a:p>
          <a:p>
            <a:pPr marL="0" indent="0" algn="just">
              <a:buNone/>
            </a:pPr>
            <a:r>
              <a:rPr lang="en-US" sz="1800" dirty="0">
                <a:solidFill>
                  <a:srgbClr val="202124"/>
                </a:solidFill>
                <a:effectLst/>
                <a:latin typeface="Century" panose="02040604050505020304" pitchFamily="18" charset="0"/>
                <a:ea typeface="Times New Roman" panose="02020603050405020304" pitchFamily="18" charset="0"/>
              </a:rPr>
              <a:t>Even though we have these problems, we intend to built a machine learning model which will extract the morse code present in the input image and convert </a:t>
            </a:r>
            <a:r>
              <a:rPr lang="en-US" sz="1800" dirty="0">
                <a:solidFill>
                  <a:srgbClr val="202124"/>
                </a:solidFill>
                <a:latin typeface="Century" panose="02040604050505020304" pitchFamily="18" charset="0"/>
                <a:ea typeface="Times New Roman" panose="02020603050405020304" pitchFamily="18" charset="0"/>
              </a:rPr>
              <a:t>that</a:t>
            </a:r>
            <a:r>
              <a:rPr lang="en-US" sz="1800" dirty="0">
                <a:solidFill>
                  <a:srgbClr val="202124"/>
                </a:solidFill>
                <a:effectLst/>
                <a:latin typeface="Century" panose="02040604050505020304" pitchFamily="18" charset="0"/>
                <a:ea typeface="Times New Roman" panose="02020603050405020304" pitchFamily="18" charset="0"/>
              </a:rPr>
              <a:t> morse code to the English language with the help of convolutional neural networks with as accuracy of 90%.</a:t>
            </a:r>
            <a:endParaRPr lang="en-IN" dirty="0">
              <a:latin typeface="Century" panose="02040604050505020304" pitchFamily="18" charset="0"/>
            </a:endParaRPr>
          </a:p>
        </p:txBody>
      </p:sp>
      <p:pic>
        <p:nvPicPr>
          <p:cNvPr id="6" name="Content Placeholder 5">
            <a:extLst>
              <a:ext uri="{FF2B5EF4-FFF2-40B4-BE49-F238E27FC236}">
                <a16:creationId xmlns:a16="http://schemas.microsoft.com/office/drawing/2014/main" id="{4EE4F31E-49EB-B2F2-89BD-E5F60E5B507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2357719"/>
            <a:ext cx="5181600" cy="2411506"/>
          </a:xfrm>
        </p:spPr>
      </p:pic>
    </p:spTree>
    <p:extLst>
      <p:ext uri="{BB962C8B-B14F-4D97-AF65-F5344CB8AC3E}">
        <p14:creationId xmlns:p14="http://schemas.microsoft.com/office/powerpoint/2010/main" val="412414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009E-BDF6-5445-FD2E-B41A36F13D26}"/>
              </a:ext>
            </a:extLst>
          </p:cNvPr>
          <p:cNvSpPr>
            <a:spLocks noGrp="1"/>
          </p:cNvSpPr>
          <p:nvPr>
            <p:ph type="title"/>
          </p:nvPr>
        </p:nvSpPr>
        <p:spPr/>
        <p:txBody>
          <a:bodyPr/>
          <a:lstStyle/>
          <a:p>
            <a:r>
              <a:rPr lang="en-IN" b="1" dirty="0">
                <a:latin typeface="Book Antiqua" panose="02040602050305030304" pitchFamily="18" charset="0"/>
              </a:rPr>
              <a:t>CNN – </a:t>
            </a:r>
            <a:r>
              <a:rPr lang="en-IN" sz="4000" b="1" dirty="0">
                <a:latin typeface="Book Antiqua" panose="02040602050305030304" pitchFamily="18" charset="0"/>
              </a:rPr>
              <a:t>Convolutional Neural Networks</a:t>
            </a:r>
          </a:p>
        </p:txBody>
      </p:sp>
      <p:sp>
        <p:nvSpPr>
          <p:cNvPr id="3" name="Content Placeholder 2">
            <a:extLst>
              <a:ext uri="{FF2B5EF4-FFF2-40B4-BE49-F238E27FC236}">
                <a16:creationId xmlns:a16="http://schemas.microsoft.com/office/drawing/2014/main" id="{E4B33177-EB8F-6437-DC62-B3F38EE4D557}"/>
              </a:ext>
            </a:extLst>
          </p:cNvPr>
          <p:cNvSpPr>
            <a:spLocks noGrp="1"/>
          </p:cNvSpPr>
          <p:nvPr>
            <p:ph sz="half" idx="1"/>
          </p:nvPr>
        </p:nvSpPr>
        <p:spPr>
          <a:xfrm>
            <a:off x="914400" y="1891554"/>
            <a:ext cx="5287428" cy="4446776"/>
          </a:xfrm>
        </p:spPr>
        <p:txBody>
          <a:bodyPr>
            <a:normAutofit/>
          </a:bodyPr>
          <a:lstStyle/>
          <a:p>
            <a:pPr marL="0" indent="0">
              <a:buNone/>
            </a:pPr>
            <a:r>
              <a:rPr lang="en-US" sz="1800" dirty="0">
                <a:latin typeface="Century" panose="02040604050505020304" pitchFamily="18" charset="0"/>
              </a:rPr>
              <a:t>CNN’s are mainly used for image recognition, object classification and pattern recognition. In the CNN, the feature extraction process will takes place, where the important part of the image will be taken into consideration. </a:t>
            </a:r>
          </a:p>
          <a:p>
            <a:pPr marL="0" indent="0">
              <a:buNone/>
            </a:pPr>
            <a:endParaRPr lang="en-US" sz="1800" dirty="0">
              <a:latin typeface="Century" panose="02040604050505020304" pitchFamily="18" charset="0"/>
            </a:endParaRPr>
          </a:p>
          <a:p>
            <a:pPr marL="0" indent="0">
              <a:buNone/>
            </a:pPr>
            <a:r>
              <a:rPr lang="en-US" sz="1800" dirty="0">
                <a:latin typeface="Century" panose="02040604050505020304" pitchFamily="18" charset="0"/>
              </a:rPr>
              <a:t>In CNN, there are three layer </a:t>
            </a:r>
            <a:r>
              <a:rPr lang="en-US" sz="1800" dirty="0" err="1">
                <a:latin typeface="Century" panose="02040604050505020304" pitchFamily="18" charset="0"/>
              </a:rPr>
              <a:t>i.e</a:t>
            </a:r>
            <a:r>
              <a:rPr lang="en-US" sz="1800" dirty="0">
                <a:latin typeface="Century" panose="02040604050505020304" pitchFamily="18" charset="0"/>
              </a:rPr>
              <a:t> : a convolutional layer, pooling layer and a fully connected layer. The Convolutional layers will find the patterns present in the </a:t>
            </a:r>
            <a:r>
              <a:rPr lang="en-US" sz="1800" dirty="0" err="1">
                <a:latin typeface="Century" panose="02040604050505020304" pitchFamily="18" charset="0"/>
              </a:rPr>
              <a:t>image.In</a:t>
            </a:r>
            <a:r>
              <a:rPr lang="en-US" sz="1800" dirty="0">
                <a:latin typeface="Century" panose="02040604050505020304" pitchFamily="18" charset="0"/>
              </a:rPr>
              <a:t> Pooling layer, the important features will be </a:t>
            </a:r>
            <a:r>
              <a:rPr lang="en-US" sz="1800" dirty="0" err="1">
                <a:latin typeface="Century" panose="02040604050505020304" pitchFamily="18" charset="0"/>
              </a:rPr>
              <a:t>extracted.Fully</a:t>
            </a:r>
            <a:r>
              <a:rPr lang="en-US" sz="1800" dirty="0">
                <a:latin typeface="Century" panose="02040604050505020304" pitchFamily="18" charset="0"/>
              </a:rPr>
              <a:t> connected layer is where the image classification takes place.</a:t>
            </a:r>
            <a:endParaRPr lang="en-IN" sz="1800" dirty="0">
              <a:latin typeface="Century" panose="02040604050505020304" pitchFamily="18" charset="0"/>
            </a:endParaRPr>
          </a:p>
        </p:txBody>
      </p:sp>
      <p:pic>
        <p:nvPicPr>
          <p:cNvPr id="6" name="Content Placeholder 5">
            <a:extLst>
              <a:ext uri="{FF2B5EF4-FFF2-40B4-BE49-F238E27FC236}">
                <a16:creationId xmlns:a16="http://schemas.microsoft.com/office/drawing/2014/main" id="{FC71CFD5-2FB9-4031-F305-53A5C0F9B5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27694" y="2541415"/>
            <a:ext cx="5287428" cy="2317455"/>
          </a:xfrm>
        </p:spPr>
      </p:pic>
    </p:spTree>
    <p:extLst>
      <p:ext uri="{BB962C8B-B14F-4D97-AF65-F5344CB8AC3E}">
        <p14:creationId xmlns:p14="http://schemas.microsoft.com/office/powerpoint/2010/main" val="253521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A5D7-B119-3C6D-5C4F-3D403C3BCD14}"/>
              </a:ext>
            </a:extLst>
          </p:cNvPr>
          <p:cNvSpPr>
            <a:spLocks noGrp="1"/>
          </p:cNvSpPr>
          <p:nvPr>
            <p:ph type="title"/>
          </p:nvPr>
        </p:nvSpPr>
        <p:spPr/>
        <p:txBody>
          <a:bodyPr/>
          <a:lstStyle/>
          <a:p>
            <a:r>
              <a:rPr lang="en-US" b="1" dirty="0">
                <a:latin typeface="Book Antiqua" panose="02040602050305030304" pitchFamily="18" charset="0"/>
              </a:rPr>
              <a:t>Motivation</a:t>
            </a:r>
            <a:endParaRPr lang="en-IN" b="1" dirty="0">
              <a:latin typeface="Book Antiqua" panose="02040602050305030304" pitchFamily="18" charset="0"/>
            </a:endParaRPr>
          </a:p>
        </p:txBody>
      </p:sp>
      <p:sp>
        <p:nvSpPr>
          <p:cNvPr id="6" name="Text Placeholder 5">
            <a:extLst>
              <a:ext uri="{FF2B5EF4-FFF2-40B4-BE49-F238E27FC236}">
                <a16:creationId xmlns:a16="http://schemas.microsoft.com/office/drawing/2014/main" id="{09C33C4B-979C-0DF6-8D94-ECE4F4732FDE}"/>
              </a:ext>
            </a:extLst>
          </p:cNvPr>
          <p:cNvSpPr>
            <a:spLocks noGrp="1"/>
          </p:cNvSpPr>
          <p:nvPr>
            <p:ph type="body" idx="1"/>
          </p:nvPr>
        </p:nvSpPr>
        <p:spPr>
          <a:xfrm>
            <a:off x="839788" y="1681163"/>
            <a:ext cx="10697788" cy="823912"/>
          </a:xfrm>
        </p:spPr>
        <p:txBody>
          <a:bodyPr>
            <a:normAutofit/>
          </a:bodyPr>
          <a:lstStyle/>
          <a:p>
            <a:r>
              <a:rPr lang="en-US" sz="2800" b="0" dirty="0">
                <a:latin typeface="Century" panose="02040604050505020304" pitchFamily="18" charset="0"/>
              </a:rPr>
              <a:t>Base Paper </a:t>
            </a:r>
            <a:r>
              <a:rPr lang="en-US" dirty="0">
                <a:latin typeface="Century" panose="02040604050505020304" pitchFamily="18" charset="0"/>
              </a:rPr>
              <a:t>: </a:t>
            </a:r>
            <a:r>
              <a:rPr lang="en-US" b="0" dirty="0">
                <a:solidFill>
                  <a:schemeClr val="accent1">
                    <a:lumMod val="75000"/>
                  </a:schemeClr>
                </a:solidFill>
                <a:latin typeface="Century" panose="02040604050505020304" pitchFamily="18" charset="0"/>
                <a:hlinkClick r:id="rId2">
                  <a:extLst>
                    <a:ext uri="{A12FA001-AC4F-418D-AE19-62706E023703}">
                      <ahyp:hlinkClr xmlns:ahyp="http://schemas.microsoft.com/office/drawing/2018/hyperlinkcolor" val="tx"/>
                    </a:ext>
                  </a:extLst>
                </a:hlinkClick>
              </a:rPr>
              <a:t>https://ieeexplore.ieee.org/document/9051374</a:t>
            </a:r>
            <a:endParaRPr lang="en-US" b="0" dirty="0">
              <a:solidFill>
                <a:schemeClr val="accent1">
                  <a:lumMod val="75000"/>
                </a:schemeClr>
              </a:solidFill>
              <a:latin typeface="Century" panose="02040604050505020304" pitchFamily="18" charset="0"/>
            </a:endParaRPr>
          </a:p>
          <a:p>
            <a:endParaRPr lang="en-IN" dirty="0"/>
          </a:p>
        </p:txBody>
      </p:sp>
      <p:sp>
        <p:nvSpPr>
          <p:cNvPr id="3" name="Content Placeholder 2">
            <a:extLst>
              <a:ext uri="{FF2B5EF4-FFF2-40B4-BE49-F238E27FC236}">
                <a16:creationId xmlns:a16="http://schemas.microsoft.com/office/drawing/2014/main" id="{28C84455-11D1-B6D6-6762-B4D8CEC42CF5}"/>
              </a:ext>
            </a:extLst>
          </p:cNvPr>
          <p:cNvSpPr>
            <a:spLocks noGrp="1"/>
          </p:cNvSpPr>
          <p:nvPr>
            <p:ph sz="half" idx="2"/>
          </p:nvPr>
        </p:nvSpPr>
        <p:spPr>
          <a:xfrm>
            <a:off x="1030895" y="2367321"/>
            <a:ext cx="5157787" cy="3912628"/>
          </a:xfrm>
        </p:spPr>
        <p:txBody>
          <a:bodyPr>
            <a:normAutofit/>
          </a:bodyPr>
          <a:lstStyle/>
          <a:p>
            <a:pPr marL="0" indent="0" algn="just">
              <a:buNone/>
            </a:pPr>
            <a:r>
              <a:rPr lang="en-US" sz="1900" dirty="0">
                <a:solidFill>
                  <a:srgbClr val="000000"/>
                </a:solidFill>
                <a:effectLst/>
                <a:latin typeface="Century" panose="02040604050505020304" pitchFamily="18" charset="0"/>
              </a:rPr>
              <a:t>In this paper, the deep learning method is introduced to construct a neural network model as the Morse decoding system, which is a novel approach in the relevant field. </a:t>
            </a:r>
          </a:p>
          <a:p>
            <a:pPr marL="0" indent="0" algn="just">
              <a:buNone/>
            </a:pPr>
            <a:endParaRPr lang="en-US" sz="1800" dirty="0">
              <a:latin typeface="Century" panose="02040604050505020304" pitchFamily="18" charset="0"/>
            </a:endParaRPr>
          </a:p>
          <a:p>
            <a:pPr marL="0" indent="0" algn="just">
              <a:buNone/>
            </a:pPr>
            <a:r>
              <a:rPr lang="en-US" sz="1800" dirty="0">
                <a:latin typeface="Century" panose="02040604050505020304" pitchFamily="18" charset="0"/>
              </a:rPr>
              <a:t>Here, the time frequency signals </a:t>
            </a:r>
            <a:r>
              <a:rPr lang="en-US" sz="1800" dirty="0" err="1">
                <a:latin typeface="Century" panose="02040604050505020304" pitchFamily="18" charset="0"/>
              </a:rPr>
              <a:t>i.e</a:t>
            </a:r>
            <a:r>
              <a:rPr lang="en-US" sz="1800" dirty="0">
                <a:latin typeface="Century" panose="02040604050505020304" pitchFamily="18" charset="0"/>
              </a:rPr>
              <a:t> : audio signals are taken as input to the model, CNN’s are used to extract the important features from the input, BLSTM network used to label feature frames from CNN. Then the RNN’s are used for the sequential based character recognition. </a:t>
            </a:r>
          </a:p>
          <a:p>
            <a:pPr marL="0" indent="0" algn="just">
              <a:buNone/>
            </a:pPr>
            <a:endParaRPr lang="en-US" sz="1800" dirty="0">
              <a:latin typeface="Century" panose="02040604050505020304" pitchFamily="18" charset="0"/>
            </a:endParaRPr>
          </a:p>
          <a:p>
            <a:pPr marL="0" indent="0" algn="just">
              <a:buNone/>
            </a:pPr>
            <a:endParaRPr lang="en-US" sz="1800" dirty="0">
              <a:latin typeface="Century" panose="02040604050505020304" pitchFamily="18" charset="0"/>
            </a:endParaRPr>
          </a:p>
          <a:p>
            <a:pPr marL="0" indent="0" algn="just">
              <a:buNone/>
            </a:pPr>
            <a:endParaRPr lang="en-US" sz="1800" dirty="0">
              <a:latin typeface="Century" panose="02040604050505020304" pitchFamily="18" charset="0"/>
            </a:endParaRPr>
          </a:p>
          <a:p>
            <a:pPr marL="0" indent="0" algn="just">
              <a:buNone/>
            </a:pPr>
            <a:endParaRPr lang="en-IN" sz="1800" dirty="0">
              <a:latin typeface="Century" panose="02040604050505020304" pitchFamily="18" charset="0"/>
            </a:endParaRPr>
          </a:p>
        </p:txBody>
      </p:sp>
      <p:pic>
        <p:nvPicPr>
          <p:cNvPr id="10" name="Content Placeholder 9">
            <a:extLst>
              <a:ext uri="{FF2B5EF4-FFF2-40B4-BE49-F238E27FC236}">
                <a16:creationId xmlns:a16="http://schemas.microsoft.com/office/drawing/2014/main" id="{1E9BE7C4-483F-77C6-D10A-B79F388FA652}"/>
              </a:ext>
            </a:extLst>
          </p:cNvPr>
          <p:cNvPicPr>
            <a:picLocks noGrp="1" noChangeAspect="1"/>
          </p:cNvPicPr>
          <p:nvPr>
            <p:ph sz="quarter" idx="4"/>
          </p:nvPr>
        </p:nvPicPr>
        <p:blipFill>
          <a:blip r:embed="rId3"/>
          <a:stretch>
            <a:fillRect/>
          </a:stretch>
        </p:blipFill>
        <p:spPr>
          <a:xfrm>
            <a:off x="7420602" y="2724923"/>
            <a:ext cx="2885054" cy="8532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9A782A55-0DB3-382B-31F9-3C6609B08586}"/>
              </a:ext>
            </a:extLst>
          </p:cNvPr>
          <p:cNvPicPr>
            <a:picLocks noChangeAspect="1"/>
          </p:cNvPicPr>
          <p:nvPr/>
        </p:nvPicPr>
        <p:blipFill>
          <a:blip r:embed="rId4"/>
          <a:stretch>
            <a:fillRect/>
          </a:stretch>
        </p:blipFill>
        <p:spPr>
          <a:xfrm>
            <a:off x="7473025" y="4323635"/>
            <a:ext cx="2832631" cy="8532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133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F785-50E0-8DED-F6F8-2DCF7376F3D8}"/>
              </a:ext>
            </a:extLst>
          </p:cNvPr>
          <p:cNvSpPr>
            <a:spLocks noGrp="1"/>
          </p:cNvSpPr>
          <p:nvPr>
            <p:ph type="title"/>
          </p:nvPr>
        </p:nvSpPr>
        <p:spPr/>
        <p:txBody>
          <a:bodyPr/>
          <a:lstStyle/>
          <a:p>
            <a:r>
              <a:rPr lang="en-US" b="1" dirty="0">
                <a:latin typeface="Book Antiqua" panose="02040602050305030304" pitchFamily="18" charset="0"/>
              </a:rPr>
              <a:t>Objectives</a:t>
            </a:r>
            <a:endParaRPr lang="en-IN" b="1"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095828BA-0919-6517-D8A8-3604F63814E8}"/>
              </a:ext>
            </a:extLst>
          </p:cNvPr>
          <p:cNvSpPr>
            <a:spLocks noGrp="1"/>
          </p:cNvSpPr>
          <p:nvPr>
            <p:ph idx="1"/>
          </p:nvPr>
        </p:nvSpPr>
        <p:spPr>
          <a:xfrm>
            <a:off x="1098176" y="1825625"/>
            <a:ext cx="11093824" cy="5032375"/>
          </a:xfrm>
        </p:spPr>
        <p:txBody>
          <a:bodyPr>
            <a:normAutofit/>
          </a:bodyPr>
          <a:lstStyle/>
          <a:p>
            <a:r>
              <a:rPr lang="en-US" sz="1800" dirty="0">
                <a:latin typeface="Century" panose="02040604050505020304" pitchFamily="18" charset="0"/>
              </a:rPr>
              <a:t>We are building a dataset, which consists of 100 images of each character present in morse code, as there are 36 characters we intend to create a dataset consisting of 3,600 images.</a:t>
            </a:r>
          </a:p>
          <a:p>
            <a:r>
              <a:rPr lang="en-US" sz="1800" dirty="0">
                <a:latin typeface="Century" panose="02040604050505020304" pitchFamily="18" charset="0"/>
              </a:rPr>
              <a:t>Performing data segmentation on the input images </a:t>
            </a:r>
          </a:p>
          <a:p>
            <a:r>
              <a:rPr lang="en-US" sz="1800" dirty="0">
                <a:latin typeface="Century" panose="02040604050505020304" pitchFamily="18" charset="0"/>
              </a:rPr>
              <a:t>Predicting the segmented images individually </a:t>
            </a:r>
          </a:p>
          <a:p>
            <a:r>
              <a:rPr lang="en-US" sz="1800" dirty="0">
                <a:latin typeface="Century" panose="02040604050505020304" pitchFamily="18" charset="0"/>
              </a:rPr>
              <a:t>Combining the outputs for the final result </a:t>
            </a:r>
            <a:r>
              <a:rPr lang="en-US" sz="1800" dirty="0" err="1">
                <a:latin typeface="Century" panose="02040604050505020304" pitchFamily="18" charset="0"/>
              </a:rPr>
              <a:t>i.e</a:t>
            </a:r>
            <a:r>
              <a:rPr lang="en-US" sz="1800" dirty="0">
                <a:latin typeface="Century" panose="02040604050505020304" pitchFamily="18" charset="0"/>
              </a:rPr>
              <a:t> : English text </a:t>
            </a:r>
          </a:p>
        </p:txBody>
      </p:sp>
    </p:spTree>
    <p:extLst>
      <p:ext uri="{BB962C8B-B14F-4D97-AF65-F5344CB8AC3E}">
        <p14:creationId xmlns:p14="http://schemas.microsoft.com/office/powerpoint/2010/main" val="297480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C9DF-5647-9238-754C-21D6A7B19518}"/>
              </a:ext>
            </a:extLst>
          </p:cNvPr>
          <p:cNvSpPr>
            <a:spLocks noGrp="1"/>
          </p:cNvSpPr>
          <p:nvPr>
            <p:ph type="title"/>
          </p:nvPr>
        </p:nvSpPr>
        <p:spPr>
          <a:xfrm>
            <a:off x="838200" y="338231"/>
            <a:ext cx="10515600" cy="1325563"/>
          </a:xfrm>
        </p:spPr>
        <p:txBody>
          <a:bodyPr/>
          <a:lstStyle/>
          <a:p>
            <a:r>
              <a:rPr lang="en-IN" b="1" dirty="0">
                <a:latin typeface="Book Antiqua" panose="02040602050305030304" pitchFamily="18" charset="0"/>
              </a:rPr>
              <a:t>DATASET CREATION</a:t>
            </a:r>
          </a:p>
        </p:txBody>
      </p:sp>
      <p:sp>
        <p:nvSpPr>
          <p:cNvPr id="7" name="Content Placeholder 6">
            <a:extLst>
              <a:ext uri="{FF2B5EF4-FFF2-40B4-BE49-F238E27FC236}">
                <a16:creationId xmlns:a16="http://schemas.microsoft.com/office/drawing/2014/main" id="{935D7CA2-487F-AF8F-F0B9-03D89505B70D}"/>
              </a:ext>
            </a:extLst>
          </p:cNvPr>
          <p:cNvSpPr>
            <a:spLocks noGrp="1"/>
          </p:cNvSpPr>
          <p:nvPr>
            <p:ph idx="1"/>
          </p:nvPr>
        </p:nvSpPr>
        <p:spPr>
          <a:xfrm>
            <a:off x="838200" y="1341099"/>
            <a:ext cx="10515600" cy="4351338"/>
          </a:xfrm>
        </p:spPr>
        <p:txBody>
          <a:bodyPr/>
          <a:lstStyle/>
          <a:p>
            <a:pPr marL="0" indent="0">
              <a:buNone/>
            </a:pPr>
            <a:r>
              <a:rPr lang="en-IN" dirty="0"/>
              <a:t>			        									                                                       </a:t>
            </a:r>
          </a:p>
        </p:txBody>
      </p:sp>
      <p:pic>
        <p:nvPicPr>
          <p:cNvPr id="29" name="Picture 28">
            <a:extLst>
              <a:ext uri="{FF2B5EF4-FFF2-40B4-BE49-F238E27FC236}">
                <a16:creationId xmlns:a16="http://schemas.microsoft.com/office/drawing/2014/main" id="{5962D42D-A6CE-10FF-2485-E0D3B3BA2CA7}"/>
              </a:ext>
            </a:extLst>
          </p:cNvPr>
          <p:cNvPicPr>
            <a:picLocks noChangeAspect="1"/>
          </p:cNvPicPr>
          <p:nvPr/>
        </p:nvPicPr>
        <p:blipFill>
          <a:blip r:embed="rId2"/>
          <a:stretch>
            <a:fillRect/>
          </a:stretch>
        </p:blipFill>
        <p:spPr>
          <a:xfrm>
            <a:off x="395861" y="1753441"/>
            <a:ext cx="11400278" cy="4692182"/>
          </a:xfrm>
          <a:prstGeom prst="rect">
            <a:avLst/>
          </a:prstGeom>
        </p:spPr>
      </p:pic>
    </p:spTree>
    <p:extLst>
      <p:ext uri="{BB962C8B-B14F-4D97-AF65-F5344CB8AC3E}">
        <p14:creationId xmlns:p14="http://schemas.microsoft.com/office/powerpoint/2010/main" val="2727181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930</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 Antiqua</vt:lpstr>
      <vt:lpstr>Calibri</vt:lpstr>
      <vt:lpstr>Calibri Light</vt:lpstr>
      <vt:lpstr>Century</vt:lpstr>
      <vt:lpstr>Office Theme</vt:lpstr>
      <vt:lpstr>PowerPoint Presentation</vt:lpstr>
      <vt:lpstr>Introduction</vt:lpstr>
      <vt:lpstr>Morse Code</vt:lpstr>
      <vt:lpstr>Usage</vt:lpstr>
      <vt:lpstr>Project Overview</vt:lpstr>
      <vt:lpstr>CNN – Convolutional Neural Networks</vt:lpstr>
      <vt:lpstr>Motivation</vt:lpstr>
      <vt:lpstr>Objectives</vt:lpstr>
      <vt:lpstr>DATASET CREATION</vt:lpstr>
      <vt:lpstr>DATA SEGMENTATION</vt:lpstr>
      <vt:lpstr>CHARACTER SEGMENTATION</vt:lpstr>
      <vt:lpstr>COMBINING THE SEGMENTS </vt:lpstr>
      <vt:lpstr>Literature Survey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Text from Morse Code in Handwritten Images using CNN</dc:title>
  <dc:creator>krtproperty72@gmail.com</dc:creator>
  <cp:lastModifiedBy>krtproperty72@gmail.com</cp:lastModifiedBy>
  <cp:revision>26</cp:revision>
  <dcterms:created xsi:type="dcterms:W3CDTF">2022-10-24T18:31:18Z</dcterms:created>
  <dcterms:modified xsi:type="dcterms:W3CDTF">2023-01-07T05:43:46Z</dcterms:modified>
</cp:coreProperties>
</file>