
<file path=[Content_Types].xml><?xml version="1.0" encoding="utf-8"?>
<Types xmlns="http://schemas.openxmlformats.org/package/2006/content-types">
  <Default Extension="xml" ContentType="application/xml"/>
  <Default Extension="jpeg" ContentType="image/jpeg"/>
  <Default Extension="JPG" ContentType="image/.jpg"/>
  <Default Extension="rels" ContentType="application/vnd.openxmlformats-package.relationship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7" r:id="rId3"/>
    <p:sldId id="258" r:id="rId4"/>
    <p:sldId id="259" r:id="rId5"/>
    <p:sldId id="261" r:id="rId6"/>
    <p:sldId id="262" r:id="rId7"/>
    <p:sldId id="263" r:id="rId8"/>
    <p:sldId id="264" r:id="rId9"/>
    <p:sldId id="265" r:id="rId10"/>
    <p:sldId id="267"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customXml" Target="../customXml/item3.xml"/><Relationship Id="rId18" Type="http://schemas.openxmlformats.org/officeDocument/2006/relationships/customXml" Target="../customXml/item2.xml"/><Relationship Id="rId17" Type="http://schemas.openxmlformats.org/officeDocument/2006/relationships/customXml" Target="../customXml/item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xml"/><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p:cNvSpPr>
            <a:spLocks noGrp="1" noRot="1" noChangeAspect="1" noMove="1" noResize="1" noEditPoints="1" noAdjustHandles="1" noChangeArrowheads="1" noChangeShapeType="1" noTextEdit="1"/>
          </p:cNvSpPr>
          <p:nvPr/>
        </p:nvSpPr>
        <p:spPr>
          <a:xfrm>
            <a:off x="-18415" y="122555"/>
            <a:ext cx="12192000" cy="71266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81025" y="552450"/>
            <a:ext cx="10993755" cy="590550"/>
          </a:xfrm>
        </p:spPr>
        <p:txBody>
          <a:bodyPr>
            <a:normAutofit fontScale="90000"/>
          </a:bodyPr>
          <a:lstStyle/>
          <a:p>
            <a:r>
              <a:rPr lang="en-GB" sz="3600"/>
              <a:t>Student </a:t>
            </a:r>
            <a:r>
              <a:rPr lang="en-GB"/>
              <a:t>Details</a:t>
            </a:r>
            <a:endParaRPr lang="en-US"/>
          </a:p>
        </p:txBody>
      </p:sp>
      <p:sp>
        <p:nvSpPr>
          <p:cNvPr id="3" name="Subtitle 2"/>
          <p:cNvSpPr>
            <a:spLocks noGrp="1"/>
          </p:cNvSpPr>
          <p:nvPr>
            <p:ph type="subTitle" idx="1"/>
          </p:nvPr>
        </p:nvSpPr>
        <p:spPr>
          <a:xfrm>
            <a:off x="581025" y="1143000"/>
            <a:ext cx="11462385" cy="1820545"/>
          </a:xfrm>
        </p:spPr>
        <p:txBody>
          <a:bodyPr>
            <a:noAutofit/>
          </a:bodyPr>
          <a:lstStyle/>
          <a:p>
            <a:pPr>
              <a:lnSpc>
                <a:spcPct val="80000"/>
              </a:lnSpc>
              <a:spcBef>
                <a:spcPts val="20"/>
              </a:spcBef>
              <a:spcAft>
                <a:spcPts val="600"/>
              </a:spcAft>
            </a:pPr>
            <a:r>
              <a:rPr lang="en-IN" altLang="en-GB" sz="2400" b="1">
                <a:solidFill>
                  <a:srgbClr val="FF0000"/>
                </a:solidFill>
                <a:uFillTx/>
              </a:rPr>
              <a:t>NAME : GUTTA RAVITEJA</a:t>
            </a:r>
            <a:endParaRPr lang="en-IN" altLang="en-GB" sz="2400" b="1">
              <a:solidFill>
                <a:srgbClr val="FF0000"/>
              </a:solidFill>
              <a:uFillTx/>
            </a:endParaRPr>
          </a:p>
          <a:p>
            <a:pPr>
              <a:lnSpc>
                <a:spcPct val="80000"/>
              </a:lnSpc>
              <a:spcBef>
                <a:spcPts val="20"/>
              </a:spcBef>
              <a:spcAft>
                <a:spcPts val="600"/>
              </a:spcAft>
            </a:pPr>
            <a:r>
              <a:rPr lang="en-IN" altLang="en-GB" sz="2400" b="1">
                <a:solidFill>
                  <a:srgbClr val="FF0000"/>
                </a:solidFill>
                <a:uFillTx/>
              </a:rPr>
              <a:t>SKILL BUILD ID : g.raviteja78@gmail.com</a:t>
            </a:r>
            <a:endParaRPr lang="en-IN" altLang="en-GB" sz="2400" b="1">
              <a:solidFill>
                <a:srgbClr val="FF0000"/>
              </a:solidFill>
              <a:uFillTx/>
            </a:endParaRPr>
          </a:p>
          <a:p>
            <a:pPr>
              <a:lnSpc>
                <a:spcPct val="80000"/>
              </a:lnSpc>
              <a:spcBef>
                <a:spcPts val="20"/>
              </a:spcBef>
              <a:spcAft>
                <a:spcPts val="600"/>
              </a:spcAft>
            </a:pPr>
            <a:r>
              <a:rPr lang="en-IN" altLang="en-GB" sz="2400" b="1">
                <a:solidFill>
                  <a:srgbClr val="FF0000"/>
                </a:solidFill>
                <a:uFillTx/>
              </a:rPr>
              <a:t>college name : s.r.k institute of technology</a:t>
            </a:r>
            <a:endParaRPr lang="en-IN" altLang="en-GB" sz="2400" b="1">
              <a:solidFill>
                <a:srgbClr val="FF0000"/>
              </a:solidFill>
              <a:uFillTx/>
            </a:endParaRPr>
          </a:p>
          <a:p>
            <a:pPr>
              <a:lnSpc>
                <a:spcPct val="80000"/>
              </a:lnSpc>
              <a:spcBef>
                <a:spcPts val="20"/>
              </a:spcBef>
              <a:spcAft>
                <a:spcPts val="600"/>
              </a:spcAft>
            </a:pPr>
            <a:r>
              <a:rPr lang="en-IN" altLang="en-GB" sz="2400" b="1">
                <a:solidFill>
                  <a:srgbClr val="FF0000"/>
                </a:solidFill>
                <a:uFillTx/>
              </a:rPr>
              <a:t>college state : andhra pradesh</a:t>
            </a:r>
            <a:endParaRPr lang="en-IN" altLang="en-GB" sz="2400" b="1">
              <a:solidFill>
                <a:srgbClr val="FF0000"/>
              </a:solidFill>
              <a:uFillTx/>
            </a:endParaRPr>
          </a:p>
          <a:p>
            <a:pPr>
              <a:lnSpc>
                <a:spcPct val="80000"/>
              </a:lnSpc>
              <a:spcBef>
                <a:spcPts val="20"/>
              </a:spcBef>
              <a:spcAft>
                <a:spcPts val="600"/>
              </a:spcAft>
            </a:pPr>
            <a:r>
              <a:rPr lang="en-IN" altLang="en-GB" sz="2400" b="1">
                <a:solidFill>
                  <a:srgbClr val="FF0000"/>
                </a:solidFill>
                <a:uFillTx/>
              </a:rPr>
              <a:t>internship domain : cyber security with kali linux</a:t>
            </a:r>
            <a:endParaRPr lang="en-IN" altLang="en-GB" sz="2400" b="1">
              <a:solidFill>
                <a:srgbClr val="FF0000"/>
              </a:solidFill>
              <a:uFillTx/>
            </a:endParaRPr>
          </a:p>
          <a:p>
            <a:pPr>
              <a:lnSpc>
                <a:spcPct val="80000"/>
              </a:lnSpc>
              <a:spcBef>
                <a:spcPts val="20"/>
              </a:spcBef>
              <a:spcAft>
                <a:spcPts val="600"/>
              </a:spcAft>
            </a:pPr>
            <a:r>
              <a:rPr lang="en-IN" altLang="en-GB" sz="2400" b="1">
                <a:solidFill>
                  <a:srgbClr val="FF0000"/>
                </a:solidFill>
                <a:uFillTx/>
              </a:rPr>
              <a:t>internship start date : 03-06-2024</a:t>
            </a:r>
            <a:endParaRPr lang="en-IN" altLang="en-GB" sz="2400" b="1">
              <a:solidFill>
                <a:srgbClr val="FF0000"/>
              </a:solidFill>
              <a:uFillTx/>
            </a:endParaRPr>
          </a:p>
          <a:p>
            <a:pPr>
              <a:lnSpc>
                <a:spcPct val="80000"/>
              </a:lnSpc>
              <a:spcBef>
                <a:spcPts val="20"/>
              </a:spcBef>
              <a:spcAft>
                <a:spcPts val="600"/>
              </a:spcAft>
            </a:pPr>
            <a:r>
              <a:rPr lang="en-IN" altLang="en-GB" sz="2400" b="1">
                <a:solidFill>
                  <a:srgbClr val="FF0000"/>
                </a:solidFill>
                <a:uFillTx/>
              </a:rPr>
              <a:t>internship end date : 15-06-2024</a:t>
            </a:r>
            <a:endParaRPr lang="en-IN" altLang="en-GB" sz="2400" b="1">
              <a:solidFill>
                <a:srgbClr val="FF0000"/>
              </a:solidFill>
              <a:uFillTx/>
            </a:endParaRPr>
          </a:p>
          <a:p>
            <a:endParaRPr lang="en-IN" altLang="en-GB" sz="2400" b="1">
              <a:solidFill>
                <a:srgbClr val="FF0000"/>
              </a:solidFill>
              <a:uFillTx/>
            </a:endParaRPr>
          </a:p>
          <a:p>
            <a:endParaRPr lang="en-IN" altLang="en-GB" sz="2400" b="1">
              <a:solidFill>
                <a:srgbClr val="FF0000"/>
              </a:solidFill>
              <a:uFillTx/>
            </a:endParaRPr>
          </a:p>
          <a:p>
            <a:endParaRPr lang="en-IN" altLang="en-GB" sz="2400" b="1">
              <a:solidFill>
                <a:srgbClr val="FF0000"/>
              </a:solidFill>
              <a:uFillTx/>
            </a:endParaRPr>
          </a:p>
        </p:txBody>
      </p:sp>
      <p:sp>
        <p:nvSpPr>
          <p:cNvPr id="20" name="Rectangle 19"/>
          <p:cNvSpPr>
            <a:spLocks noGrp="1" noRot="1" noChangeAspect="1" noMove="1" noResize="1" noEditPoints="1" noAdjustHandles="1" noChangeArrowheads="1" noChangeShapeType="1" noTextEdit="1"/>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p:cNvSpPr>
            <a:spLocks noGrp="1" noRot="1" noChangeAspect="1" noMove="1" noResize="1" noEditPoints="1" noAdjustHandles="1" noChangeArrowheads="1" noChangeShapeType="1" noTextEdit="1"/>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p:cNvSpPr>
            <a:spLocks noGrp="1" noRot="1" noChangeAspect="1" noMove="1" noResize="1" noEditPoints="1" noAdjustHandles="1" noChangeArrowheads="1" noChangeShapeType="1" noTextEdit="1"/>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p:cNvPicPr>
            <a:picLocks noChangeAspect="1"/>
          </p:cNvPicPr>
          <p:nvPr/>
        </p:nvPicPr>
        <p:blipFill rotWithShape="1">
          <a:blip r:embed="rId1">
            <a:extLst>
              <a:ext uri="{28A0092B-C50C-407E-A947-70E740481C1C}">
                <a14:useLocalDpi xmlns:a14="http://schemas.microsoft.com/office/drawing/2010/main" val="0"/>
              </a:ext>
            </a:extLst>
          </a:blip>
          <a:srcRect/>
          <a:stretch>
            <a:fillRect/>
          </a:stretch>
        </p:blipFill>
        <p:spPr>
          <a:xfrm>
            <a:off x="446405" y="3764280"/>
            <a:ext cx="11260455" cy="3228340"/>
          </a:xfrm>
          <a:prstGeom prst="rect">
            <a:avLst/>
          </a:prstGeom>
        </p:spPr>
      </p:pic>
      <p:pic>
        <p:nvPicPr>
          <p:cNvPr id="4" name="Picture 3" descr="IMG_20230724_180258"/>
          <p:cNvPicPr>
            <a:picLocks noChangeAspect="1"/>
          </p:cNvPicPr>
          <p:nvPr/>
        </p:nvPicPr>
        <p:blipFill>
          <a:blip r:embed="rId2"/>
          <a:srcRect l="2507" t="2892" r="3894" b="4441"/>
          <a:stretch>
            <a:fillRect/>
          </a:stretch>
        </p:blipFill>
        <p:spPr>
          <a:xfrm>
            <a:off x="9077325" y="1047115"/>
            <a:ext cx="2014855" cy="254381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r>
              <a:rPr lang="en-GB"/>
              <a:t>links</a:t>
            </a:r>
            <a:endParaRPr lang="en-US"/>
          </a:p>
        </p:txBody>
      </p:sp>
      <p:sp>
        <p:nvSpPr>
          <p:cNvPr id="3" name="Content Placeholder 2"/>
          <p:cNvSpPr>
            <a:spLocks noGrp="1"/>
          </p:cNvSpPr>
          <p:nvPr>
            <p:ph idx="1"/>
          </p:nvPr>
        </p:nvSpPr>
        <p:spPr>
          <a:xfrm>
            <a:off x="581191" y="2074646"/>
            <a:ext cx="11029615" cy="3634486"/>
          </a:xfrm>
        </p:spPr>
        <p:txBody>
          <a:bodyPr/>
          <a:lstStyle/>
          <a:p>
            <a:pPr>
              <a:buFont typeface="Wingdings" panose="05000000000000000000" charset="0"/>
              <a:buChar char="Ø"/>
            </a:pPr>
            <a:r>
              <a:rPr lang="en-US"/>
              <a:t>https://github.com/Raviteja78Gowtham/IMAGE-STEGONOGRAPHY</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025" y="702310"/>
            <a:ext cx="11029315" cy="802005"/>
          </a:xfrm>
        </p:spPr>
        <p:txBody>
          <a:bodyPr>
            <a:normAutofit fontScale="90000"/>
          </a:bodyPr>
          <a:lstStyle/>
          <a:p>
            <a:r>
              <a:rPr lang="en-GB"/>
              <a:t>PROJECT TITLE/Problem Statement</a:t>
            </a:r>
            <a:br>
              <a:rPr lang="en-GB"/>
            </a:br>
            <a:endParaRPr lang="en-US"/>
          </a:p>
        </p:txBody>
      </p:sp>
      <p:sp>
        <p:nvSpPr>
          <p:cNvPr id="3" name="Content Placeholder 2"/>
          <p:cNvSpPr>
            <a:spLocks noGrp="1"/>
          </p:cNvSpPr>
          <p:nvPr>
            <p:ph idx="1"/>
          </p:nvPr>
        </p:nvSpPr>
        <p:spPr>
          <a:xfrm>
            <a:off x="581025" y="1313180"/>
            <a:ext cx="11029315" cy="582930"/>
          </a:xfrm>
        </p:spPr>
        <p:txBody>
          <a:bodyPr/>
          <a:lstStyle/>
          <a:p>
            <a:r>
              <a:rPr lang="en-IN" altLang="en-US" sz="2800" b="1"/>
              <a:t>IMAGE STEGANOGRAPHY</a:t>
            </a:r>
            <a:endParaRPr lang="en-IN" altLang="en-US" sz="2800" b="1"/>
          </a:p>
        </p:txBody>
      </p:sp>
      <p:sp>
        <p:nvSpPr>
          <p:cNvPr id="4" name="Text Box 3"/>
          <p:cNvSpPr txBox="1"/>
          <p:nvPr/>
        </p:nvSpPr>
        <p:spPr>
          <a:xfrm>
            <a:off x="1363980" y="2491740"/>
            <a:ext cx="4064000" cy="348615"/>
          </a:xfrm>
          <a:prstGeom prst="rect">
            <a:avLst/>
          </a:prstGeom>
          <a:noFill/>
        </p:spPr>
        <p:txBody>
          <a:bodyPr wrap="square" rtlCol="0">
            <a:noAutofit/>
          </a:bodyPr>
          <a:p>
            <a:endParaRPr lang="en-US"/>
          </a:p>
        </p:txBody>
      </p:sp>
      <p:sp>
        <p:nvSpPr>
          <p:cNvPr id="5" name="Text Box 4"/>
          <p:cNvSpPr txBox="1"/>
          <p:nvPr/>
        </p:nvSpPr>
        <p:spPr>
          <a:xfrm>
            <a:off x="581660" y="2217420"/>
            <a:ext cx="11028680" cy="4020185"/>
          </a:xfrm>
          <a:prstGeom prst="rect">
            <a:avLst/>
          </a:prstGeom>
          <a:noFill/>
        </p:spPr>
        <p:txBody>
          <a:bodyPr wrap="square" rtlCol="0">
            <a:noAutofit/>
          </a:bodyPr>
          <a:p>
            <a:pPr marL="342900" indent="-342900" algn="just">
              <a:lnSpc>
                <a:spcPct val="150000"/>
              </a:lnSpc>
              <a:buFont typeface="Wingdings" panose="05000000000000000000" charset="0"/>
              <a:buChar char="Ø"/>
            </a:pPr>
            <a:endParaRPr sz="2000" b="1" cap="all" dirty="0">
              <a:solidFill>
                <a:schemeClr val="tx1">
                  <a:lumMod val="75000"/>
                  <a:lumOff val="25000"/>
                </a:schemeClr>
              </a:solidFill>
              <a:uFillTx/>
              <a:ea typeface="Calibri" panose="020F0502020204030204" charset="0"/>
              <a:cs typeface="Calibri" panose="020F0502020204030204" charset="0"/>
              <a:sym typeface="+mn-ea"/>
            </a:endParaRPr>
          </a:p>
          <a:p>
            <a:pPr marL="342900" indent="-342900" algn="just">
              <a:lnSpc>
                <a:spcPct val="150000"/>
              </a:lnSpc>
              <a:buFont typeface="Wingdings" panose="05000000000000000000" charset="0"/>
              <a:buChar char="Ø"/>
            </a:pPr>
            <a:r>
              <a:rPr sz="2000" b="1" cap="all" dirty="0">
                <a:solidFill>
                  <a:schemeClr val="tx1">
                    <a:lumMod val="75000"/>
                    <a:lumOff val="25000"/>
                  </a:schemeClr>
                </a:solidFill>
                <a:uFillTx/>
                <a:ea typeface="Calibri" panose="020F0502020204030204" charset="0"/>
                <a:cs typeface="Calibri" panose="020F0502020204030204" charset="0"/>
                <a:sym typeface="+mn-ea"/>
              </a:rPr>
              <a:t>Image steganography is the practice of hiding secret information within digital images. This technique exploits the redundancy in image data, such as the least significant bits (LSBs) of pixel values, to embed hidden messages without</a:t>
            </a:r>
            <a:r>
              <a:rPr lang="en-IN" sz="2000" b="1" cap="all" dirty="0">
                <a:solidFill>
                  <a:schemeClr val="tx1">
                    <a:lumMod val="75000"/>
                    <a:lumOff val="25000"/>
                  </a:schemeClr>
                </a:solidFill>
                <a:uFillTx/>
                <a:ea typeface="Calibri" panose="020F0502020204030204" charset="0"/>
                <a:cs typeface="Calibri" panose="020F0502020204030204" charset="0"/>
                <a:sym typeface="+mn-ea"/>
              </a:rPr>
              <a:t> </a:t>
            </a:r>
            <a:r>
              <a:rPr sz="2000" b="1" cap="all" dirty="0">
                <a:solidFill>
                  <a:schemeClr val="tx1">
                    <a:lumMod val="75000"/>
                    <a:lumOff val="25000"/>
                  </a:schemeClr>
                </a:solidFill>
                <a:uFillTx/>
                <a:ea typeface="Calibri" panose="020F0502020204030204" charset="0"/>
                <a:cs typeface="Calibri" panose="020F0502020204030204" charset="0"/>
                <a:sym typeface="+mn-ea"/>
              </a:rPr>
              <a:t>noticeably altering the image's appearance</a:t>
            </a:r>
            <a:r>
              <a:rPr sz="2400" b="1" cap="all" dirty="0">
                <a:solidFill>
                  <a:schemeClr val="tx1">
                    <a:lumMod val="75000"/>
                    <a:lumOff val="25000"/>
                  </a:schemeClr>
                </a:solidFill>
                <a:uFillTx/>
                <a:ea typeface="Calibri" panose="020F0502020204030204" charset="0"/>
                <a:cs typeface="Calibri" panose="020F0502020204030204" charset="0"/>
                <a:sym typeface="+mn-ea"/>
              </a:rPr>
              <a:t>.</a:t>
            </a:r>
            <a:endParaRPr lang="en-US" sz="2400" b="1" cap="all" dirty="0">
              <a:solidFill>
                <a:schemeClr val="tx1">
                  <a:lumMod val="75000"/>
                  <a:lumOff val="25000"/>
                </a:schemeClr>
              </a:solidFill>
              <a:uFillTx/>
              <a:ea typeface="Calibri" panose="020F0502020204030204" charset="0"/>
              <a:cs typeface="Calibri" panose="020F0502020204030204" charset="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025" y="641350"/>
            <a:ext cx="11029315" cy="588010"/>
          </a:xfrm>
        </p:spPr>
        <p:txBody>
          <a:bodyPr anchor="ctr"/>
          <a:lstStyle/>
          <a:p>
            <a:r>
              <a:rPr lang="en-US"/>
              <a:t>AGENDA</a:t>
            </a:r>
            <a:endParaRPr lang="en-US"/>
          </a:p>
        </p:txBody>
      </p:sp>
      <p:sp>
        <p:nvSpPr>
          <p:cNvPr id="3" name="Content Placeholder 2"/>
          <p:cNvSpPr>
            <a:spLocks noGrp="1"/>
          </p:cNvSpPr>
          <p:nvPr>
            <p:ph idx="1"/>
          </p:nvPr>
        </p:nvSpPr>
        <p:spPr>
          <a:xfrm>
            <a:off x="581025" y="1689735"/>
            <a:ext cx="11029315" cy="4285615"/>
          </a:xfrm>
        </p:spPr>
        <p:txBody>
          <a:bodyPr>
            <a:normAutofit/>
          </a:bodyPr>
          <a:lstStyle/>
          <a:p>
            <a:pPr>
              <a:lnSpc>
                <a:spcPct val="160000"/>
              </a:lnSpc>
            </a:pPr>
            <a:r>
              <a:rPr lang="en-US" sz="2000" dirty="0">
                <a:latin typeface="Franklin Gothic Demi" panose="020B0703020102020204" charset="0"/>
                <a:cs typeface="Franklin Gothic Demi" panose="020B0703020102020204" charset="0"/>
                <a:sym typeface="+mn-ea"/>
              </a:rPr>
              <a:t>Whereas cryptography is the practice of protecting the contents of a message alone, steganography is concerned with concealing both the fact that a secret message is being sent and its contents. Steganography includes the concealment of information within computer files.</a:t>
            </a:r>
            <a:endParaRPr lang="en-US" sz="2000" dirty="0">
              <a:latin typeface="Franklin Gothic Demi" panose="020B0703020102020204" charset="0"/>
              <a:cs typeface="Franklin Gothic Demi" panose="020B0703020102020204" charset="0"/>
              <a:sym typeface="+mn-ea"/>
            </a:endParaRPr>
          </a:p>
          <a:p>
            <a:pPr>
              <a:lnSpc>
                <a:spcPct val="160000"/>
              </a:lnSpc>
            </a:pPr>
            <a:r>
              <a:rPr lang="en-US" sz="2000" dirty="0">
                <a:latin typeface="Franklin Gothic Demi" panose="020B0703020102020204" charset="0"/>
                <a:cs typeface="Franklin Gothic Demi" panose="020B0703020102020204" charset="0"/>
                <a:sym typeface="+mn-ea"/>
              </a:rPr>
              <a:t>The agenda of this project to send a secret text to higher officials using the steganography concept and RGB technique, ensuring that criminals or others cannot identify the image or its hidden content. Thos project will involve encoding the secret text into the least significant bits of the image’s pixels, making the alterations imperceptible to the human eye.</a:t>
            </a:r>
            <a:endParaRPr lang="en-US" sz="2000">
              <a:latin typeface="Franklin Gothic Demi" panose="020B0703020102020204" charset="0"/>
              <a:cs typeface="Franklin Gothic Demi" panose="020B070302010202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025" y="702310"/>
            <a:ext cx="11029315" cy="762000"/>
          </a:xfrm>
        </p:spPr>
        <p:txBody>
          <a:bodyPr anchor="ctr"/>
          <a:lstStyle/>
          <a:p>
            <a:r>
              <a:rPr lang="en-US"/>
              <a:t>PROJECT  OVERVIEW</a:t>
            </a:r>
            <a:endParaRPr lang="en-US"/>
          </a:p>
        </p:txBody>
      </p:sp>
      <p:sp>
        <p:nvSpPr>
          <p:cNvPr id="3" name="Content Placeholder 2"/>
          <p:cNvSpPr>
            <a:spLocks noGrp="1"/>
          </p:cNvSpPr>
          <p:nvPr>
            <p:ph idx="1"/>
          </p:nvPr>
        </p:nvSpPr>
        <p:spPr>
          <a:xfrm>
            <a:off x="581025" y="1557655"/>
            <a:ext cx="11029315" cy="4630420"/>
          </a:xfrm>
        </p:spPr>
        <p:txBody>
          <a:bodyPr/>
          <a:lstStyle/>
          <a:p>
            <a:pPr>
              <a:lnSpc>
                <a:spcPct val="170000"/>
              </a:lnSpc>
            </a:pPr>
            <a:r>
              <a:rPr lang="en-US" sz="1800" cap="small" dirty="0">
                <a:solidFill>
                  <a:schemeClr val="tx1">
                    <a:lumMod val="75000"/>
                    <a:lumOff val="25000"/>
                  </a:schemeClr>
                </a:solidFill>
                <a:uFillTx/>
                <a:latin typeface="Franklin Gothic Demi" panose="020B0703020102020204" charset="0"/>
                <a:cs typeface="Franklin Gothic Demi" panose="020B0703020102020204" charset="0"/>
                <a:sym typeface="+mn-ea"/>
              </a:rPr>
              <a:t>Steganography is a means of concealing secret information within (or even on top of) an otherwise mundane, non-secret document or other media to avoid detection. It comes from the Greek words </a:t>
            </a:r>
            <a:r>
              <a:rPr lang="en-US" sz="1800" cap="small" dirty="0" err="1">
                <a:solidFill>
                  <a:schemeClr val="tx1">
                    <a:lumMod val="75000"/>
                    <a:lumOff val="25000"/>
                  </a:schemeClr>
                </a:solidFill>
                <a:uFillTx/>
                <a:latin typeface="Franklin Gothic Demi" panose="020B0703020102020204" charset="0"/>
                <a:cs typeface="Franklin Gothic Demi" panose="020B0703020102020204" charset="0"/>
                <a:sym typeface="+mn-ea"/>
              </a:rPr>
              <a:t>steganos</a:t>
            </a:r>
            <a:r>
              <a:rPr lang="en-US" sz="1800" cap="small" dirty="0">
                <a:solidFill>
                  <a:schemeClr val="tx1">
                    <a:lumMod val="75000"/>
                    <a:lumOff val="25000"/>
                  </a:schemeClr>
                </a:solidFill>
                <a:uFillTx/>
                <a:latin typeface="Franklin Gothic Demi" panose="020B0703020102020204" charset="0"/>
                <a:cs typeface="Franklin Gothic Demi" panose="020B0703020102020204" charset="0"/>
                <a:sym typeface="+mn-ea"/>
              </a:rPr>
              <a:t>, which means “covered” or “hidden,” and graph, which means “to write.” Hence, “hidden writing".</a:t>
            </a:r>
            <a:endParaRPr lang="en-US" sz="1800" cap="small" dirty="0">
              <a:solidFill>
                <a:schemeClr val="tx1">
                  <a:lumMod val="75000"/>
                  <a:lumOff val="25000"/>
                </a:schemeClr>
              </a:solidFill>
              <a:uFillTx/>
              <a:latin typeface="Franklin Gothic Demi" panose="020B0703020102020204" charset="0"/>
              <a:cs typeface="Franklin Gothic Demi" panose="020B0703020102020204" charset="0"/>
              <a:sym typeface="+mn-ea"/>
            </a:endParaRPr>
          </a:p>
          <a:p>
            <a:pPr marL="0" indent="0">
              <a:lnSpc>
                <a:spcPct val="170000"/>
              </a:lnSpc>
              <a:buNone/>
            </a:pPr>
            <a:endParaRPr lang="en-US" sz="1800" cap="small" dirty="0">
              <a:solidFill>
                <a:schemeClr val="tx1">
                  <a:lumMod val="75000"/>
                  <a:lumOff val="25000"/>
                </a:schemeClr>
              </a:solidFill>
              <a:uFillTx/>
              <a:latin typeface="Franklin Gothic Demi" panose="020B0703020102020204" charset="0"/>
              <a:cs typeface="Franklin Gothic Demi" panose="020B0703020102020204" charset="0"/>
              <a:sym typeface="+mn-ea"/>
            </a:endParaRPr>
          </a:p>
          <a:p>
            <a:pPr>
              <a:lnSpc>
                <a:spcPct val="170000"/>
              </a:lnSpc>
            </a:pPr>
            <a:r>
              <a:rPr lang="en-US" sz="1800" cap="small" dirty="0">
                <a:solidFill>
                  <a:schemeClr val="tx1">
                    <a:lumMod val="75000"/>
                    <a:lumOff val="25000"/>
                  </a:schemeClr>
                </a:solidFill>
                <a:uFillTx/>
                <a:latin typeface="Franklin Gothic Demi" panose="020B0703020102020204" charset="0"/>
                <a:cs typeface="Franklin Gothic Demi" panose="020B0703020102020204" charset="0"/>
                <a:sym typeface="+mn-ea"/>
              </a:rPr>
              <a:t>A steganography technique involves hiding sensitive information within an ordinary, non-secret file or message, so that it will not be detected. The sensitive information will then be extracted from the ordinary file or message at its destination, thus avoiding detection. Steganography is an additional step that can be used in conjunction with encryption in order to conceal or protect data. </a:t>
            </a:r>
            <a:endParaRPr lang="en-US" sz="1800" cap="small" dirty="0">
              <a:solidFill>
                <a:schemeClr val="tx1">
                  <a:lumMod val="75000"/>
                  <a:lumOff val="25000"/>
                </a:schemeClr>
              </a:solidFill>
              <a:uFillTx/>
              <a:latin typeface="Franklin Gothic Demi" panose="020B0703020102020204" charset="0"/>
              <a:cs typeface="Franklin Gothic Demi" panose="020B0703020102020204" charset="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025" y="549910"/>
            <a:ext cx="11029315" cy="731520"/>
          </a:xfrm>
        </p:spPr>
        <p:txBody>
          <a:bodyPr anchor="ctr"/>
          <a:lstStyle/>
          <a:p>
            <a:r>
              <a:rPr lang="en-US" sz="2800"/>
              <a:t>WHO ARE THE END USERS of this project?</a:t>
            </a:r>
            <a:endParaRPr lang="en-US"/>
          </a:p>
        </p:txBody>
      </p:sp>
      <p:sp>
        <p:nvSpPr>
          <p:cNvPr id="3" name="Content Placeholder 2"/>
          <p:cNvSpPr>
            <a:spLocks noGrp="1"/>
          </p:cNvSpPr>
          <p:nvPr>
            <p:ph idx="1"/>
          </p:nvPr>
        </p:nvSpPr>
        <p:spPr>
          <a:xfrm>
            <a:off x="581025" y="1342390"/>
            <a:ext cx="11029315" cy="5314315"/>
          </a:xfrm>
        </p:spPr>
        <p:txBody>
          <a:bodyPr>
            <a:noAutofit/>
          </a:bodyPr>
          <a:lstStyle/>
          <a:p>
            <a:pPr>
              <a:lnSpc>
                <a:spcPct val="110000"/>
              </a:lnSpc>
              <a:buFont typeface="Wingdings" panose="05000000000000000000" charset="0"/>
              <a:buChar char="Ø"/>
            </a:pPr>
            <a:r>
              <a:rPr lang="en-US" sz="2000" b="1" cap="small">
                <a:solidFill>
                  <a:schemeClr val="tx1">
                    <a:lumMod val="75000"/>
                    <a:lumOff val="25000"/>
                  </a:schemeClr>
                </a:solidFill>
                <a:uFillTx/>
              </a:rPr>
              <a:t>Individuals: People who want to securely share private messages or information without drawing attention.</a:t>
            </a:r>
            <a:endParaRPr lang="en-US" sz="2000" b="1" cap="small">
              <a:solidFill>
                <a:schemeClr val="tx1">
                  <a:lumMod val="75000"/>
                  <a:lumOff val="25000"/>
                </a:schemeClr>
              </a:solidFill>
              <a:uFillTx/>
            </a:endParaRPr>
          </a:p>
          <a:p>
            <a:pPr>
              <a:lnSpc>
                <a:spcPct val="110000"/>
              </a:lnSpc>
              <a:buFont typeface="Wingdings" panose="05000000000000000000" charset="0"/>
              <a:buChar char="Ø"/>
            </a:pPr>
            <a:r>
              <a:rPr lang="en-US" sz="2000" b="1" cap="small">
                <a:solidFill>
                  <a:schemeClr val="tx1">
                    <a:lumMod val="75000"/>
                    <a:lumOff val="25000"/>
                  </a:schemeClr>
                </a:solidFill>
                <a:uFillTx/>
              </a:rPr>
              <a:t>Businesses: Companies that need to protect sensitive data in images, such as trade secrets or confidential communications.</a:t>
            </a:r>
            <a:endParaRPr lang="en-US" sz="2000" b="1" cap="small">
              <a:solidFill>
                <a:schemeClr val="tx1">
                  <a:lumMod val="75000"/>
                  <a:lumOff val="25000"/>
                </a:schemeClr>
              </a:solidFill>
              <a:uFillTx/>
            </a:endParaRPr>
          </a:p>
          <a:p>
            <a:pPr>
              <a:lnSpc>
                <a:spcPct val="110000"/>
              </a:lnSpc>
              <a:buFont typeface="Wingdings" panose="05000000000000000000" charset="0"/>
              <a:buChar char="Ø"/>
            </a:pPr>
            <a:r>
              <a:rPr lang="en-US" sz="2000" b="1" cap="small">
                <a:solidFill>
                  <a:schemeClr val="tx1">
                    <a:lumMod val="75000"/>
                    <a:lumOff val="25000"/>
                  </a:schemeClr>
                </a:solidFill>
                <a:uFillTx/>
              </a:rPr>
              <a:t>Journalists/Activists: Those in sensitive environments who require secure communication methods to protect their information.</a:t>
            </a:r>
            <a:endParaRPr lang="en-US" sz="2000" b="1" cap="small">
              <a:solidFill>
                <a:schemeClr val="tx1">
                  <a:lumMod val="75000"/>
                  <a:lumOff val="25000"/>
                </a:schemeClr>
              </a:solidFill>
              <a:uFillTx/>
            </a:endParaRPr>
          </a:p>
          <a:p>
            <a:pPr>
              <a:lnSpc>
                <a:spcPct val="110000"/>
              </a:lnSpc>
              <a:buFont typeface="Wingdings" panose="05000000000000000000" charset="0"/>
              <a:buChar char="Ø"/>
            </a:pPr>
            <a:r>
              <a:rPr lang="en-US" sz="2000" b="1" cap="small">
                <a:solidFill>
                  <a:schemeClr val="tx1">
                    <a:lumMod val="75000"/>
                    <a:lumOff val="25000"/>
                  </a:schemeClr>
                </a:solidFill>
                <a:uFillTx/>
              </a:rPr>
              <a:t>Security Professionals: Experts focused on cybersecurity who use steganography for data protection and analysis.</a:t>
            </a:r>
            <a:endParaRPr lang="en-US" sz="2000" b="1" cap="small">
              <a:solidFill>
                <a:schemeClr val="tx1">
                  <a:lumMod val="75000"/>
                  <a:lumOff val="25000"/>
                </a:schemeClr>
              </a:solidFill>
              <a:uFillTx/>
            </a:endParaRPr>
          </a:p>
          <a:p>
            <a:pPr>
              <a:lnSpc>
                <a:spcPct val="110000"/>
              </a:lnSpc>
              <a:buFont typeface="Wingdings" panose="05000000000000000000" charset="0"/>
              <a:buChar char="Ø"/>
            </a:pPr>
            <a:r>
              <a:rPr lang="en-US" sz="2000" b="1" cap="small">
                <a:solidFill>
                  <a:schemeClr val="tx1">
                    <a:lumMod val="75000"/>
                    <a:lumOff val="25000"/>
                  </a:schemeClr>
                </a:solidFill>
                <a:uFillTx/>
              </a:rPr>
              <a:t>Digital Artists: Artists who may incorporate hidden messages or signatures within their digital works.</a:t>
            </a:r>
            <a:endParaRPr lang="en-US" sz="2000" b="1" cap="small">
              <a:solidFill>
                <a:schemeClr val="tx1">
                  <a:lumMod val="75000"/>
                  <a:lumOff val="25000"/>
                </a:schemeClr>
              </a:solidFill>
              <a:uFillTx/>
            </a:endParaRPr>
          </a:p>
          <a:p>
            <a:pPr>
              <a:lnSpc>
                <a:spcPct val="110000"/>
              </a:lnSpc>
              <a:buFont typeface="Wingdings" panose="05000000000000000000" charset="0"/>
              <a:buChar char="Ø"/>
            </a:pPr>
            <a:r>
              <a:rPr lang="en-US" sz="2000" b="1" cap="small">
                <a:solidFill>
                  <a:schemeClr val="tx1">
                    <a:lumMod val="75000"/>
                    <a:lumOff val="25000"/>
                  </a:schemeClr>
                </a:solidFill>
                <a:uFillTx/>
              </a:rPr>
              <a:t>Researchers: Academics studying data security, cryptography, or digital forensics.</a:t>
            </a:r>
            <a:endParaRPr lang="en-US" sz="2000" b="1" cap="small">
              <a:solidFill>
                <a:schemeClr val="tx1">
                  <a:lumMod val="75000"/>
                  <a:lumOff val="25000"/>
                </a:schemeClr>
              </a:solidFill>
              <a:uFillTx/>
            </a:endParaRPr>
          </a:p>
          <a:p>
            <a:pPr>
              <a:lnSpc>
                <a:spcPct val="110000"/>
              </a:lnSpc>
              <a:buFont typeface="Wingdings" panose="05000000000000000000" charset="0"/>
              <a:buChar char="Ø"/>
            </a:pPr>
            <a:r>
              <a:rPr lang="en-US" sz="2000" b="1" cap="small">
                <a:solidFill>
                  <a:schemeClr val="tx1">
                    <a:lumMod val="75000"/>
                    <a:lumOff val="25000"/>
                  </a:schemeClr>
                </a:solidFill>
                <a:uFillTx/>
              </a:rPr>
              <a:t>Government Agencies: Organizations requiring secure communication channels for sensitive operations.</a:t>
            </a:r>
            <a:endParaRPr lang="en-US" sz="2000" b="1" cap="small">
              <a:solidFill>
                <a:schemeClr val="tx1">
                  <a:lumMod val="75000"/>
                  <a:lumOff val="25000"/>
                </a:schemeClr>
              </a:solidFill>
              <a:uFillTx/>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025" y="494030"/>
            <a:ext cx="11029315" cy="691515"/>
          </a:xfrm>
        </p:spPr>
        <p:txBody>
          <a:bodyPr anchor="ctr">
            <a:normAutofit fontScale="90000"/>
          </a:bodyPr>
          <a:lstStyle/>
          <a:p>
            <a:br>
              <a:rPr lang="en-US" sz="2800"/>
            </a:br>
            <a:r>
              <a:rPr lang="en-US" sz="2800"/>
              <a:t>YOUR SOLUTION AND ITS VALUE PROPOSITION</a:t>
            </a:r>
            <a:endParaRPr lang="en-US"/>
          </a:p>
        </p:txBody>
      </p:sp>
      <p:sp>
        <p:nvSpPr>
          <p:cNvPr id="3" name="Content Placeholder 2"/>
          <p:cNvSpPr>
            <a:spLocks noGrp="1"/>
          </p:cNvSpPr>
          <p:nvPr>
            <p:ph idx="1"/>
          </p:nvPr>
        </p:nvSpPr>
        <p:spPr>
          <a:xfrm>
            <a:off x="581025" y="1362075"/>
            <a:ext cx="11029315" cy="4347210"/>
          </a:xfrm>
        </p:spPr>
        <p:txBody>
          <a:bodyPr>
            <a:normAutofit/>
          </a:bodyPr>
          <a:lstStyle/>
          <a:p>
            <a:pPr>
              <a:lnSpc>
                <a:spcPct val="100000"/>
              </a:lnSpc>
              <a:buFont typeface="Wingdings" panose="05000000000000000000" charset="0"/>
              <a:buChar char="Ø"/>
            </a:pPr>
            <a:r>
              <a:rPr lang="en-US" sz="2000"/>
              <a:t>The image steganography project involves embedding secret messages or data within images to ensure secure communication and data integrity without drawing attention.</a:t>
            </a:r>
            <a:endParaRPr lang="en-US" sz="2000"/>
          </a:p>
          <a:p>
            <a:pPr>
              <a:lnSpc>
                <a:spcPct val="100000"/>
              </a:lnSpc>
              <a:buFont typeface="Wingdings" panose="05000000000000000000" charset="0"/>
              <a:buChar char="Ø"/>
            </a:pPr>
            <a:r>
              <a:rPr lang="en-US" sz="2000"/>
              <a:t>Value Proposition</a:t>
            </a:r>
            <a:endParaRPr lang="en-US" sz="2000"/>
          </a:p>
          <a:p>
            <a:pPr>
              <a:lnSpc>
                <a:spcPct val="100000"/>
              </a:lnSpc>
              <a:buFont typeface="Wingdings" panose="05000000000000000000" charset="0"/>
              <a:buChar char="Ø"/>
            </a:pPr>
            <a:r>
              <a:rPr lang="en-US" sz="2000"/>
              <a:t>Security and Privacy:Enables users to share sensitive information without revealing its presence.</a:t>
            </a:r>
            <a:endParaRPr lang="en-US" sz="2000"/>
          </a:p>
          <a:p>
            <a:pPr>
              <a:lnSpc>
                <a:spcPct val="100000"/>
              </a:lnSpc>
              <a:buFont typeface="Wingdings" panose="05000000000000000000" charset="0"/>
              <a:buChar char="Ø"/>
            </a:pPr>
            <a:r>
              <a:rPr lang="en-US" sz="2000"/>
              <a:t>Data Protection: Safeguards against unauthorized access to hidden data.</a:t>
            </a:r>
            <a:endParaRPr lang="en-US" sz="2000"/>
          </a:p>
          <a:p>
            <a:pPr>
              <a:lnSpc>
                <a:spcPct val="100000"/>
              </a:lnSpc>
              <a:buFont typeface="Wingdings" panose="05000000000000000000" charset="0"/>
              <a:buChar char="Ø"/>
            </a:pPr>
            <a:r>
              <a:rPr lang="en-US" sz="2000"/>
              <a:t>Integrity of Data:Ensures that embedded messages remain intact and can be verified for authenticity.</a:t>
            </a:r>
            <a:endParaRPr lang="en-US" sz="2000"/>
          </a:p>
          <a:p>
            <a:pPr>
              <a:lnSpc>
                <a:spcPct val="100000"/>
              </a:lnSpc>
              <a:buFont typeface="Wingdings" panose="05000000000000000000" charset="0"/>
              <a:buChar char="Ø"/>
            </a:pPr>
            <a:r>
              <a:rPr lang="en-US" sz="2000"/>
              <a:t>Resilience to Attacks: Designed to withstand common image manipulations (e.g., resizing, format changes) without losing the embedded information.</a:t>
            </a:r>
            <a:endParaRPr 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025" y="494030"/>
            <a:ext cx="11029315" cy="944245"/>
          </a:xfrm>
        </p:spPr>
        <p:txBody>
          <a:bodyPr anchor="ctr"/>
          <a:lstStyle/>
          <a:p>
            <a:r>
              <a:rPr lang="en-US"/>
              <a:t>How did you customize the project and make it your own</a:t>
            </a:r>
            <a:endParaRPr lang="en-US"/>
          </a:p>
        </p:txBody>
      </p:sp>
      <p:sp>
        <p:nvSpPr>
          <p:cNvPr id="3" name="Content Placeholder 2"/>
          <p:cNvSpPr>
            <a:spLocks noGrp="1"/>
          </p:cNvSpPr>
          <p:nvPr>
            <p:ph idx="1"/>
          </p:nvPr>
        </p:nvSpPr>
        <p:spPr>
          <a:xfrm>
            <a:off x="581025" y="1438910"/>
            <a:ext cx="11029315" cy="4646930"/>
          </a:xfrm>
        </p:spPr>
        <p:txBody>
          <a:bodyPr>
            <a:normAutofit/>
          </a:bodyPr>
          <a:lstStyle/>
          <a:p>
            <a:pPr>
              <a:lnSpc>
                <a:spcPct val="110000"/>
              </a:lnSpc>
            </a:pPr>
            <a:r>
              <a:rPr lang="en-US" sz="2000" b="1"/>
              <a:t>Choose a Programming Language</a:t>
            </a:r>
            <a:endParaRPr lang="en-US" sz="2000" b="1"/>
          </a:p>
          <a:p>
            <a:pPr>
              <a:lnSpc>
                <a:spcPct val="110000"/>
              </a:lnSpc>
            </a:pPr>
            <a:r>
              <a:rPr lang="en-US" sz="2000" b="1"/>
              <a:t>Select a Steganography Technique</a:t>
            </a:r>
            <a:endParaRPr lang="en-US" sz="2000" b="1"/>
          </a:p>
          <a:p>
            <a:pPr>
              <a:lnSpc>
                <a:spcPct val="110000"/>
              </a:lnSpc>
            </a:pPr>
            <a:r>
              <a:rPr lang="en-US" sz="2000" b="1"/>
              <a:t>Design the User Interface</a:t>
            </a:r>
            <a:endParaRPr lang="en-US" sz="2000" b="1"/>
          </a:p>
          <a:p>
            <a:pPr>
              <a:lnSpc>
                <a:spcPct val="110000"/>
              </a:lnSpc>
            </a:pPr>
            <a:r>
              <a:rPr lang="en-US" sz="2000" b="1"/>
              <a:t>Implement Image Processing</a:t>
            </a:r>
            <a:endParaRPr lang="en-US" sz="2000" b="1"/>
          </a:p>
          <a:p>
            <a:pPr>
              <a:lnSpc>
                <a:spcPct val="110000"/>
              </a:lnSpc>
            </a:pPr>
            <a:r>
              <a:rPr lang="en-US" sz="2000" b="1"/>
              <a:t>Add Functionality</a:t>
            </a:r>
            <a:endParaRPr lang="en-US" sz="2000" b="1"/>
          </a:p>
          <a:p>
            <a:pPr>
              <a:lnSpc>
                <a:spcPct val="110000"/>
              </a:lnSpc>
            </a:pPr>
            <a:r>
              <a:rPr lang="en-US" sz="2000" b="1"/>
              <a:t>Enhance Security</a:t>
            </a:r>
            <a:endParaRPr lang="en-US" sz="2000" b="1"/>
          </a:p>
          <a:p>
            <a:pPr>
              <a:lnSpc>
                <a:spcPct val="110000"/>
              </a:lnSpc>
            </a:pPr>
            <a:r>
              <a:rPr lang="en-US" sz="2000" b="1"/>
              <a:t>Support Multiple File Formats</a:t>
            </a:r>
            <a:endParaRPr lang="en-US" sz="2000" b="1"/>
          </a:p>
          <a:p>
            <a:pPr>
              <a:lnSpc>
                <a:spcPct val="110000"/>
              </a:lnSpc>
            </a:pPr>
            <a:r>
              <a:rPr lang="en-US" sz="2000" b="1"/>
              <a:t>Test and Debug</a:t>
            </a:r>
            <a:endParaRPr lang="en-US" sz="2000" b="1"/>
          </a:p>
          <a:p>
            <a:pPr>
              <a:lnSpc>
                <a:spcPct val="110000"/>
              </a:lnSpc>
            </a:pPr>
            <a:r>
              <a:rPr lang="en-US" sz="2000" b="1"/>
              <a:t>Document Your Code</a:t>
            </a:r>
            <a:endParaRPr lang="en-US" sz="2000"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025" y="494030"/>
            <a:ext cx="11029315" cy="934085"/>
          </a:xfrm>
        </p:spPr>
        <p:txBody>
          <a:bodyPr anchor="ctr"/>
          <a:lstStyle/>
          <a:p>
            <a:r>
              <a:rPr lang="en-GB"/>
              <a:t>MODELLING</a:t>
            </a:r>
            <a:endParaRPr lang="en-US"/>
          </a:p>
        </p:txBody>
      </p:sp>
      <p:sp>
        <p:nvSpPr>
          <p:cNvPr id="3" name="Content Placeholder 2"/>
          <p:cNvSpPr>
            <a:spLocks noGrp="1"/>
          </p:cNvSpPr>
          <p:nvPr>
            <p:ph idx="1"/>
          </p:nvPr>
        </p:nvSpPr>
        <p:spPr>
          <a:xfrm>
            <a:off x="581025" y="1526540"/>
            <a:ext cx="11029315" cy="4976495"/>
          </a:xfrm>
        </p:spPr>
        <p:txBody>
          <a:bodyPr/>
          <a:lstStyle/>
          <a:p>
            <a:pPr marL="0" indent="0">
              <a:buFont typeface="Arial" panose="020B0604020202020204" pitchFamily="34" charset="0"/>
              <a:buNone/>
            </a:pPr>
            <a:r>
              <a:rPr lang="en-IN" altLang="en-US" sz="2400">
                <a:latin typeface="Franklin Gothic Demi" panose="020B0703020102020204" charset="0"/>
                <a:cs typeface="Franklin Gothic Demi" panose="020B0703020102020204" charset="0"/>
                <a:sym typeface="+mn-ea"/>
              </a:rPr>
              <a:t>   </a:t>
            </a:r>
            <a:r>
              <a:rPr lang="en-US" sz="2400">
                <a:latin typeface="Franklin Gothic Demi" panose="020B0703020102020204" charset="0"/>
                <a:cs typeface="Franklin Gothic Demi" panose="020B0703020102020204" charset="0"/>
                <a:sym typeface="+mn-ea"/>
              </a:rPr>
              <a:t>ENCODING PROCESS:</a:t>
            </a:r>
            <a:endParaRPr lang="en-US" b="1">
              <a:latin typeface="MuseoModerno" pitchFamily="34" charset="0"/>
              <a:cs typeface="MuseoModerno" pitchFamily="34" charset="0"/>
            </a:endParaRPr>
          </a:p>
          <a:p>
            <a:pPr marL="285750" indent="-285750">
              <a:lnSpc>
                <a:spcPct val="100000"/>
              </a:lnSpc>
              <a:buFont typeface="Arial" panose="020B0604020202020204" pitchFamily="34" charset="0"/>
              <a:buChar char="•"/>
            </a:pPr>
            <a:r>
              <a:rPr lang="en-US" sz="2000" b="1">
                <a:sym typeface="+mn-ea"/>
              </a:rPr>
              <a:t>Load the image.</a:t>
            </a:r>
            <a:endParaRPr lang="en-US" sz="2000" b="1"/>
          </a:p>
          <a:p>
            <a:pPr marL="285750" indent="-285750">
              <a:lnSpc>
                <a:spcPct val="100000"/>
              </a:lnSpc>
              <a:buFont typeface="Arial" panose="020B0604020202020204" pitchFamily="34" charset="0"/>
              <a:buChar char="•"/>
            </a:pPr>
            <a:r>
              <a:rPr lang="en-US" sz="2000" b="1">
                <a:sym typeface="+mn-ea"/>
              </a:rPr>
              <a:t>Convert the message into binary format.</a:t>
            </a:r>
            <a:endParaRPr lang="en-US" sz="2000" b="1"/>
          </a:p>
          <a:p>
            <a:pPr marL="285750" indent="-285750">
              <a:lnSpc>
                <a:spcPct val="100000"/>
              </a:lnSpc>
              <a:buFont typeface="Arial" panose="020B0604020202020204" pitchFamily="34" charset="0"/>
              <a:buChar char="•"/>
            </a:pPr>
            <a:r>
              <a:rPr lang="en-US" sz="2000" b="1">
                <a:sym typeface="+mn-ea"/>
              </a:rPr>
              <a:t>Modify the image's pixel values to encode the message</a:t>
            </a:r>
            <a:r>
              <a:rPr lang="en-US">
                <a:sym typeface="+mn-ea"/>
              </a:rPr>
              <a:t>.</a:t>
            </a:r>
            <a:endParaRPr lang="en-US">
              <a:sym typeface="+mn-ea"/>
            </a:endParaRPr>
          </a:p>
          <a:p>
            <a:pPr marL="285750" indent="-285750">
              <a:buFont typeface="Arial" panose="020B0604020202020204" pitchFamily="34" charset="0"/>
              <a:buChar char="•"/>
            </a:pPr>
            <a:endParaRPr lang="en-US"/>
          </a:p>
          <a:p>
            <a:pPr marL="0" indent="0">
              <a:buFont typeface="Arial" panose="020B0604020202020204" pitchFamily="34" charset="0"/>
              <a:buNone/>
            </a:pPr>
            <a:r>
              <a:rPr lang="en-IN" altLang="en-US" sz="2400">
                <a:latin typeface="Franklin Gothic Demi" panose="020B0703020102020204" charset="0"/>
                <a:cs typeface="Franklin Gothic Demi" panose="020B0703020102020204" charset="0"/>
                <a:sym typeface="+mn-ea"/>
              </a:rPr>
              <a:t>   </a:t>
            </a:r>
            <a:r>
              <a:rPr lang="en-US" sz="2400">
                <a:latin typeface="Franklin Gothic Demi" panose="020B0703020102020204" charset="0"/>
                <a:cs typeface="Franklin Gothic Demi" panose="020B0703020102020204" charset="0"/>
                <a:sym typeface="+mn-ea"/>
              </a:rPr>
              <a:t>DECODING PROCESS:</a:t>
            </a:r>
            <a:endParaRPr lang="en-US" b="1">
              <a:latin typeface="MuseoModerno" pitchFamily="34" charset="0"/>
              <a:cs typeface="MuseoModerno" pitchFamily="34" charset="0"/>
            </a:endParaRPr>
          </a:p>
          <a:p>
            <a:pPr marL="285750" indent="-285750">
              <a:lnSpc>
                <a:spcPct val="100000"/>
              </a:lnSpc>
              <a:buFont typeface="Arial" panose="020B0604020202020204" pitchFamily="34" charset="0"/>
              <a:buChar char="•"/>
            </a:pPr>
            <a:r>
              <a:rPr lang="en-US" sz="2000" b="1">
                <a:sym typeface="+mn-ea"/>
              </a:rPr>
              <a:t>Load the encoded image.</a:t>
            </a:r>
            <a:endParaRPr lang="en-US" sz="2000" b="1"/>
          </a:p>
          <a:p>
            <a:pPr marL="285750" indent="-285750">
              <a:lnSpc>
                <a:spcPct val="100000"/>
              </a:lnSpc>
              <a:buFont typeface="Arial" panose="020B0604020202020204" pitchFamily="34" charset="0"/>
              <a:buChar char="•"/>
            </a:pPr>
            <a:r>
              <a:rPr lang="en-US" sz="2000" b="1">
                <a:sym typeface="+mn-ea"/>
              </a:rPr>
              <a:t>Extract the binary data from pixel values.</a:t>
            </a:r>
            <a:endParaRPr lang="en-US" sz="2000" b="1"/>
          </a:p>
          <a:p>
            <a:pPr marL="285750" indent="-285750">
              <a:lnSpc>
                <a:spcPct val="100000"/>
              </a:lnSpc>
              <a:buFont typeface="Arial" panose="020B0604020202020204" pitchFamily="34" charset="0"/>
              <a:buChar char="•"/>
            </a:pPr>
            <a:r>
              <a:rPr lang="en-US" sz="2000" b="1">
                <a:sym typeface="+mn-ea"/>
              </a:rPr>
              <a:t>Convert binary data back to the original message.</a:t>
            </a:r>
            <a:endParaRPr lang="en-US" sz="2000"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r>
              <a:rPr lang="en-GB"/>
              <a:t>Results</a:t>
            </a:r>
            <a:endParaRPr lang="en-US"/>
          </a:p>
        </p:txBody>
      </p:sp>
      <p:pic>
        <p:nvPicPr>
          <p:cNvPr id="4" name="Content Placeholder 3" descr="1198137"/>
          <p:cNvPicPr>
            <a:picLocks noChangeAspect="1"/>
          </p:cNvPicPr>
          <p:nvPr>
            <p:ph idx="1"/>
          </p:nvPr>
        </p:nvPicPr>
        <p:blipFill>
          <a:blip r:embed="rId1"/>
          <a:stretch>
            <a:fillRect/>
          </a:stretch>
        </p:blipFill>
        <p:spPr>
          <a:xfrm>
            <a:off x="931545" y="2043430"/>
            <a:ext cx="4222750" cy="2332990"/>
          </a:xfrm>
          <a:prstGeom prst="rect">
            <a:avLst/>
          </a:prstGeom>
        </p:spPr>
      </p:pic>
      <p:pic>
        <p:nvPicPr>
          <p:cNvPr id="6" name="Content Placeholder 3" descr="1198137"/>
          <p:cNvPicPr>
            <a:picLocks noChangeAspect="1"/>
          </p:cNvPicPr>
          <p:nvPr>
            <p:custDataLst>
              <p:tags r:id="rId2"/>
            </p:custDataLst>
          </p:nvPr>
        </p:nvPicPr>
        <p:blipFill>
          <a:blip r:embed="rId1"/>
          <a:stretch>
            <a:fillRect/>
          </a:stretch>
        </p:blipFill>
        <p:spPr>
          <a:xfrm>
            <a:off x="6746240" y="2043430"/>
            <a:ext cx="4222750" cy="2332990"/>
          </a:xfrm>
          <a:prstGeom prst="rect">
            <a:avLst/>
          </a:prstGeom>
        </p:spPr>
      </p:pic>
      <p:sp>
        <p:nvSpPr>
          <p:cNvPr id="8" name="Text Box 7"/>
          <p:cNvSpPr txBox="1"/>
          <p:nvPr/>
        </p:nvSpPr>
        <p:spPr>
          <a:xfrm>
            <a:off x="1857375" y="4737100"/>
            <a:ext cx="2371090" cy="460375"/>
          </a:xfrm>
          <a:prstGeom prst="rect">
            <a:avLst/>
          </a:prstGeom>
          <a:noFill/>
        </p:spPr>
        <p:txBody>
          <a:bodyPr wrap="square" rtlCol="0">
            <a:spAutoFit/>
          </a:bodyPr>
          <a:p>
            <a:r>
              <a:rPr lang="en-IN" altLang="en-US" sz="2400" b="1">
                <a:solidFill>
                  <a:srgbClr val="FF0000"/>
                </a:solidFill>
              </a:rPr>
              <a:t>ORIGINAL IMAGE</a:t>
            </a:r>
            <a:endParaRPr lang="en-IN" altLang="en-US" sz="2400" b="1">
              <a:solidFill>
                <a:srgbClr val="FF0000"/>
              </a:solidFill>
            </a:endParaRPr>
          </a:p>
        </p:txBody>
      </p:sp>
      <p:sp>
        <p:nvSpPr>
          <p:cNvPr id="11" name="Text Box 10"/>
          <p:cNvSpPr txBox="1"/>
          <p:nvPr/>
        </p:nvSpPr>
        <p:spPr>
          <a:xfrm>
            <a:off x="7813040" y="4798695"/>
            <a:ext cx="2089785" cy="398780"/>
          </a:xfrm>
          <a:prstGeom prst="rect">
            <a:avLst/>
          </a:prstGeom>
          <a:noFill/>
        </p:spPr>
        <p:txBody>
          <a:bodyPr wrap="square" rtlCol="0">
            <a:spAutoFit/>
          </a:bodyPr>
          <a:p>
            <a:r>
              <a:rPr lang="en-IN" altLang="en-US" sz="2000" b="1">
                <a:solidFill>
                  <a:srgbClr val="FF0000"/>
                </a:solidFill>
              </a:rPr>
              <a:t>ENCODED IMAGE</a:t>
            </a:r>
            <a:endParaRPr lang="en-IN" altLang="en-US" sz="2000" b="1">
              <a:solidFill>
                <a:srgbClr val="FF0000"/>
              </a:solidFill>
            </a:endParaRPr>
          </a:p>
        </p:txBody>
      </p:sp>
      <p:sp>
        <p:nvSpPr>
          <p:cNvPr id="12" name="Text Box 11"/>
          <p:cNvSpPr txBox="1"/>
          <p:nvPr/>
        </p:nvSpPr>
        <p:spPr>
          <a:xfrm>
            <a:off x="3423285" y="5868670"/>
            <a:ext cx="5346065" cy="521970"/>
          </a:xfrm>
          <a:prstGeom prst="rect">
            <a:avLst/>
          </a:prstGeom>
          <a:noFill/>
        </p:spPr>
        <p:txBody>
          <a:bodyPr wrap="square" rtlCol="0">
            <a:spAutoFit/>
          </a:bodyPr>
          <a:p>
            <a:r>
              <a:rPr lang="en-IN" altLang="en-US" sz="2800" b="1">
                <a:solidFill>
                  <a:schemeClr val="accent1"/>
                </a:solidFill>
              </a:rPr>
              <a:t>HIDDEN TEXT : THIS IS TEXT</a:t>
            </a:r>
            <a:endParaRPr lang="en-IN" altLang="en-US" sz="2800" b="1">
              <a:solidFill>
                <a:schemeClr val="accent1"/>
              </a:solidFill>
            </a:endParaRPr>
          </a:p>
        </p:txBody>
      </p:sp>
    </p:spTree>
  </p:cSld>
  <p:clrMapOvr>
    <a:masterClrMapping/>
  </p:clrMapOvr>
</p:sld>
</file>

<file path=ppt/tags/tag1.xml><?xml version="1.0" encoding="utf-8"?>
<p:tagLst xmlns:p="http://schemas.openxmlformats.org/presentationml/2006/main">
  <p:tag name="KSO_WM_BEAUTIFY_FLAG" val=""/>
</p:tagLst>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m s o - c o n t e n t T y p e ? > < F o r m T e m p l a t e s   x m l n s = " h t t p : / / s c h e m a s . m i c r o s o f t . c o m / s h a r e p o i n t / v 3 / c o n t e n t t y p e / f o r m s " > < D i s p l a y > D o c u m e n t L i b r a r y F o r m < / D i s p l a y > < E d i t > D o c u m e n t L i b r a r y F o r m < / E d i t > < N e w > D o c u m e n t L i b r a r y F o r m < / N e w > < / F o r m T e m p l a t e s > 
</file>

<file path=customXml/item2.xml>��< ? x m l   v e r s i o n = " 1 . 0 " ? > < p : p r o p e r t i e s   x m l n s : p = " h t t p : / / s c h e m a s . m i c r o s o f t . c o m / o f f i c e / 2 0 0 6 / m e t a d a t a / p r o p e r t i e s "   x m l n s : x s i = " h t t p : / / w w w . w 3 . o r g / 2 0 0 1 / X M L S c h e m a - i n s t a n c e "   x m l n s : p c = " h t t p : / / s c h e m a s . m i c r o s o f t . c o m / o f f i c e / i n f o p a t h / 2 0 0 7 / P a r t n e r C o n t r o l s " > < d o c u m e n t M a n a g e m e n t > < S t a t u s   x m l n s = " 7 1 a f 3 2 4 3 - 3 d d 4 - 4 a 8 d - 8 c 0 d - d d 7 6 d a 1 f 0 2 a 5 " > N o t   s t a r t e d < / S t a t u s > < M e d i a S e r v i c e K e y P o i n t s   x m l n s = " 7 1 a f 3 2 4 3 - 3 d d 4 - 4 a 8 d - 8 c 0 d - d d 7 6 d a 1 f 0 2 a 5 "   x s i : n i l = " t r u e " / > < / d o c u m e n t M a n a g e m e n t > < / p : p r o p e r t i e s > 
</file>

<file path=customXml/item3.xml>��< ? x m l   v e r s i o n = " 1 . 0 " ? > < c t : c o n t e n t T y p e S c h e m a   c t : _ = " "   m a : _ = " "   m a : c o n t e n t T y p e N a m e = " D o c u m e n t "   m a : c o n t e n t T y p e I D = " 0 x 0 1 0 1 0 0 7 9 F 1 1 1 E D 3 5 F 8 C C 4 7 9 4 4 9 6 0 9 E 8 A 0 9 2 3 A 6 "   m a : c o n t e n t T y p e V e r s i o n = " 1 2 "   m a : c o n t e n t T y p e D e s c r i p t i o n = " C r e a t e   a   n e w   d o c u m e n t . "   m a : c o n t e n t T y p e S c o p e = " "   m a : v e r s i o n I D = " a 4 1 0 d d 7 f 9 3 c 9 5 3 3 3 f f a 1 b 6 0 e d 6 a d e d d 1 "   x m l n s : c t = " h t t p : / / s c h e m a s . m i c r o s o f t . c o m / o f f i c e / 2 0 0 6 / m e t a d a t a / c o n t e n t T y p e "   x m l n s : m a = " h t t p : / / s c h e m a s . m i c r o s o f t . c o m / o f f i c e / 2 0 0 6 / m e t a d a t a / p r o p e r t i e s / m e t a A t t r i b u t e s " >  
 < x s d : s c h e m a   t a r g e t N a m e s p a c e = " h t t p : / / s c h e m a s . m i c r o s o f t . c o m / o f f i c e / 2 0 0 6 / m e t a d a t a / p r o p e r t i e s "   m a : r o o t = " t r u e "   m a : f i e l d s I D = " a 9 3 6 d 9 b a b a 7 6 a a 3 8 6 6 4 9 3 f e f f 1 6 0 f a a b "   n s 2 : _ = " "   n s 3 : _ = " "   x m l n s : x s d = " h t t p : / / w w w . w 3 . o r g / 2 0 0 1 / X M L S c h e m a "   x m l n s : x s = " h t t p : / / w w w . w 3 . o r g / 2 0 0 1 / X M L S c h e m a "   x m l n s : p = " h t t p : / / s c h e m a s . m i c r o s o f t . c o m / o f f i c e / 2 0 0 6 / m e t a d a t a / p r o p e r t i e s "   x m l n s : n s 2 = " 7 1 a f 3 2 4 3 - 3 d d 4 - 4 a 8 d - 8 c 0 d - d d 7 6 d a 1 f 0 2 a 5 "   x m l n s : n s 3 = " 1 6 c 0 5 7 2 7 - a a 7 5 - 4 e 4 a - 9 b 5 f - 8 a 8 0 a 1 1 6 5 8 9 1 " >  
 < x s d : i m p o r t   n a m e s p a c e = " 7 1 a f 3 2 4 3 - 3 d d 4 - 4 a 8 d - 8 c 0 d - d d 7 6 d a 1 f 0 2 a 5 " / >  
 < x s d : i m p o r t   n a m e s p a c e = " 1 6 c 0 5 7 2 7 - a a 7 5 - 4 e 4 a - 9 b 5 f - 8 a 8 0 a 1 1 6 5 8 9 1 " / >  
 < x s d : e l e m e n t   n a m e = " p r o p e r t i e s " >  
 < x s d : c o m p l e x T y p e >  
 < x s d : s e q u e n c e >  
 < x s d : e l e m e n t   n a m e = " d o c u m e n t M a n a g e m e n t " >  
 < x s d : c o m p l e x T y p e >  
 < x s d : a l l >  
 < x s d : e l e m e n t   r e f = " n s 2 : M e d i a S e r v i c e M e t a d a t a "   m i n O c c u r s = " 0 " / >  
 < x s d : e l e m e n t   r e f = " n s 2 : M e d i a S e r v i c e F a s t M e t a d a t a "   m i n O c c u r s = " 0 " / >  
 < x s d : e l e m e n t   r e f = " n s 2 : M e d i a S e r v i c e O C R "   m i n O c c u r s = " 0 " / >  
 < x s d : e l e m e n t   r e f = " n s 2 : M e d i a S e r v i c e A u t o T a g s "   m i n O c c u r s = " 0 " / >  
 < x s d : e l e m e n t   r e f = " n s 2 : M e d i a S e r v i c e E v e n t H a s h C o d e "   m i n O c c u r s = " 0 " / >  
 < x s d : e l e m e n t   r e f = " n s 2 : M e d i a S e r v i c e G e n e r a t i o n T i m e "   m i n O c c u r s = " 0 " / >  
 < x s d : e l e m e n t   r e f = " n s 3 : S h a r e d W i t h U s e r s "   m i n O c c u r s = " 0 " / >  
 < x s d : e l e m e n t   r e f = " n s 3 : S h a r e d W i t h D e t a i l s "   m i n O c c u r s = " 0 " / >  
 < x s d : e l e m e n t   r e f = " n s 2 : M e d i a S e r v i c e A u t o K e y P o i n t s "   m i n O c c u r s = " 0 " / >  
 < x s d : e l e m e n t   r e f = " n s 2 : M e d i a S e r v i c e K e y P o i n t s "   m i n O c c u r s = " 0 " / >  
 < x s d : e l e m e n t   r e f = " n s 2 : M e d i a S e r v i c e D a t e T a k e n "   m i n O c c u r s = " 0 " / >  
 < x s d : e l e m e n t   r e f = " n s 2 : S t a t u s "   m i n O c c u r s = " 0 " / >  
 < / x s d : a l l >  
 < / x s d : c o m p l e x T y p e >  
 < / x s d : e l e m e n t >  
 < / x s d : s e q u e n c e >  
 < / x s d : c o m p l e x T y p e >  
 < / x s d : e l e m e n t >  
 < / x s d : s c h e m a >  
 < x s d : s c h e m a   t a r g e t N a m e s p a c e = " 7 1 a f 3 2 4 3 - 3 d d 4 - 4 a 8 d - 8 c 0 d - d d 7 6 d a 1 f 0 2 a 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O C R "   m a : i n d e x = " 1 0 "   n i l l a b l e = " t r u e "   m a : d i s p l a y N a m e = " M e d i a S e r v i c e O C R "   m a : i n t e r n a l N a m e = " M e d i a S e r v i c e O C R "   m a : r e a d O n l y = " t r u e " >  
 < x s d : s i m p l e T y p e >  
 < x s d : r e s t r i c t i o n   b a s e = " d m s : N o t e " >  
 < x s d : m a x L e n g t h   v a l u e = " 2 5 5 " / >  
 < / x s d : r e s t r i c t i o n >  
 < / x s d : s i m p l e T y p e >  
 < / x s d : e l e m e n t >  
 < x s d : e l e m e n t   n a m e = " M e d i a S e r v i c e A u t o T a g s "   m a : i n d e x = " 1 1 "   n i l l a b l e = " t r u e "   m a : d i s p l a y N a m e = " M e d i a S e r v i c e A u t o T a g s "   m a : i n t e r n a l N a m e = " M e d i a S e r v i c e A u t o T a g s "   m a : r e a d O n l y = " t r u e " >  
 < x s d : s i m p l e T y p e >  
 < x s d : r e s t r i c t i o n   b a s e = " d m s : T e x t " / >  
 < / x s d : s i m p l e T y p e >  
 < / x s d : e l e m e n t >  
 < x s d : e l e m e n t   n a m e = " M e d i a S e r v i c e E v e n t H a s h C o d e "   m a : i n d e x = " 1 2 "   n i l l a b l e = " t r u e "   m a : d i s p l a y N a m e = " M e d i a S e r v i c e E v e n t H a s h C o d e "   m a : h i d d e n = " t r u e "   m a : i n t e r n a l N a m e = " M e d i a S e r v i c e E v e n t H a s h C o d e "   m a : r e a d O n l y = " t r u e " >  
 < x s d : s i m p l e T y p e >  
 < x s d : r e s t r i c t i o n   b a s e = " d m s : T e x t " / >  
 < / x s d : s i m p l e T y p e >  
 < / x s d : e l e m e n t >  
 < x s d : e l e m e n t   n a m e = " M e d i a S e r v i c e G e n e r a t i o n T i m e "   m a : i n d e x = " 1 3 "   n i l l a b l e = " t r u e "   m a : d i s p l a y N a m e = " M e d i a S e r v i c e G e n e r a t i o n T i m e "   m a : h i d d e n = " t r u e "   m a : i n t e r n a l N a m e = " M e d i a S e r v i c e G e n e r a t i o n T i m e "   m a : r e a d O n l y = " t r u e " >  
 < x s d : s i m p l e T y p e >  
 < x s d : r e s t r i c t i o n   b a s e = " d m s : T e x t " / >  
 < / x s d : s i m p l e T y p e >  
 < / x s d : e l e m e n t >  
 < x s d : e l e m e n t   n a m e = " M e d i a S e r v i c e A u t o K e y P o i n t s "   m a : i n d e x = " 1 6 "   n i l l a b l e = " t r u e "   m a : d i s p l a y N a m e = " M e d i a S e r v i c e A u t o K e y P o i n t s "   m a : h i d d e n = " t r u e "   m a : i n t e r n a l N a m e = " M e d i a S e r v i c e A u t o K e y P o i n t s "   m a : r e a d O n l y = " t r u e " >  
 < x s d : s i m p l e T y p e >  
 < x s d : r e s t r i c t i o n   b a s e = " d m s : N o t e " / >  
 < / x s d : s i m p l e T y p e >  
 < / x s d : e l e m e n t >  
 < x s d : e l e m e n t   n a m e = " M e d i a S e r v i c e K e y P o i n t s "   m a : i n d e x = " 1 7 "   n i l l a b l e = " t r u e "   m a : d i s p l a y N a m e = " K e y P o i n t s "   m a : i n t e r n a l N a m e = " M e d i a S e r v i c e K e y P o i n t s "   m a : r e a d O n l y = " f a l s e " >  
 < x s d : s i m p l e T y p e >  
 < x s d : r e s t r i c t i o n   b a s e = " d m s : N o t e " >  
 < x s d : m a x L e n g t h   v a l u e = " 2 5 5 " / >  
 < / x s d : r e s t r i c t i o n >  
 < / x s d : s i m p l e T y p e >  
 < / x s d : e l e m e n t >  
 < x s d : e l e m e n t   n a m e = " M e d i a S e r v i c e D a t e T a k e n "   m a : i n d e x = " 1 8 "   n i l l a b l e = " t r u e "   m a : d i s p l a y N a m e = " M e d i a S e r v i c e D a t e T a k e n "   m a : h i d d e n = " t r u e "   m a : i n t e r n a l N a m e = " M e d i a S e r v i c e D a t e T a k e n "   m a : r e a d O n l y = " t r u e " >  
 < x s d : s i m p l e T y p e >  
 < x s d : r e s t r i c t i o n   b a s e = " d m s : T e x t " / >  
 < / x s d : s i m p l e T y p e >  
 < / x s d : e l e m e n t >  
 < x s d : e l e m e n t   n a m e = " S t a t u s "   m a : i n d e x = " 1 9 "   n i l l a b l e = " t r u e "   m a : d i s p l a y N a m e = " S t a t u s "   m a : d e f a u l t = " N o t   s t a r t e d "   m a : f o r m a t = " D r o p d o w n "   m a : i n t e r n a l N a m e = " S t a t u s " >  
 < x s d : s i m p l e T y p e >  
 < x s d : r e s t r i c t i o n   b a s e = " d m s : C h o i c e " >  
 < x s d : e n u m e r a t i o n   v a l u e = " N o t   s t a r t e d " / >  
 < x s d : e n u m e r a t i o n   v a l u e = " I n   P r o g r e s s " / >  
 < x s d : e n u m e r a t i o n   v a l u e = " C o m p l e t e d " / >  
 < / x s d : r e s t r i c t i o n >  
 < / x s d : s i m p l e T y p e >  
 < / x s d : e l e m e n t >  
 < / x s d : s c h e m a >  
 < x s d : s c h e m a   t a r g e t N a m e s p a c e = " 1 6 c 0 5 7 2 7 - a a 7 5 - 4 e 4 a - 9 b 5 f - 8 a 8 0 a 1 1 6 5 8 9 1 " 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4 " 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5 "   n i l l a b l e = " t r u e "   m a : d i s p l a y N a m e = " S h a r e d   W i t h   D e t a i l s "   m a : i n t e r n a l N a m e = " S h a r e d W i t h D e t a i l s "   m a : r e a d O n l y = " t r u e " >  
 < x s d : s i m p l e T y p e >  
 < x s d : r e s t r i c t i o n   b a s e = " d m s : N o t e " >  
 < x s d : m a x L e n g t h   v a l u e = " 2 5 5 " / >  
 < / x s d : r e s t r i c t i o n > 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8D289AE2-D2AE-49D1-AFAC-3A79F6794255}">
  <ds:schemaRefs/>
</ds:datastoreItem>
</file>

<file path=customXml/itemProps4.xml><?xml version="1.0" encoding="utf-8"?>
<ds:datastoreItem xmlns:ds="http://schemas.openxmlformats.org/officeDocument/2006/customXml" ds:itemID="{41E7CA09-9778-4414-AE97-8064B12DA30E}">
  <ds:schemaRefs/>
</ds:datastoreItem>
</file>

<file path=docProps/app.xml><?xml version="1.0" encoding="utf-8"?>
<Properties xmlns="http://schemas.openxmlformats.org/officeDocument/2006/extended-properties" xmlns:vt="http://schemas.openxmlformats.org/officeDocument/2006/docPropsVTypes">
  <TotalTime>0</TotalTime>
  <Words>4014</Words>
  <Application>WPS Presentation</Application>
  <PresentationFormat>Widescreen</PresentationFormat>
  <Paragraphs>85</Paragraphs>
  <Slides>10</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10</vt:i4>
      </vt:variant>
    </vt:vector>
  </HeadingPairs>
  <TitlesOfParts>
    <vt:vector size="25" baseType="lpstr">
      <vt:lpstr>Arial</vt:lpstr>
      <vt:lpstr>SimSun</vt:lpstr>
      <vt:lpstr>Wingdings</vt:lpstr>
      <vt:lpstr>Wingdings 2</vt:lpstr>
      <vt:lpstr>Franklin Gothic Book</vt:lpstr>
      <vt:lpstr>Franklin Gothic Demi</vt:lpstr>
      <vt:lpstr>Microsoft YaHei</vt:lpstr>
      <vt:lpstr>Arial Unicode MS</vt:lpstr>
      <vt:lpstr>Calibri</vt:lpstr>
      <vt:lpstr>Wingdings</vt:lpstr>
      <vt:lpstr>Bahnschrift</vt:lpstr>
      <vt:lpstr>Arial Black</vt:lpstr>
      <vt:lpstr>MuseoModerno</vt:lpstr>
      <vt:lpstr>Segoe Print</vt:lpstr>
      <vt:lpstr>DividendVTI</vt:lpstr>
      <vt:lpstr>Student Details</vt:lpstr>
      <vt:lpstr>PROJECT TITLE/Problem Statement </vt:lpstr>
      <vt:lpstr>AGENDA</vt:lpstr>
      <vt:lpstr>PROJECT  OVERVIEW</vt:lpstr>
      <vt:lpstr>WHO ARE THE END USERS of this project?</vt:lpstr>
      <vt:lpstr> YOUR SOLUTION AND ITS VALUE PROPOSITION</vt:lpstr>
      <vt:lpstr>How did you customize the project and make it your own</vt:lpstr>
      <vt:lpstr>MODELLING</vt:lpstr>
      <vt:lpstr>Results</vt:lpstr>
      <vt:lpstr>links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gravi</cp:lastModifiedBy>
  <cp:revision>3</cp:revision>
  <dcterms:created xsi:type="dcterms:W3CDTF">2021-05-26T16:50:00Z</dcterms:created>
  <dcterms:modified xsi:type="dcterms:W3CDTF">2024-07-14T06:04:31Z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0DA0141517B745BFABA3E36AD8078755_13</vt:lpwstr>
  </property>
  <property fmtid="{D5CDD505-2E9C-101B-9397-08002B2CF9AE}" pid="4" name="KSOProductBuildVer">
    <vt:lpwstr>1033-12.2.0.17153</vt:lpwstr>
  </property>
</Properties>
</file>