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tha N" userId="a18ab8633b9f9308" providerId="LiveId" clId="{C2B027E9-68B0-458E-A720-178C39ED99C8}"/>
    <pc:docChg chg="custSel modSld">
      <pc:chgData name="Ravitha N" userId="a18ab8633b9f9308" providerId="LiveId" clId="{C2B027E9-68B0-458E-A720-178C39ED99C8}" dt="2020-04-06T17:37:57.180" v="7" actId="478"/>
      <pc:docMkLst>
        <pc:docMk/>
      </pc:docMkLst>
      <pc:sldChg chg="addSp delSp modSp mod delAnim modAnim">
        <pc:chgData name="Ravitha N" userId="a18ab8633b9f9308" providerId="LiveId" clId="{C2B027E9-68B0-458E-A720-178C39ED99C8}" dt="2020-04-06T17:37:57.180" v="7" actId="478"/>
        <pc:sldMkLst>
          <pc:docMk/>
          <pc:sldMk cId="3148576600" sldId="256"/>
        </pc:sldMkLst>
        <pc:picChg chg="add del mod">
          <ac:chgData name="Ravitha N" userId="a18ab8633b9f9308" providerId="LiveId" clId="{C2B027E9-68B0-458E-A720-178C39ED99C8}" dt="2020-04-06T16:59:18.234" v="3" actId="478"/>
          <ac:picMkLst>
            <pc:docMk/>
            <pc:sldMk cId="3148576600" sldId="256"/>
            <ac:picMk id="4" creationId="{7B15B783-C4E4-4F71-9315-1EDCD0FB487F}"/>
          </ac:picMkLst>
        </pc:picChg>
        <pc:picChg chg="add del mod">
          <ac:chgData name="Ravitha N" userId="a18ab8633b9f9308" providerId="LiveId" clId="{C2B027E9-68B0-458E-A720-178C39ED99C8}" dt="2020-04-06T17:37:57.180" v="7" actId="478"/>
          <ac:picMkLst>
            <pc:docMk/>
            <pc:sldMk cId="3148576600" sldId="256"/>
            <ac:picMk id="5" creationId="{7B1A11AB-33C4-43A3-AF23-45D9C529DF9A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6T14:17:48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1 202 11464,'0'0'449,"0"0"82,0 0 306,0 0 54,0 0-110,0 0-64,0 0-163,0 0-77,4-5-139,13-17-39,-8 5-20,-3 2-3,-1-3-10,1 1-3,2 1-6,3 0-5,0 2-16,1 3-9,-1 3-22,4 1-13,9 5-30,3 5-9,-1 5-20,-3 3-9,-1 0-14,1 1-4,-1 2-12,0-1-4,0-4-14,-3-4-6,-1-3-12,-1-2-4,3-2-10,1-3 1,1-4-2,-3-2 3,-2 0 2,-3-1 0,-2 1 0,-5 3 0,-3 3 2,8-8 3,-6 4-4,-4 6-2,3-6-6,-4 6-3,-1 3-12,0-2-6,0-4-2732,0 4-10867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6T14:17:48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12984,'0'0'81,"0"0"96,1 2 366,6 7 74,-2-7-83,13-1-53,6 1-121,3 3-33,-1-2-30,1 1-11,6 0-30,5 1-18,2-5-42,2-5 0,2 1 22,1 0-6,1 1-46,-2-3-18,-5 1-42,-8 0-16,-11 2-26,-8 2-2343,-10 1-9363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6T14:17:53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1 338 10840,'0'0'625,"0"0"98,5-7 370,18-28 32,-8 5-258,-4 6-136,2 1-304,1-1-96,2-2-84,-1 1-29,-3 9-46,3 4-17,3 2-22,5 0-11,2 2-26,-1 6-3,-1 4-2,6 7-1,11 7-12,-6 2-2,-12-3-8,0 0 0,4 3-10,1 2-4,-1-6-10,0-4 2,1-4 2,-5-3 0,-6-4 0,4-7 0,11-6 0,6-9 4,-5-7 18,-7-1 8,-10 7 2,-4-1 2,-2-1 4,0 4 0,-2 11-10,-4 6-3,2-4-20,-3 7-2475,-2 2-9883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6T14:17:54.1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12896,'14'8'496,"-3"-5"57,-5-3 231,13 0 11,9 0-206,2-2-89,2-1-170,5 3-56,11 3-58,11 2-19,8-4-36,6-2-17,1-2-30,-1 1-12,-3 2-28,-13 2-2303,-46-2-9199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9D31-9B9D-47BA-A4A6-DFB5AC940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E32E6-01A7-495C-BFF8-0F68E981E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C0E7B-5FF4-4EDB-8D44-8428D0A4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1AA6-1376-4DCF-B282-BC54604CDBB5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8F755-DFCD-4E19-9579-8FAE74E9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A46B0-9C6E-4954-8836-99210E38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3E2A-FEC0-4212-A208-98E0C5E01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89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AE3F-88A6-4B05-9B40-D35D2847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42636-25EC-4A0B-B7D6-597A73B7C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E3BB2-F12E-4F38-9262-55E496EC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1AA6-1376-4DCF-B282-BC54604CDBB5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6F983-3AC6-4386-A4A2-1A8883A4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661BC-DDA8-410E-AC15-034BE6AD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3E2A-FEC0-4212-A208-98E0C5E01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4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8C79AD-A2AE-4294-9B78-6E4BD4FCE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5FE1E-2546-49E6-A348-552DC2E9A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DDBF7-B297-4CB6-890E-0D262052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1AA6-1376-4DCF-B282-BC54604CDBB5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958D5-9DE4-4C3E-8305-F79EEF35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77BA0-1D0E-46F1-9EA5-A60B9CD3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3E2A-FEC0-4212-A208-98E0C5E01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22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066E-CA05-4E86-8AD4-55A4CA80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30D0F-EA96-4639-BF07-24F37B329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83668-1F77-4A11-B6EA-AAEA9C81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1AA6-1376-4DCF-B282-BC54604CDBB5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A9AA5-A215-425D-A22C-0B0A8AD7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8416E-4DED-446A-B09C-79E5C79A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3E2A-FEC0-4212-A208-98E0C5E01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79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5D858-774B-4710-AA75-9A11E102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732C9-4106-43CE-8549-0E22C6601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0BBD8-7B29-434A-A4D6-E31DE9C3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1AA6-1376-4DCF-B282-BC54604CDBB5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1A3E8-144C-4F3E-9056-AC8BDD56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941E8-B75D-4EF0-A021-4C82CD18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3E2A-FEC0-4212-A208-98E0C5E01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53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37D5-1ECA-4529-93D2-5F1B5A71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0157D-D3E0-40FC-8910-5C46EA7AF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CE3E1-1759-45B1-9E4F-D06571994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92BA6-9E50-4285-8CB0-ADFFD761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1AA6-1376-4DCF-B282-BC54604CDBB5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47310-2518-4932-9C7F-E58E6ED5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43DFD-9D35-4C9C-A587-4FB70C61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3E2A-FEC0-4212-A208-98E0C5E01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58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30A5-4E31-477F-8F30-7D672CB3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584C8-0716-4F84-895B-E0E3234D0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50DE6-4680-4995-9CFE-16C1E11D6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67FCE-FCD4-4540-B905-46C24BA94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DE42C-565F-4B71-BA5C-908686A69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B0D728-BF83-4B3D-A8ED-101C63C8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1AA6-1376-4DCF-B282-BC54604CDBB5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81047-0401-4BF0-84CC-ACE7CE08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A8B17-43EC-4C87-9713-78188D11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3E2A-FEC0-4212-A208-98E0C5E01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62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407B-C3BB-48FF-9326-87167F7F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8E664-F658-4E7C-BAE2-2F77CD2F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1AA6-1376-4DCF-B282-BC54604CDBB5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2B05C-F16B-4408-B5AA-41BF63C5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9E1E4-8BB2-4058-B449-8575D657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3E2A-FEC0-4212-A208-98E0C5E01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19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38C14-8418-4BC5-A9BD-54D3E231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1AA6-1376-4DCF-B282-BC54604CDBB5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39F96-7E2F-4D29-AF2B-44885708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C4C41-1592-427D-AC16-CD6946D6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3E2A-FEC0-4212-A208-98E0C5E01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09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9012-7674-4648-B4D8-3349ACEC3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2AB4-77DC-4E8E-871A-CAFAAE6D0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A8D1F-578F-495A-8AF4-51EAE074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41D44-5657-4CAC-A62B-DDB5696F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1AA6-1376-4DCF-B282-BC54604CDBB5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7DCFC-C131-4BF8-BBBE-EDE469D0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63724-F822-4B32-ABC1-939733E4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3E2A-FEC0-4212-A208-98E0C5E01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4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EE56-6DE7-4A8D-83A9-AC408FE2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0F03AA-EE96-4A0A-BB41-CC96404A1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BAF18-7986-499C-9DE2-BBF6098E2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A27F7-E022-4E0A-A93A-3086F6CA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1AA6-1376-4DCF-B282-BC54604CDBB5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ECABB-2017-4103-B7DD-AEDDEA47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71F65-AC0B-4DE3-B48A-CB39201E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3E2A-FEC0-4212-A208-98E0C5E01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42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A8D15-4DD8-4FD9-A40F-08298D7DB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406F-F296-4AA0-B1F7-311A77901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841A3-B975-460F-8646-B002341C9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E1AA6-1376-4DCF-B282-BC54604CDBB5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E01D4-6B30-4270-9FCC-3F46AD33F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CD50A-253C-420C-85D7-F8B17D1DB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83E2A-FEC0-4212-A208-98E0C5E01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3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9" Type="http://schemas.openxmlformats.org/officeDocument/2006/relationships/customXml" Target="../ink/ink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9.png"/><Relationship Id="rId4" Type="http://schemas.openxmlformats.org/officeDocument/2006/relationships/customXml" Target="../ink/ink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CE2E-9521-43BD-BACF-F15568EA1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Face Recognition using Principal Component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F635C-DA50-480E-8CF8-C4BF60D53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7200" y="4838700"/>
            <a:ext cx="2590800" cy="4191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Ravitha 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8576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18B2A-F6BC-414E-9BC0-2169D0BC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Approach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4F4352-0FE8-4620-B218-AFD19FC652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an image of size 4 * 4</a:t>
                </a:r>
                <a:r>
                  <a:rPr lang="en-IN" dirty="0"/>
                  <a:t>. They can be represented as row vector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⋅⋯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Observation matrix is constructed, where images are encoded as columnar vectors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Mean subtract the data (across the rows)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4F4352-0FE8-4620-B218-AFD19FC65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02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CF71-2810-4AD6-8C8E-BCBEBBEC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738F26-8C3C-43C5-828A-290BD1064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Compute the covariance matrix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Where M represents the number of samples (images)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N" dirty="0"/>
                  <a:t> indicates the mean vector</a:t>
                </a:r>
              </a:p>
              <a:p>
                <a:r>
                  <a:rPr lang="en-IN" dirty="0"/>
                  <a:t>Compute eigen values and eigen vectors for the matrix  (Eigen vectors are special vectors which when incident on a matrix , it never modify the orientation)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𝐶𝑣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IN" dirty="0"/>
                  <a:t> which implies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i="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IN" i="0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738F26-8C3C-43C5-828A-290BD1064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 r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22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BDD6-FCBB-44CF-8901-FC71F286A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04A879-A0FC-480F-984F-E720C14821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Solving the equation we will obtain the unknown quantity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(eigen value) and v (eigen vector)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04A879-A0FC-480F-984F-E720C14821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159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C716-BB3D-453B-A735-6D0BCB90E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principal component for the following data points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1E99D9-B108-48DA-8EDC-98ECA4077C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N" i="0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0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IN" i="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N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0" dirty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IN" i="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IN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0" dirty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IN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IN" dirty="0"/>
                  <a:t>Observation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IN" dirty="0"/>
                  <a:t>Mean Vector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IN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0" dirty="0">
                                            <a:latin typeface="Cambria Math" panose="02040503050406030204" pitchFamily="18" charset="0"/>
                                          </a:rPr>
                                          <m:t>2+3+5+7+9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IN" i="0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0" dirty="0">
                                            <a:latin typeface="Cambria Math" panose="02040503050406030204" pitchFamily="18" charset="0"/>
                                          </a:rPr>
                                          <m:t>1+4+0+6+2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IN" i="0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5.2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2.6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Mean Subtracted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0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0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IN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−3.2−2.2</m:t>
                                </m:r>
                              </m:e>
                              <m:e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−0.2</m:t>
                                </m:r>
                              </m:e>
                              <m:e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1.8</m:t>
                                </m:r>
                              </m:e>
                              <m:e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3.8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0" dirty="0" smtClean="0">
                                    <a:latin typeface="Cambria Math" panose="02040503050406030204" pitchFamily="18" charset="0"/>
                                  </a:rPr>
                                  <m:t>1.61</m:t>
                                </m:r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⋅4</m:t>
                                </m:r>
                              </m:e>
                              <m:e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−2.6</m:t>
                                </m:r>
                              </m:e>
                              <m:e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3.4</m:t>
                                </m:r>
                              </m:e>
                              <m:e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−0.6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1E99D9-B108-48DA-8EDC-98ECA4077C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848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BF1E03-6B4F-44D8-8852-C71DFF32F9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7750"/>
                <a:ext cx="10515600" cy="51292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Covariance Matrix </a:t>
                </a:r>
              </a:p>
              <a:p>
                <a:pPr marL="0" indent="0">
                  <a:buNone/>
                </a:pPr>
                <a:r>
                  <a:rPr lang="en-US" dirty="0"/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3.2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−2.2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−0.2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1.8      3.8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−1.6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1.4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−2.6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3.4−0.6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3.2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−1.6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−2.2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1.4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−0.2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−2⋅6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1.8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3⋅9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3.8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−0⋅6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0" dirty="0">
                                  <a:latin typeface="Cambria Math" panose="02040503050406030204" pitchFamily="18" charset="0"/>
                                </a:rPr>
                                <m:t>32.8</m:t>
                              </m:r>
                            </m:e>
                            <m:e>
                              <m:r>
                                <a:rPr lang="en-IN" i="0" dirty="0">
                                  <a:latin typeface="Cambria Math" panose="02040503050406030204" pitchFamily="18" charset="0"/>
                                </a:rPr>
                                <m:t>6⋅4</m:t>
                              </m:r>
                            </m:e>
                          </m:mr>
                          <m:mr>
                            <m:e>
                              <m:r>
                                <a:rPr lang="en-IN" i="0" dirty="0">
                                  <a:latin typeface="Cambria Math" panose="02040503050406030204" pitchFamily="18" charset="0"/>
                                </a:rPr>
                                <m:t>6.4</m:t>
                              </m:r>
                            </m:e>
                            <m:e>
                              <m:r>
                                <a:rPr lang="en-IN" i="0" dirty="0">
                                  <a:latin typeface="Cambria Math" panose="02040503050406030204" pitchFamily="18" charset="0"/>
                                </a:rPr>
                                <m:t>23.2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8.2</m:t>
                              </m:r>
                            </m:e>
                            <m:e>
                              <m:r>
                                <a:rPr lang="en-IN" i="0" dirty="0">
                                  <a:latin typeface="Cambria Math" panose="02040503050406030204" pitchFamily="18" charset="0"/>
                                </a:rPr>
                                <m:t>1.6</m:t>
                              </m:r>
                            </m:e>
                          </m:mr>
                          <m:mr>
                            <m:e>
                              <m:r>
                                <a:rPr lang="en-IN" i="0" dirty="0">
                                  <a:latin typeface="Cambria Math" panose="02040503050406030204" pitchFamily="18" charset="0"/>
                                </a:rPr>
                                <m:t>1.6</m:t>
                              </m:r>
                            </m:e>
                            <m:e>
                              <m:r>
                                <a:rPr lang="en-IN" i="0" dirty="0">
                                  <a:latin typeface="Cambria Math" panose="02040503050406030204" pitchFamily="18" charset="0"/>
                                </a:rPr>
                                <m:t>5.8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BF1E03-6B4F-44D8-8852-C71DFF32F9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7750"/>
                <a:ext cx="10515600" cy="5129213"/>
              </a:xfrm>
              <a:blipFill>
                <a:blip r:embed="rId3"/>
                <a:stretch>
                  <a:fillRect l="-1217" t="-20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375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E8C1-81BF-42A2-92B5-5DC90E2E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Eigen Vectors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988490-3ECA-4115-B521-9222CF59BBB3}"/>
                  </a:ext>
                </a:extLst>
              </p:cNvPr>
              <p:cNvSpPr txBox="1"/>
              <p:nvPr/>
            </p:nvSpPr>
            <p:spPr>
              <a:xfrm>
                <a:off x="1266825" y="2286000"/>
                <a:ext cx="2454903" cy="26479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8.2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1.6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1.6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5.8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  <a:p>
                <a:endParaRPr lang="en-IN" dirty="0">
                  <a:latin typeface="Cambria Math" panose="02040503050406030204" pitchFamily="18" charset="0"/>
                </a:endParaRPr>
              </a:p>
              <a:p>
                <a:endParaRPr lang="en-IN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mtClean="0">
                                    <a:latin typeface="Cambria Math" panose="02040503050406030204" pitchFamily="18" charset="0"/>
                                  </a:rPr>
                                  <m:t>8.2</m:t>
                                </m:r>
                                <m:r>
                                  <a:rPr lang="en-IN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IN" i="0" smtClean="0">
                                    <a:latin typeface="Cambria Math" panose="02040503050406030204" pitchFamily="18" charset="0"/>
                                  </a:rPr>
                                  <m:t>1.6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 smtClean="0">
                                    <a:latin typeface="Cambria Math" panose="02040503050406030204" pitchFamily="18" charset="0"/>
                                  </a:rPr>
                                  <m:t>1.6</m:t>
                                </m:r>
                              </m:e>
                              <m:e>
                                <m:r>
                                  <a:rPr lang="en-IN" i="0" smtClean="0">
                                    <a:latin typeface="Cambria Math" panose="02040503050406030204" pitchFamily="18" charset="0"/>
                                  </a:rPr>
                                  <m:t>5.8−</m:t>
                                </m:r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IN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i="0" dirty="0" smtClean="0">
                          <a:latin typeface="Cambria Math" panose="02040503050406030204" pitchFamily="18" charset="0"/>
                        </a:rPr>
                        <m:t>−14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IN" i="0" dirty="0" smtClean="0">
                          <a:latin typeface="Cambria Math" panose="02040503050406030204" pitchFamily="18" charset="0"/>
                        </a:rPr>
                        <m:t>+45=0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IN" i="0" dirty="0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e>
                      </m:d>
                      <m:d>
                        <m:d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IN" i="0" dirty="0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IN" i="0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988490-3ECA-4115-B521-9222CF59B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825" y="2286000"/>
                <a:ext cx="2454903" cy="26479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3AD0E9-7412-4E50-A29C-C0C79BBEFBC7}"/>
                  </a:ext>
                </a:extLst>
              </p:cNvPr>
              <p:cNvSpPr txBox="1"/>
              <p:nvPr/>
            </p:nvSpPr>
            <p:spPr>
              <a:xfrm>
                <a:off x="1952625" y="5390716"/>
                <a:ext cx="12470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=9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3AD0E9-7412-4E50-A29C-C0C79BBEF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625" y="5390716"/>
                <a:ext cx="1247073" cy="276999"/>
              </a:xfrm>
              <a:prstGeom prst="rect">
                <a:avLst/>
              </a:prstGeom>
              <a:blipFill>
                <a:blip r:embed="rId3"/>
                <a:stretch>
                  <a:fillRect l="-4390" r="-3902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1B6AF5E-09B6-4815-BDA4-707D5464C12B}"/>
              </a:ext>
            </a:extLst>
          </p:cNvPr>
          <p:cNvSpPr txBox="1"/>
          <p:nvPr/>
        </p:nvSpPr>
        <p:spPr>
          <a:xfrm flipH="1">
            <a:off x="4922519" y="1914525"/>
            <a:ext cx="5735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Eigen vector for lambda 9 </a:t>
            </a:r>
          </a:p>
          <a:p>
            <a:r>
              <a:rPr lang="en-US" dirty="0"/>
              <a:t>Substitute it in </a:t>
            </a: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C37F06A-DECA-442E-B952-0AA901DE82BC}"/>
                  </a:ext>
                </a:extLst>
              </p:cNvPr>
              <p:cNvSpPr/>
              <p:nvPr/>
            </p:nvSpPr>
            <p:spPr>
              <a:xfrm>
                <a:off x="5168531" y="2769048"/>
                <a:ext cx="2986395" cy="38665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8.2−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1.6</m:t>
                                </m:r>
                              </m:e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5.8−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8.2−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1.6</m:t>
                                </m:r>
                              </m:e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5.8−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IN" dirty="0"/>
              </a:p>
              <a:p>
                <a:r>
                  <a:rPr lang="en-IN" dirty="0"/>
                  <a:t>Assume x2=1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0" dirty="0">
                          <a:latin typeface="Cambria Math" panose="02040503050406030204" pitchFamily="18" charset="0"/>
                        </a:rPr>
                        <m:t>0.8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0" dirty="0">
                          <a:latin typeface="Cambria Math" panose="02040503050406030204" pitchFamily="18" charset="0"/>
                        </a:rPr>
                        <m:t>+1.6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0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i="0" dirty="0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0" dirty="0">
                          <a:latin typeface="Cambria Math" panose="02040503050406030204" pitchFamily="18" charset="0"/>
                        </a:rPr>
                        <m:t>+3.2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0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-0.8x1 = -1.6 =&gt; x1=2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/>
                            </m:mr>
                          </m:m>
                        </m:e>
                      </m:d>
                      <m:r>
                        <a:rPr lang="en-IN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IN" i="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i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IN" i="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C37F06A-DECA-442E-B952-0AA901DE8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531" y="2769048"/>
                <a:ext cx="2986395" cy="3866508"/>
              </a:xfrm>
              <a:prstGeom prst="rect">
                <a:avLst/>
              </a:prstGeom>
              <a:blipFill>
                <a:blip r:embed="rId5"/>
                <a:stretch>
                  <a:fillRect l="-18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ED0404-1FF9-432B-8967-6CAE10437F02}"/>
                  </a:ext>
                </a:extLst>
              </p:cNvPr>
              <p:cNvSpPr txBox="1"/>
              <p:nvPr/>
            </p:nvSpPr>
            <p:spPr>
              <a:xfrm>
                <a:off x="8229600" y="5753100"/>
                <a:ext cx="712054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0.89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0.45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ED0404-1FF9-432B-8967-6CAE10437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5753100"/>
                <a:ext cx="712054" cy="4619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F19436-1411-4F4A-BAB7-C3B3F70FBA96}"/>
                  </a:ext>
                </a:extLst>
              </p14:cNvPr>
              <p14:cNvContentPartPr/>
              <p14:nvPr/>
            </p14:nvContentPartPr>
            <p14:xfrm>
              <a:off x="7834395" y="5902770"/>
              <a:ext cx="195480" cy="72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F19436-1411-4F4A-BAB7-C3B3F70FBA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25755" y="5894130"/>
                <a:ext cx="2131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F923A68-C49C-41FB-A1B1-2D734FCA2BB0}"/>
                  </a:ext>
                </a:extLst>
              </p14:cNvPr>
              <p14:cNvContentPartPr/>
              <p14:nvPr/>
            </p14:nvContentPartPr>
            <p14:xfrm>
              <a:off x="7858515" y="6031290"/>
              <a:ext cx="206280" cy="13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F923A68-C49C-41FB-A1B1-2D734FCA2BB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49875" y="6022650"/>
                <a:ext cx="223920" cy="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164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B977-1AB7-4F71-8255-7AC2CDED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46C6C-2826-45D8-ABE5-787316F0F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Eigen vector for lambda 5 </a:t>
            </a:r>
          </a:p>
          <a:p>
            <a:r>
              <a:rPr lang="en-US" dirty="0"/>
              <a:t>Substitute it in </a:t>
            </a: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334B7D0-24D6-460C-B579-C3B392D5C682}"/>
                  </a:ext>
                </a:extLst>
              </p:cNvPr>
              <p:cNvSpPr/>
              <p:nvPr/>
            </p:nvSpPr>
            <p:spPr>
              <a:xfrm>
                <a:off x="5949581" y="1825625"/>
                <a:ext cx="3417474" cy="38665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8.2−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1.6</m:t>
                                </m:r>
                              </m:e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5.8−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8.2−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1.6</m:t>
                                </m:r>
                              </m:e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5.8−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IN" dirty="0"/>
              </a:p>
              <a:p>
                <a:r>
                  <a:rPr lang="en-IN" dirty="0"/>
                  <a:t>Assume x2=1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.2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0" dirty="0">
                          <a:latin typeface="Cambria Math" panose="02040503050406030204" pitchFamily="18" charset="0"/>
                        </a:rPr>
                        <m:t>+1.6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0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i="0" dirty="0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0.8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0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3.2x1 = -1.6 =&gt; x1=-0.5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/>
                            </m:mr>
                          </m:m>
                        </m:e>
                      </m:d>
                      <m:r>
                        <a:rPr lang="en-IN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−0.5</m:t>
                                  </m:r>
                                </m:e>
                                <m:sup>
                                  <m:r>
                                    <a:rPr lang="en-IN" i="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i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IN" i="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334B7D0-24D6-460C-B579-C3B392D5C6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81" y="1825625"/>
                <a:ext cx="3417474" cy="3866508"/>
              </a:xfrm>
              <a:prstGeom prst="rect">
                <a:avLst/>
              </a:prstGeom>
              <a:blipFill>
                <a:blip r:embed="rId3"/>
                <a:stretch>
                  <a:fillRect l="-16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01B26B1-7F1A-403C-9497-47353BE5CFD3}"/>
                  </a:ext>
                </a:extLst>
              </p14:cNvPr>
              <p14:cNvContentPartPr/>
              <p14:nvPr/>
            </p14:nvContentPartPr>
            <p14:xfrm>
              <a:off x="9313995" y="4910970"/>
              <a:ext cx="279360" cy="122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01B26B1-7F1A-403C-9497-47353BE5CF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05355" y="4902330"/>
                <a:ext cx="2970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0738BE2-398F-42FD-843E-9942D1E25445}"/>
                  </a:ext>
                </a:extLst>
              </p14:cNvPr>
              <p14:cNvContentPartPr/>
              <p14:nvPr/>
            </p14:nvContentPartPr>
            <p14:xfrm>
              <a:off x="9310395" y="5132370"/>
              <a:ext cx="255600" cy="5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0738BE2-398F-42FD-843E-9942D1E254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01755" y="5123370"/>
                <a:ext cx="27324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3D16A6-393F-4C6E-8223-B783A4FB6B8B}"/>
                  </a:ext>
                </a:extLst>
              </p:cNvPr>
              <p:cNvSpPr txBox="1"/>
              <p:nvPr/>
            </p:nvSpPr>
            <p:spPr>
              <a:xfrm>
                <a:off x="9830400" y="4786532"/>
                <a:ext cx="833754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0.45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0.89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3D16A6-393F-4C6E-8223-B783A4FB6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400" y="4786532"/>
                <a:ext cx="833754" cy="4929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997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055A-6A4E-46E4-B048-C3C22C5C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Projecting Data points onto Principal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F096D-FC1B-4502-9EB8-AC88483B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Eigen Vectors v1 =</a:t>
            </a:r>
          </a:p>
          <a:p>
            <a:pPr marL="0" indent="0">
              <a:buNone/>
            </a:pPr>
            <a:r>
              <a:rPr lang="en-US" dirty="0"/>
              <a:t>V2 =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Convert data point (2 1) its mean centered value (-3.2 -1.6)</a:t>
            </a:r>
          </a:p>
          <a:p>
            <a:pPr marL="0" indent="0">
              <a:buNone/>
            </a:pPr>
            <a:r>
              <a:rPr lang="en-US" dirty="0"/>
              <a:t>Project (-3.2 -1.6)           = -3.568</a:t>
            </a:r>
          </a:p>
          <a:p>
            <a:pPr marL="0" indent="0">
              <a:buNone/>
            </a:pPr>
            <a:r>
              <a:rPr lang="en-US" dirty="0"/>
              <a:t>Onto v1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Project (-3.2 -1.6)           = 0.016</a:t>
            </a:r>
          </a:p>
          <a:p>
            <a:pPr marL="0" indent="0">
              <a:buNone/>
            </a:pPr>
            <a:r>
              <a:rPr lang="en-US" dirty="0"/>
              <a:t>Onto v2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4B0DF4-5EEC-4073-BFCD-C3B768851648}"/>
                  </a:ext>
                </a:extLst>
              </p:cNvPr>
              <p:cNvSpPr txBox="1"/>
              <p:nvPr/>
            </p:nvSpPr>
            <p:spPr>
              <a:xfrm>
                <a:off x="3486150" y="3692525"/>
                <a:ext cx="712054" cy="1015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0.89</m:t>
                              </m:r>
                            </m:e>
                          </m:mr>
                          <m:m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0.45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 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4B0DF4-5EEC-4073-BFCD-C3B768851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150" y="3692525"/>
                <a:ext cx="712054" cy="10159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CD6421-4B99-4913-9DB7-FFA78F4C34F8}"/>
                  </a:ext>
                </a:extLst>
              </p:cNvPr>
              <p:cNvSpPr txBox="1"/>
              <p:nvPr/>
            </p:nvSpPr>
            <p:spPr>
              <a:xfrm>
                <a:off x="1591275" y="2348654"/>
                <a:ext cx="833754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0.45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0.89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CD6421-4B99-4913-9DB7-FFA78F4C3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275" y="2348654"/>
                <a:ext cx="833754" cy="492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82F8F4-ED94-4B74-9EE7-B604E0152B2C}"/>
                  </a:ext>
                </a:extLst>
              </p:cNvPr>
              <p:cNvSpPr txBox="1"/>
              <p:nvPr/>
            </p:nvSpPr>
            <p:spPr>
              <a:xfrm>
                <a:off x="3842177" y="1825625"/>
                <a:ext cx="712054" cy="1015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0.89</m:t>
                              </m:r>
                            </m:e>
                          </m:mr>
                          <m:m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0.45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 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82F8F4-ED94-4B74-9EE7-B604E0152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177" y="1825625"/>
                <a:ext cx="712054" cy="1015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DECF3E-7B32-4236-9C5D-7D4C2E1FFA89}"/>
                  </a:ext>
                </a:extLst>
              </p:cNvPr>
              <p:cNvSpPr txBox="1"/>
              <p:nvPr/>
            </p:nvSpPr>
            <p:spPr>
              <a:xfrm>
                <a:off x="3486150" y="5066470"/>
                <a:ext cx="833754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0.45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0.89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DECF3E-7B32-4236-9C5D-7D4C2E1FF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150" y="5066470"/>
                <a:ext cx="833754" cy="4929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970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FA94-6E06-4AC2-B84A-F616C309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8E7D8-D454-479F-98EE-8E4EDDB33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https://pythonmachinelearning.pro/face-recognition-with-eigenfaces/</a:t>
            </a:r>
          </a:p>
        </p:txBody>
      </p:sp>
    </p:spTree>
    <p:extLst>
      <p:ext uri="{BB962C8B-B14F-4D97-AF65-F5344CB8AC3E}">
        <p14:creationId xmlns:p14="http://schemas.microsoft.com/office/powerpoint/2010/main" val="260966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147E-DF3D-44CE-9AED-2D0750CED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Recognition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4BF0E-0242-4E11-934E-B1B32F7E5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Face recognition</a:t>
            </a:r>
            <a:r>
              <a:rPr lang="en-US" dirty="0"/>
              <a:t> is the challenge of classifying whose face is in an input image.</a:t>
            </a:r>
          </a:p>
          <a:p>
            <a:r>
              <a:rPr lang="en-US" dirty="0"/>
              <a:t>A naïve way of accomplishing this is to take the new image, flatten it into a vector, and compute the Euclidean distance between it and all of the other flattened images in our database. Obvious Drawback is speed</a:t>
            </a:r>
          </a:p>
          <a:p>
            <a:pPr marL="0" indent="0">
              <a:buNone/>
            </a:pPr>
            <a:r>
              <a:rPr lang="en-US" dirty="0"/>
              <a:t>Say you have a image of size 8*8 ~ 64 *1 </a:t>
            </a:r>
          </a:p>
          <a:p>
            <a:pPr marL="0" indent="0">
              <a:buNone/>
            </a:pPr>
            <a:r>
              <a:rPr lang="en-US" dirty="0"/>
              <a:t>If it needs to be compared with 200 images in the database, then the approach is unrealistic </a:t>
            </a:r>
          </a:p>
          <a:p>
            <a:pPr marL="0" indent="0">
              <a:buNone/>
            </a:pPr>
            <a:r>
              <a:rPr lang="en-US" dirty="0"/>
              <a:t>Number of computations = 200 * 64 ~ 12,800 computations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64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A340-7DC9-4B6B-96B9-DDBD89C2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Distance classifier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51018-777D-4397-87C9-634AFD8D4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cannot capture inherent noise in image (translation, rotation, illumination variations ) in an image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8982F-CBFB-4C5E-97ED-AB94AAC62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50" y="3286125"/>
            <a:ext cx="6286500" cy="213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2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B04E-D0D0-42D6-B8A7-B0321961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improve classifier?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5837-A37D-4EA9-82D2-FCE31F8DD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Classifiers such as Neural Networks can be used. But still the network would suffer from curse of dimensionality</a:t>
            </a:r>
          </a:p>
          <a:p>
            <a:pPr marL="0" indent="0">
              <a:buNone/>
            </a:pPr>
            <a:r>
              <a:rPr lang="en-US" dirty="0"/>
              <a:t>	if the image is flattened into </a:t>
            </a:r>
            <a:r>
              <a:rPr lang="en-US" dirty="0" err="1"/>
              <a:t>mn</a:t>
            </a:r>
            <a:r>
              <a:rPr lang="en-US" dirty="0"/>
              <a:t> * 1 vector; then the network requires more than </a:t>
            </a:r>
            <a:r>
              <a:rPr lang="en-US" dirty="0" err="1"/>
              <a:t>mn</a:t>
            </a:r>
            <a:r>
              <a:rPr lang="en-US" dirty="0"/>
              <a:t> images which is not realistic for images (as it would depend on the storage space, computational complexity)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29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E831-0F23-426A-8916-D3FE665D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AC59-8CA8-48E1-8F60-DFAA37E10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the size of the image (not blindly)</a:t>
            </a:r>
          </a:p>
          <a:p>
            <a:r>
              <a:rPr lang="en-US" dirty="0"/>
              <a:t>Can we have a technique which can map the face to smaller dimension but retains most of the important parts in it</a:t>
            </a:r>
          </a:p>
          <a:p>
            <a:r>
              <a:rPr lang="en-US" dirty="0"/>
              <a:t>Principal Component Analysis is one such technique which helps in mapping the datapoints to lower dimensions.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61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F178-F29F-4E6E-9157-7FD912FF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and its Principal Components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5E287B-F120-427B-AF99-8A69DD6DC2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791" y="1937056"/>
            <a:ext cx="6224418" cy="428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72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8636-7A38-4277-BCFB-360CBBB5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0B4A57-9DEA-4ADE-8E7C-21A93FFEF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9619"/>
            <a:ext cx="10515600" cy="39433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03750C-1C51-4DDC-8EC9-2651ACFC7505}"/>
              </a:ext>
            </a:extLst>
          </p:cNvPr>
          <p:cNvSpPr txBox="1"/>
          <p:nvPr/>
        </p:nvSpPr>
        <p:spPr>
          <a:xfrm>
            <a:off x="3000375" y="847725"/>
            <a:ext cx="883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 : In the First Figure, Principal Vector captures most of the variance in the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6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D421-3960-4398-8177-B3BCE475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of Data point to a vector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A99F1-D737-4BF8-BCE9-4AE0CFE0A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401"/>
            <a:ext cx="10515600" cy="4351338"/>
          </a:xfrm>
        </p:spPr>
        <p:txBody>
          <a:bodyPr/>
          <a:lstStyle/>
          <a:p>
            <a:r>
              <a:rPr lang="en-US" dirty="0"/>
              <a:t>Data Point [3,2]</a:t>
            </a:r>
          </a:p>
          <a:p>
            <a:r>
              <a:rPr lang="en-US" dirty="0"/>
              <a:t>Vector [ 4 5]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Perpendicular Projection of data point onto the vector </a:t>
            </a:r>
          </a:p>
          <a:p>
            <a:pPr marL="0" indent="0">
              <a:buNone/>
            </a:pPr>
            <a:r>
              <a:rPr lang="en-US" dirty="0"/>
              <a:t>Dot Product between the vectors will help in projection of point onto a vector.</a:t>
            </a:r>
          </a:p>
        </p:txBody>
      </p:sp>
    </p:spTree>
    <p:extLst>
      <p:ext uri="{BB962C8B-B14F-4D97-AF65-F5344CB8AC3E}">
        <p14:creationId xmlns:p14="http://schemas.microsoft.com/office/powerpoint/2010/main" val="315340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57F2-4A19-436E-8907-F20C2F58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data points onto the Principal Vector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31C388-15FC-43B4-8B5B-6672AFB6CA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791" y="1860856"/>
            <a:ext cx="6224418" cy="428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7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690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Face Recognition using Principal Component Analysis</vt:lpstr>
      <vt:lpstr>Face Recognition</vt:lpstr>
      <vt:lpstr>Problems with Distance classifier </vt:lpstr>
      <vt:lpstr>Can we improve classifier?</vt:lpstr>
      <vt:lpstr>Principal Component Analysis</vt:lpstr>
      <vt:lpstr>Sample Data and its Principal Components</vt:lpstr>
      <vt:lpstr>Contd..</vt:lpstr>
      <vt:lpstr>Projection of Data point to a vector </vt:lpstr>
      <vt:lpstr>Transformation of data points onto the Principal Vector</vt:lpstr>
      <vt:lpstr>Mathematical Approach</vt:lpstr>
      <vt:lpstr>Contd..</vt:lpstr>
      <vt:lpstr>Contd..</vt:lpstr>
      <vt:lpstr>Find the principal component for the following data points</vt:lpstr>
      <vt:lpstr>PowerPoint Presentation</vt:lpstr>
      <vt:lpstr>Finding Eigen Vectors</vt:lpstr>
      <vt:lpstr>PowerPoint Presentation</vt:lpstr>
      <vt:lpstr>Projecting Data points onto Principal Components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Principal Component Analysis</dc:title>
  <dc:creator>Ravitha N</dc:creator>
  <cp:lastModifiedBy>Ravitha N</cp:lastModifiedBy>
  <cp:revision>13</cp:revision>
  <dcterms:created xsi:type="dcterms:W3CDTF">2020-04-06T11:34:58Z</dcterms:created>
  <dcterms:modified xsi:type="dcterms:W3CDTF">2020-04-06T17:38:00Z</dcterms:modified>
</cp:coreProperties>
</file>