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67" r:id="rId5"/>
    <p:sldId id="29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0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hyperlink" Target="https://www.geeksforgeeks.org/classes-objects-java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bms-architecture-2-level-3-level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572F-F06C-4E87-B663-657664C6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073639" cy="23621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93076-F58F-467B-9434-B689ACFE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159" y="4267200"/>
            <a:ext cx="5917679" cy="8614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27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80FB5C-A0B8-4359-B1DE-BF1CD058D960}"/>
              </a:ext>
            </a:extLst>
          </p:cNvPr>
          <p:cNvSpPr/>
          <p:nvPr/>
        </p:nvSpPr>
        <p:spPr>
          <a:xfrm>
            <a:off x="762000" y="1219200"/>
            <a:ext cx="7848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Some of the important classes and interfaces defined in JDBC API are as follows:</a:t>
            </a:r>
          </a:p>
          <a:p>
            <a:pPr fontAlgn="base"/>
            <a:r>
              <a:rPr lang="en-US" sz="3200" dirty="0"/>
              <a:t>1.DriverManager</a:t>
            </a:r>
            <a:br>
              <a:rPr lang="en-US" sz="3200" dirty="0"/>
            </a:br>
            <a:r>
              <a:rPr lang="en-US" sz="3200" dirty="0"/>
              <a:t>2.Driver</a:t>
            </a:r>
            <a:br>
              <a:rPr lang="en-US" sz="3200" dirty="0"/>
            </a:br>
            <a:r>
              <a:rPr lang="en-US" sz="3200" dirty="0"/>
              <a:t>3.Connection</a:t>
            </a:r>
            <a:br>
              <a:rPr lang="en-US" sz="3200" dirty="0"/>
            </a:br>
            <a:r>
              <a:rPr lang="en-US" sz="3200" dirty="0"/>
              <a:t>4.Statement</a:t>
            </a:r>
            <a:br>
              <a:rPr lang="en-US" sz="3200" dirty="0"/>
            </a:br>
            <a:r>
              <a:rPr lang="en-US" sz="3200" dirty="0"/>
              <a:t>5.PreparedStatement</a:t>
            </a:r>
            <a:br>
              <a:rPr lang="en-US" sz="3200" dirty="0"/>
            </a:br>
            <a:r>
              <a:rPr lang="en-US" sz="3200" dirty="0"/>
              <a:t>6.CallableStatement</a:t>
            </a:r>
            <a:br>
              <a:rPr lang="en-US" sz="3200" dirty="0"/>
            </a:br>
            <a:r>
              <a:rPr lang="en-US" sz="3200" dirty="0"/>
              <a:t>7.ResultSet</a:t>
            </a:r>
            <a:br>
              <a:rPr lang="en-US" sz="3200" dirty="0"/>
            </a:br>
            <a:r>
              <a:rPr lang="en-US" sz="3200" dirty="0"/>
              <a:t>8.SQL data</a:t>
            </a:r>
          </a:p>
        </p:txBody>
      </p:sp>
    </p:spTree>
    <p:extLst>
      <p:ext uri="{BB962C8B-B14F-4D97-AF65-F5344CB8AC3E}">
        <p14:creationId xmlns:p14="http://schemas.microsoft.com/office/powerpoint/2010/main" val="60762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6E20CB-87D4-46E6-83D5-59366D6F3F51}"/>
              </a:ext>
            </a:extLst>
          </p:cNvPr>
          <p:cNvSpPr/>
          <p:nvPr/>
        </p:nvSpPr>
        <p:spPr>
          <a:xfrm>
            <a:off x="685799" y="1143000"/>
            <a:ext cx="7696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>
                <a:latin typeface="urw-din"/>
              </a:rPr>
              <a:t>3.DriverManager:</a:t>
            </a:r>
            <a:r>
              <a:rPr lang="en-US" sz="3200">
                <a:latin typeface="urw-din"/>
              </a:rPr>
              <a:t> It plays an important role in the JDBC architecture.It uses some database-specific drivers to effectively connect enterprise applications to databases.</a:t>
            </a:r>
            <a:endParaRPr lang="en-US" sz="3200" b="0" i="0" dirty="0">
              <a:effectLst/>
              <a:latin typeface="urw-di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5FA9D-8E9E-41A6-80C8-89B26A68F597}"/>
              </a:ext>
            </a:extLst>
          </p:cNvPr>
          <p:cNvSpPr/>
          <p:nvPr/>
        </p:nvSpPr>
        <p:spPr>
          <a:xfrm>
            <a:off x="685799" y="3429000"/>
            <a:ext cx="75438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latin typeface="urw-din"/>
              </a:rPr>
              <a:t>4.JDBC drivers:</a:t>
            </a:r>
            <a:r>
              <a:rPr lang="en-US" sz="3200" dirty="0">
                <a:latin typeface="urw-din"/>
              </a:rPr>
              <a:t> To communicate with a data source through JDBC, you need a JDBC driver that intelligently communicates with the respective data source.</a:t>
            </a:r>
            <a:endParaRPr lang="en-US" sz="3200" b="0" i="0" dirty="0"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54728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851C1-60EB-4B50-BAFE-DE0F859AAF0A}"/>
              </a:ext>
            </a:extLst>
          </p:cNvPr>
          <p:cNvSpPr/>
          <p:nvPr/>
        </p:nvSpPr>
        <p:spPr>
          <a:xfrm>
            <a:off x="838200" y="2286000"/>
            <a:ext cx="7696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urw-din"/>
              </a:rPr>
              <a:t>  JDBC CLASSES AND INTERFACES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8209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6C508-A5F3-4347-A799-B3C0A2CD1621}"/>
              </a:ext>
            </a:extLst>
          </p:cNvPr>
          <p:cNvSpPr/>
          <p:nvPr/>
        </p:nvSpPr>
        <p:spPr>
          <a:xfrm>
            <a:off x="304800" y="1143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latin typeface="Georgia" panose="02040502050405020303" pitchFamily="18" charset="0"/>
              </a:rPr>
              <a:t>Driver Manager</a:t>
            </a:r>
          </a:p>
          <a:p>
            <a:pPr algn="r"/>
            <a:r>
              <a:rPr lang="en-US" sz="3200" dirty="0"/>
              <a:t>.</a:t>
            </a:r>
            <a:endParaRPr lang="en-IN" sz="3200" b="1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7DB7A-ED5F-4F37-B24D-5B0E65D373D9}"/>
              </a:ext>
            </a:extLst>
          </p:cNvPr>
          <p:cNvSpPr/>
          <p:nvPr/>
        </p:nvSpPr>
        <p:spPr>
          <a:xfrm>
            <a:off x="381000" y="19050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The </a:t>
            </a:r>
            <a:r>
              <a:rPr lang="en-US" sz="3200" dirty="0" err="1">
                <a:latin typeface="Georgia" panose="02040502050405020303" pitchFamily="18" charset="0"/>
              </a:rPr>
              <a:t>DriverManager</a:t>
            </a:r>
            <a:r>
              <a:rPr lang="en-US" sz="3200" dirty="0">
                <a:latin typeface="Georgia" panose="02040502050405020303" pitchFamily="18" charset="0"/>
              </a:rPr>
              <a:t> class (</a:t>
            </a:r>
            <a:r>
              <a:rPr lang="en-US" sz="3200" dirty="0" err="1">
                <a:latin typeface="Georgia" panose="02040502050405020303" pitchFamily="18" charset="0"/>
              </a:rPr>
              <a:t>java.sql.DriverManager</a:t>
            </a:r>
            <a:r>
              <a:rPr lang="en-US" sz="3200" dirty="0">
                <a:latin typeface="Georgia" panose="02040502050405020303" pitchFamily="18" charset="0"/>
              </a:rPr>
              <a:t>) is one of main components of JDBC.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5DA2A-EED8-4222-ADA3-7F2045A5E691}"/>
              </a:ext>
            </a:extLst>
          </p:cNvPr>
          <p:cNvSpPr/>
          <p:nvPr/>
        </p:nvSpPr>
        <p:spPr>
          <a:xfrm>
            <a:off x="381000" y="350006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Georgia" panose="02040502050405020303" pitchFamily="18" charset="0"/>
            </a:endParaRPr>
          </a:p>
          <a:p>
            <a:r>
              <a:rPr lang="en-US" sz="3200" dirty="0" err="1">
                <a:latin typeface="Georgia" panose="02040502050405020303" pitchFamily="18" charset="0"/>
              </a:rPr>
              <a:t>DriverManager</a:t>
            </a:r>
            <a:r>
              <a:rPr lang="en-US" sz="3200" dirty="0">
                <a:latin typeface="Georgia" panose="02040502050405020303" pitchFamily="18" charset="0"/>
              </a:rPr>
              <a:t> manages database drivers, load database specific drivers and select the most appropriate database.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306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23343-3671-4952-AEB1-55262C2A65E6}"/>
              </a:ext>
            </a:extLst>
          </p:cNvPr>
          <p:cNvSpPr/>
          <p:nvPr/>
        </p:nvSpPr>
        <p:spPr>
          <a:xfrm>
            <a:off x="609600" y="1600200"/>
            <a:ext cx="4736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latin typeface="Georgia" panose="02040502050405020303" pitchFamily="18" charset="0"/>
              </a:rPr>
              <a:t>Connection</a:t>
            </a:r>
            <a:endParaRPr lang="en-IN" sz="3200" b="1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361E21-7708-43B3-BBCC-5D46745F776C}"/>
              </a:ext>
            </a:extLst>
          </p:cNvPr>
          <p:cNvSpPr/>
          <p:nvPr/>
        </p:nvSpPr>
        <p:spPr>
          <a:xfrm>
            <a:off x="609600" y="25146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Connection interface provides </a:t>
            </a:r>
            <a:r>
              <a:rPr lang="en-US" sz="3200" dirty="0"/>
              <a:t>access the session established with a database server.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D7D8B-A1A6-443C-AE32-305AE71BAE8A}"/>
              </a:ext>
            </a:extLst>
          </p:cNvPr>
          <p:cNvSpPr/>
          <p:nvPr/>
        </p:nvSpPr>
        <p:spPr>
          <a:xfrm>
            <a:off x="609600" y="4572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Connection con = </a:t>
            </a:r>
            <a:r>
              <a:rPr lang="en-IN" sz="3600" dirty="0" err="1">
                <a:latin typeface="Georgia" panose="02040502050405020303" pitchFamily="18" charset="0"/>
              </a:rPr>
              <a:t>DriverManager.getConnection</a:t>
            </a:r>
            <a:r>
              <a:rPr lang="en-IN" sz="3600" dirty="0">
                <a:latin typeface="Georgia" panose="02040502050405020303" pitchFamily="18" charset="0"/>
              </a:rPr>
              <a:t>(</a:t>
            </a:r>
            <a:r>
              <a:rPr lang="en-IN" sz="3600" dirty="0" err="1">
                <a:latin typeface="Georgia" panose="02040502050405020303" pitchFamily="18" charset="0"/>
              </a:rPr>
              <a:t>url</a:t>
            </a:r>
            <a:r>
              <a:rPr lang="en-IN" sz="3600" dirty="0">
                <a:latin typeface="Georgia" panose="02040502050405020303" pitchFamily="18" charset="0"/>
              </a:rPr>
              <a:t>, username, password);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8289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51912-CA69-4007-83BD-034973BBCDD3}"/>
              </a:ext>
            </a:extLst>
          </p:cNvPr>
          <p:cNvSpPr/>
          <p:nvPr/>
        </p:nvSpPr>
        <p:spPr>
          <a:xfrm>
            <a:off x="381000" y="9906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Georgia" panose="02040502050405020303" pitchFamily="18" charset="0"/>
              </a:rPr>
              <a:t>Statement</a:t>
            </a:r>
          </a:p>
          <a:p>
            <a:pPr algn="just"/>
            <a:endParaRPr lang="en-US" sz="3200" dirty="0">
              <a:latin typeface="Georgia" panose="02040502050405020303" pitchFamily="18" charset="0"/>
            </a:endParaRPr>
          </a:p>
          <a:p>
            <a:pPr algn="just"/>
            <a:r>
              <a:rPr lang="en-US" sz="3200" dirty="0">
                <a:latin typeface="Georgia" panose="02040502050405020303" pitchFamily="18" charset="0"/>
              </a:rPr>
              <a:t>The Statement interface provides a standard abstraction to execute SQL statements and return the results using the </a:t>
            </a:r>
            <a:r>
              <a:rPr lang="en-US" sz="3200" dirty="0" err="1">
                <a:latin typeface="Georgia" panose="02040502050405020303" pitchFamily="18" charset="0"/>
              </a:rPr>
              <a:t>ResultSet</a:t>
            </a:r>
            <a:r>
              <a:rPr lang="en-US" sz="3200" dirty="0">
                <a:latin typeface="Georgia" panose="02040502050405020303" pitchFamily="18" charset="0"/>
              </a:rPr>
              <a:t> objects.  </a:t>
            </a:r>
            <a:endParaRPr lang="en-US" sz="3200" b="0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9CB053-ACE9-442B-8DB0-A7CD37755185}"/>
              </a:ext>
            </a:extLst>
          </p:cNvPr>
          <p:cNvSpPr/>
          <p:nvPr/>
        </p:nvSpPr>
        <p:spPr>
          <a:xfrm>
            <a:off x="914400" y="4648200"/>
            <a:ext cx="8667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Statement </a:t>
            </a:r>
            <a:r>
              <a:rPr lang="en-IN" sz="3200" dirty="0" err="1">
                <a:latin typeface="Georgia" panose="02040502050405020303" pitchFamily="18" charset="0"/>
              </a:rPr>
              <a:t>st</a:t>
            </a:r>
            <a:r>
              <a:rPr lang="en-IN" sz="3200" dirty="0">
                <a:latin typeface="Georgia" panose="02040502050405020303" pitchFamily="18" charset="0"/>
              </a:rPr>
              <a:t> = </a:t>
            </a:r>
            <a:r>
              <a:rPr lang="en-IN" sz="3200" dirty="0" err="1">
                <a:latin typeface="Georgia" panose="02040502050405020303" pitchFamily="18" charset="0"/>
              </a:rPr>
              <a:t>con.createStatement</a:t>
            </a:r>
            <a:r>
              <a:rPr lang="en-IN" sz="3200" dirty="0">
                <a:latin typeface="Georgia" panose="02040502050405020303" pitchFamily="18" charset="0"/>
              </a:rPr>
              <a:t>();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2298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2F0C5-28AC-456F-B9B9-CD4555381E79}"/>
              </a:ext>
            </a:extLst>
          </p:cNvPr>
          <p:cNvSpPr/>
          <p:nvPr/>
        </p:nvSpPr>
        <p:spPr>
          <a:xfrm>
            <a:off x="457200" y="99060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>
                <a:latin typeface="Georgia" panose="02040502050405020303" pitchFamily="18" charset="0"/>
              </a:rPr>
              <a:t>PreparedStatement</a:t>
            </a:r>
            <a:endParaRPr lang="en-US" sz="3200" b="1" dirty="0">
              <a:latin typeface="Georgia" panose="02040502050405020303" pitchFamily="18" charset="0"/>
            </a:endParaRPr>
          </a:p>
          <a:p>
            <a:pPr algn="just"/>
            <a:endParaRPr lang="en-US" sz="3200" dirty="0">
              <a:latin typeface="Georgia" panose="02040502050405020303" pitchFamily="18" charset="0"/>
            </a:endParaRPr>
          </a:p>
          <a:p>
            <a:pPr algn="just"/>
            <a:r>
              <a:rPr lang="en-US" sz="3200" dirty="0" err="1">
                <a:latin typeface="Georgia" panose="02040502050405020303" pitchFamily="18" charset="0"/>
              </a:rPr>
              <a:t>PreparedStatement</a:t>
            </a:r>
            <a:r>
              <a:rPr lang="en-US" sz="3200" dirty="0">
                <a:latin typeface="Georgia" panose="02040502050405020303" pitchFamily="18" charset="0"/>
              </a:rPr>
              <a:t> is a sub interface of the Statement interface.</a:t>
            </a:r>
            <a:endParaRPr lang="en-US" sz="3200" b="0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FF8AE-7587-4558-940B-313C8C6A912F}"/>
              </a:ext>
            </a:extLst>
          </p:cNvPr>
          <p:cNvSpPr/>
          <p:nvPr/>
        </p:nvSpPr>
        <p:spPr>
          <a:xfrm>
            <a:off x="533400" y="2967335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 </a:t>
            </a:r>
          </a:p>
          <a:p>
            <a:r>
              <a:rPr lang="en-US" sz="3200" dirty="0" err="1">
                <a:latin typeface="Georgia" panose="02040502050405020303" pitchFamily="18" charset="0"/>
              </a:rPr>
              <a:t>PreparedStatements</a:t>
            </a:r>
            <a:r>
              <a:rPr lang="en-US" sz="3200" dirty="0">
                <a:latin typeface="Georgia" panose="02040502050405020303" pitchFamily="18" charset="0"/>
              </a:rPr>
              <a:t> are pre-compiled and hence their execution is much faster than that of Statements.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037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8E500-F210-431F-ADB0-84D01A835C0C}"/>
              </a:ext>
            </a:extLst>
          </p:cNvPr>
          <p:cNvSpPr/>
          <p:nvPr/>
        </p:nvSpPr>
        <p:spPr>
          <a:xfrm>
            <a:off x="228600" y="12954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Georgia" panose="02040502050405020303" pitchFamily="18" charset="0"/>
              </a:rPr>
              <a:t>PreparedStatement</a:t>
            </a:r>
            <a:r>
              <a:rPr lang="en-US" sz="2800" dirty="0">
                <a:latin typeface="Georgia" panose="02040502050405020303" pitchFamily="18" charset="0"/>
              </a:rPr>
              <a:t> ps1 = </a:t>
            </a:r>
            <a:r>
              <a:rPr lang="en-US" sz="2800" dirty="0" err="1">
                <a:latin typeface="Georgia" panose="02040502050405020303" pitchFamily="18" charset="0"/>
              </a:rPr>
              <a:t>con.prepareStatement</a:t>
            </a:r>
            <a:r>
              <a:rPr lang="en-US" sz="2800" dirty="0">
                <a:latin typeface="Georgia" panose="02040502050405020303" pitchFamily="18" charset="0"/>
              </a:rPr>
              <a:t>("insert into </a:t>
            </a:r>
            <a:r>
              <a:rPr lang="en-US" sz="2800" dirty="0" err="1">
                <a:latin typeface="Georgia" panose="02040502050405020303" pitchFamily="18" charset="0"/>
              </a:rPr>
              <a:t>employeeList</a:t>
            </a:r>
            <a:r>
              <a:rPr lang="en-US" sz="2800" dirty="0">
                <a:latin typeface="Georgia" panose="02040502050405020303" pitchFamily="18" charset="0"/>
              </a:rPr>
              <a:t>            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                                                       values ('Heartin',2)");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DB2EF-FF8F-4568-A0BC-DA3D312724A9}"/>
              </a:ext>
            </a:extLst>
          </p:cNvPr>
          <p:cNvSpPr/>
          <p:nvPr/>
        </p:nvSpPr>
        <p:spPr>
          <a:xfrm>
            <a:off x="228600" y="2967335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>
                <a:latin typeface="Georgia" panose="02040502050405020303" pitchFamily="18" charset="0"/>
              </a:rPr>
              <a:t>CallableStatement</a:t>
            </a:r>
            <a:endParaRPr lang="en-US" sz="3200" b="1" dirty="0">
              <a:latin typeface="Georgia" panose="02040502050405020303" pitchFamily="18" charset="0"/>
            </a:endParaRPr>
          </a:p>
          <a:p>
            <a:pPr algn="just"/>
            <a:r>
              <a:rPr lang="en-US" sz="3200" dirty="0" err="1">
                <a:latin typeface="Georgia" panose="02040502050405020303" pitchFamily="18" charset="0"/>
              </a:rPr>
              <a:t>CallableStatement</a:t>
            </a:r>
            <a:r>
              <a:rPr lang="en-US" sz="3200" dirty="0">
                <a:latin typeface="Georgia" panose="02040502050405020303" pitchFamily="18" charset="0"/>
              </a:rPr>
              <a:t> extends the capabilities of a </a:t>
            </a:r>
            <a:r>
              <a:rPr lang="en-US" sz="3200" dirty="0" err="1">
                <a:latin typeface="Georgia" panose="02040502050405020303" pitchFamily="18" charset="0"/>
              </a:rPr>
              <a:t>PreparedStatement</a:t>
            </a:r>
            <a:r>
              <a:rPr lang="en-US" sz="3200" dirty="0">
                <a:latin typeface="Georgia" panose="02040502050405020303" pitchFamily="18" charset="0"/>
              </a:rPr>
              <a:t> to include methods</a:t>
            </a:r>
            <a:endParaRPr lang="en-US" sz="3200" b="0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BC7E2-BBD1-4547-B50C-E078F36778B0}"/>
              </a:ext>
            </a:extLst>
          </p:cNvPr>
          <p:cNvSpPr/>
          <p:nvPr/>
        </p:nvSpPr>
        <p:spPr>
          <a:xfrm>
            <a:off x="228600" y="5316378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>
                <a:latin typeface="Georgia" panose="02040502050405020303" pitchFamily="18" charset="0"/>
              </a:rPr>
              <a:t>CallableStatement</a:t>
            </a:r>
            <a:endParaRPr lang="en-US" sz="2800" b="1" dirty="0">
              <a:latin typeface="Georgia" panose="02040502050405020303" pitchFamily="18" charset="0"/>
            </a:endParaRPr>
          </a:p>
          <a:p>
            <a:pPr algn="just"/>
            <a:r>
              <a:rPr lang="en-US" sz="2800" dirty="0" err="1">
                <a:latin typeface="Georgia" panose="02040502050405020303" pitchFamily="18" charset="0"/>
              </a:rPr>
              <a:t>CallableStatement</a:t>
            </a:r>
            <a:r>
              <a:rPr lang="en-US" sz="2800" dirty="0">
                <a:latin typeface="Georgia" panose="02040502050405020303" pitchFamily="18" charset="0"/>
              </a:rPr>
              <a:t> extends the capabilities of a </a:t>
            </a:r>
            <a:r>
              <a:rPr lang="en-US" sz="2800" dirty="0" err="1">
                <a:latin typeface="Georgia" panose="02040502050405020303" pitchFamily="18" charset="0"/>
              </a:rPr>
              <a:t>PreparedStatement</a:t>
            </a:r>
            <a:r>
              <a:rPr lang="en-US" sz="2800" dirty="0">
                <a:latin typeface="Georgia" panose="02040502050405020303" pitchFamily="18" charset="0"/>
              </a:rPr>
              <a:t> to include methods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0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B8B93-3845-42A1-BCAF-A6641D2C528D}"/>
              </a:ext>
            </a:extLst>
          </p:cNvPr>
          <p:cNvSpPr/>
          <p:nvPr/>
        </p:nvSpPr>
        <p:spPr>
          <a:xfrm>
            <a:off x="2819399" y="3244334"/>
            <a:ext cx="4114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JDBC Drivers</a:t>
            </a:r>
            <a:endParaRPr lang="en-IN" sz="4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5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373552-FEB1-4BFF-9FE5-DCC282FA5724}"/>
              </a:ext>
            </a:extLst>
          </p:cNvPr>
          <p:cNvSpPr/>
          <p:nvPr/>
        </p:nvSpPr>
        <p:spPr>
          <a:xfrm>
            <a:off x="304800" y="12954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verdana" panose="020B0604030504040204" pitchFamily="34" charset="0"/>
              </a:rPr>
              <a:t>There are 4 types of JDBC drivers: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latin typeface="verdana" panose="020B0604030504040204" pitchFamily="34" charset="0"/>
              </a:rPr>
              <a:t>JDBC-ODBC bridge driver</a:t>
            </a:r>
          </a:p>
          <a:p>
            <a:endParaRPr lang="en-IN" sz="3200" dirty="0">
              <a:latin typeface="verdana" panose="020B0604030504040204" pitchFamily="34" charset="0"/>
            </a:endParaRPr>
          </a:p>
          <a:p>
            <a:r>
              <a:rPr lang="en-IN" sz="3200" dirty="0">
                <a:latin typeface="verdana" panose="020B0604030504040204" pitchFamily="34" charset="0"/>
              </a:rPr>
              <a:t>2.Native-API driver (partially java driver)</a:t>
            </a:r>
          </a:p>
          <a:p>
            <a:endParaRPr lang="en-IN" sz="3200" dirty="0">
              <a:latin typeface="verdana" panose="020B0604030504040204" pitchFamily="34" charset="0"/>
            </a:endParaRPr>
          </a:p>
          <a:p>
            <a:r>
              <a:rPr lang="en-IN" sz="3200" dirty="0">
                <a:latin typeface="verdana" panose="020B0604030504040204" pitchFamily="34" charset="0"/>
              </a:rPr>
              <a:t>3.Network Protocol driver (fully java driver)</a:t>
            </a:r>
          </a:p>
          <a:p>
            <a:endParaRPr lang="en-IN" sz="3200" dirty="0">
              <a:latin typeface="verdana" panose="020B0604030504040204" pitchFamily="34" charset="0"/>
            </a:endParaRPr>
          </a:p>
          <a:p>
            <a:r>
              <a:rPr lang="en-IN" sz="3200" dirty="0">
                <a:latin typeface="verdana" panose="020B0604030504040204" pitchFamily="34" charset="0"/>
              </a:rPr>
              <a:t>4.Thin driver (fully java driver)</a:t>
            </a:r>
            <a:endParaRPr lang="en-IN" sz="32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8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9D500E-4D24-4803-A8CA-1D448BF465C4}"/>
              </a:ext>
            </a:extLst>
          </p:cNvPr>
          <p:cNvSpPr/>
          <p:nvPr/>
        </p:nvSpPr>
        <p:spPr>
          <a:xfrm>
            <a:off x="152400" y="9906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sz="2800" dirty="0"/>
              <a:t>JDBC stands for Java Database Connectivity. 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C6F69-2612-4A23-9094-79E3AC24A477}"/>
              </a:ext>
            </a:extLst>
          </p:cNvPr>
          <p:cNvSpPr/>
          <p:nvPr/>
        </p:nvSpPr>
        <p:spPr>
          <a:xfrm>
            <a:off x="457200" y="1828802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JDBC is a Java API to connect and execute the query with the database.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807EE-FDE2-49BE-9DA5-372074A7CA5D}"/>
              </a:ext>
            </a:extLst>
          </p:cNvPr>
          <p:cNvSpPr/>
          <p:nvPr/>
        </p:nvSpPr>
        <p:spPr>
          <a:xfrm>
            <a:off x="457200" y="3097891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800" dirty="0">
                <a:latin typeface="verdana" panose="020B0604030504040204" pitchFamily="34" charset="0"/>
              </a:rPr>
              <a:t>It is a part of </a:t>
            </a:r>
            <a:r>
              <a:rPr lang="en-US" sz="2800" dirty="0" err="1">
                <a:latin typeface="verdana" panose="020B0604030504040204" pitchFamily="34" charset="0"/>
              </a:rPr>
              <a:t>JavaSE</a:t>
            </a:r>
            <a:r>
              <a:rPr lang="en-US" sz="2800" dirty="0">
                <a:latin typeface="verdana" panose="020B0604030504040204" pitchFamily="34" charset="0"/>
              </a:rPr>
              <a:t> (Java Standard Edition).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D656B-B94A-45B1-A3C3-EE294684399F}"/>
              </a:ext>
            </a:extLst>
          </p:cNvPr>
          <p:cNvSpPr/>
          <p:nvPr/>
        </p:nvSpPr>
        <p:spPr>
          <a:xfrm>
            <a:off x="457200" y="4366980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</a:rPr>
              <a:t>JDBC API uses JDBC drivers to connect with the database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9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A26F59-CC06-4E71-83D4-DBABB6CAC986}"/>
              </a:ext>
            </a:extLst>
          </p:cNvPr>
          <p:cNvSpPr/>
          <p:nvPr/>
        </p:nvSpPr>
        <p:spPr>
          <a:xfrm>
            <a:off x="367474" y="558999"/>
            <a:ext cx="7467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1.JDBC-ODBC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D6327-FEEE-43C5-912F-8B27288EA96F}"/>
              </a:ext>
            </a:extLst>
          </p:cNvPr>
          <p:cNvSpPr/>
          <p:nvPr/>
        </p:nvSpPr>
        <p:spPr>
          <a:xfrm>
            <a:off x="838200" y="1774686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JDBC-ODBC bridge driver uses ODBC driver to connect to the database.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JDBC-ODBC bridge driver converts JDBC method calls into the ODBC function calls.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now discouraged because of thin driver.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2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idge driver">
            <a:extLst>
              <a:ext uri="{FF2B5EF4-FFF2-40B4-BE49-F238E27FC236}">
                <a16:creationId xmlns:a16="http://schemas.microsoft.com/office/drawing/2014/main" id="{B4E20444-7DE9-459F-8B31-C0171C8F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3639"/>
            <a:ext cx="8305800" cy="46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3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F9860-CCF7-4F73-87CD-1948E3BE31A0}"/>
              </a:ext>
            </a:extLst>
          </p:cNvPr>
          <p:cNvSpPr/>
          <p:nvPr/>
        </p:nvSpPr>
        <p:spPr>
          <a:xfrm>
            <a:off x="609600" y="1143000"/>
            <a:ext cx="654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2.Native-API driver</a:t>
            </a:r>
            <a:endParaRPr lang="en-IN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D6902-3125-4813-B708-FCCD9995398B}"/>
              </a:ext>
            </a:extLst>
          </p:cNvPr>
          <p:cNvSpPr/>
          <p:nvPr/>
        </p:nvSpPr>
        <p:spPr>
          <a:xfrm>
            <a:off x="605971" y="217557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Native API driver uses the client-side libraries of the database.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converts JDBC method calls into native calls of the database API.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5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ative-API driver">
            <a:extLst>
              <a:ext uri="{FF2B5EF4-FFF2-40B4-BE49-F238E27FC236}">
                <a16:creationId xmlns:a16="http://schemas.microsoft.com/office/drawing/2014/main" id="{0E12A55D-B0D2-4BD1-BE51-CCB26602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4000"/>
            <a:ext cx="8153400" cy="42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4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D98AF5-3789-4CCF-91F2-FDBAD444C3B8}"/>
              </a:ext>
            </a:extLst>
          </p:cNvPr>
          <p:cNvSpPr/>
          <p:nvPr/>
        </p:nvSpPr>
        <p:spPr>
          <a:xfrm>
            <a:off x="762000" y="838200"/>
            <a:ext cx="5044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3.Network Protocol driver</a:t>
            </a:r>
            <a:endParaRPr lang="en-IN" sz="3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B774-52E9-4DA8-8A4A-AFD4A974551B}"/>
              </a:ext>
            </a:extLst>
          </p:cNvPr>
          <p:cNvSpPr/>
          <p:nvPr/>
        </p:nvSpPr>
        <p:spPr>
          <a:xfrm>
            <a:off x="304800" y="269033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Protocol driver uses middleware (application server) that converts JDBC calls directly or indirectly into the vendor-specific database protocol.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5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etwork Protocol driver">
            <a:extLst>
              <a:ext uri="{FF2B5EF4-FFF2-40B4-BE49-F238E27FC236}">
                <a16:creationId xmlns:a16="http://schemas.microsoft.com/office/drawing/2014/main" id="{41901586-6D41-4CE9-BF3D-A4D1CD4CB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4950"/>
            <a:ext cx="80772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2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B8CFD-8EAD-40B1-8119-267506EE3665}"/>
              </a:ext>
            </a:extLst>
          </p:cNvPr>
          <p:cNvSpPr/>
          <p:nvPr/>
        </p:nvSpPr>
        <p:spPr>
          <a:xfrm>
            <a:off x="838200" y="914400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4.Thin driver</a:t>
            </a:r>
            <a:endParaRPr lang="en-IN" sz="3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8FFF5-DAFE-4B05-80F1-2A170D547063}"/>
              </a:ext>
            </a:extLst>
          </p:cNvPr>
          <p:cNvSpPr/>
          <p:nvPr/>
        </p:nvSpPr>
        <p:spPr>
          <a:xfrm>
            <a:off x="685800" y="2133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thin driver converts JDBC calls directly into the vendor-specific database protocol.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why it is known as thin driver.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2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in driver">
            <a:extLst>
              <a:ext uri="{FF2B5EF4-FFF2-40B4-BE49-F238E27FC236}">
                <a16:creationId xmlns:a16="http://schemas.microsoft.com/office/drawing/2014/main" id="{CFA1F120-4647-4946-8DBD-F941A021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8274"/>
            <a:ext cx="8077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6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FEAE8-92C0-4200-88FF-E7BFFFDD45C3}"/>
              </a:ext>
            </a:extLst>
          </p:cNvPr>
          <p:cNvSpPr/>
          <p:nvPr/>
        </p:nvSpPr>
        <p:spPr>
          <a:xfrm>
            <a:off x="1295400" y="3244334"/>
            <a:ext cx="8703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881448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D844E-5204-4330-8C7C-F88044AA6F40}"/>
              </a:ext>
            </a:extLst>
          </p:cNvPr>
          <p:cNvSpPr/>
          <p:nvPr/>
        </p:nvSpPr>
        <p:spPr>
          <a:xfrm>
            <a:off x="304800" y="914400"/>
            <a:ext cx="821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  <a:endParaRPr lang="en-IN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7E56A-E69D-48EB-A05F-58D5E9411667}"/>
              </a:ext>
            </a:extLst>
          </p:cNvPr>
          <p:cNvSpPr/>
          <p:nvPr/>
        </p:nvSpPr>
        <p:spPr>
          <a:xfrm>
            <a:off x="304800" y="2274838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steps to connect any java application with the database using JDBC.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steps are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follows:Register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Driver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C0095-7931-4E70-B35B-EDB846F04D7B}"/>
              </a:ext>
            </a:extLst>
          </p:cNvPr>
          <p:cNvSpPr/>
          <p:nvPr/>
        </p:nvSpPr>
        <p:spPr>
          <a:xfrm>
            <a:off x="381000" y="9906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urw-din"/>
              </a:rPr>
              <a:t>Definition of JDBC </a:t>
            </a:r>
          </a:p>
          <a:p>
            <a:br>
              <a:rPr lang="en-US" sz="3200" dirty="0"/>
            </a:br>
            <a:r>
              <a:rPr lang="en-US" sz="3200" dirty="0">
                <a:latin typeface="urw-din"/>
              </a:rPr>
              <a:t>JDBC is an API(Application programming interface) which is used in java programming to interact with databases.</a:t>
            </a:r>
          </a:p>
          <a:p>
            <a:br>
              <a:rPr lang="en-US" sz="3200" dirty="0"/>
            </a:br>
            <a:r>
              <a:rPr lang="en-US" sz="3200" i="1" dirty="0">
                <a:latin typeface="urw-din"/>
              </a:rPr>
              <a:t>The </a:t>
            </a:r>
            <a:r>
              <a:rPr lang="en-US" sz="3200" i="1" u="sng" dirty="0"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3200" i="1" dirty="0">
                <a:latin typeface="urw-din"/>
              </a:rPr>
              <a:t> and </a:t>
            </a:r>
            <a:r>
              <a:rPr lang="en-US" sz="3200" i="1" u="sng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interfaces</a:t>
            </a:r>
            <a:r>
              <a:rPr lang="en-US" sz="3200" i="1" dirty="0">
                <a:latin typeface="urw-din"/>
              </a:rPr>
              <a:t> of JDBC allows application to send request made by users to the specified database.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6640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ava Database Connectivity Steps">
            <a:extLst>
              <a:ext uri="{FF2B5EF4-FFF2-40B4-BE49-F238E27FC236}">
                <a16:creationId xmlns:a16="http://schemas.microsoft.com/office/drawing/2014/main" id="{340F5434-8454-4F4F-A452-5768A305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9051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68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5AECBF-5DD5-465F-861D-5A509188FB1A}"/>
              </a:ext>
            </a:extLst>
          </p:cNvPr>
          <p:cNvSpPr/>
          <p:nvPr/>
        </p:nvSpPr>
        <p:spPr>
          <a:xfrm>
            <a:off x="270931" y="461547"/>
            <a:ext cx="4812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1.Register the driver class</a:t>
            </a:r>
            <a:endParaRPr lang="en-IN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7D586-DE46-44BD-B369-3DEB3464D647}"/>
              </a:ext>
            </a:extLst>
          </p:cNvPr>
          <p:cNvSpPr/>
          <p:nvPr/>
        </p:nvSpPr>
        <p:spPr>
          <a:xfrm>
            <a:off x="567871" y="1820511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forName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of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register the driver class.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B8FB5-38D3-4DCC-87FA-496B6FF9EDB4}"/>
              </a:ext>
            </a:extLst>
          </p:cNvPr>
          <p:cNvSpPr/>
          <p:nvPr/>
        </p:nvSpPr>
        <p:spPr>
          <a:xfrm>
            <a:off x="578757" y="2949193"/>
            <a:ext cx="42903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E77B4-4A60-4C1A-82C4-F8368B7AB5E8}"/>
              </a:ext>
            </a:extLst>
          </p:cNvPr>
          <p:cNvSpPr/>
          <p:nvPr/>
        </p:nvSpPr>
        <p:spPr>
          <a:xfrm>
            <a:off x="567871" y="43434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throws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57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86763D-D8BC-4724-A87C-A9CC362A88CB}"/>
              </a:ext>
            </a:extLst>
          </p:cNvPr>
          <p:cNvSpPr/>
          <p:nvPr/>
        </p:nvSpPr>
        <p:spPr>
          <a:xfrm>
            <a:off x="228600" y="400931"/>
            <a:ext cx="5590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2.Create the connection object</a:t>
            </a:r>
            <a:endParaRPr lang="en-IN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12E54-10C6-4D7B-9A85-4F0997E04620}"/>
              </a:ext>
            </a:extLst>
          </p:cNvPr>
          <p:cNvSpPr/>
          <p:nvPr/>
        </p:nvSpPr>
        <p:spPr>
          <a:xfrm>
            <a:off x="337457" y="1518048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establish connection with the database.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27D23-F403-46DD-B410-354F053C0614}"/>
              </a:ext>
            </a:extLst>
          </p:cNvPr>
          <p:cNvSpPr/>
          <p:nvPr/>
        </p:nvSpPr>
        <p:spPr>
          <a:xfrm>
            <a:off x="457200" y="4737167"/>
            <a:ext cx="8719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Connection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18296-2793-4B2D-A4F3-FE2315A5EB71}"/>
              </a:ext>
            </a:extLst>
          </p:cNvPr>
          <p:cNvSpPr/>
          <p:nvPr/>
        </p:nvSpPr>
        <p:spPr>
          <a:xfrm>
            <a:off x="457200" y="3620050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2428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F63FB6-417E-482A-8620-FCF8B64A3264}"/>
              </a:ext>
            </a:extLst>
          </p:cNvPr>
          <p:cNvSpPr/>
          <p:nvPr/>
        </p:nvSpPr>
        <p:spPr>
          <a:xfrm>
            <a:off x="381000" y="685800"/>
            <a:ext cx="54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3.Create the Statement object</a:t>
            </a:r>
            <a:endParaRPr lang="en-IN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B899E-AF38-416C-84FD-7CD171919F66}"/>
              </a:ext>
            </a:extLst>
          </p:cNvPr>
          <p:cNvSpPr/>
          <p:nvPr/>
        </p:nvSpPr>
        <p:spPr>
          <a:xfrm>
            <a:off x="533400" y="1450854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Connection interface is used to create statement.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of statement is responsible to execute queries with the database.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E436A-CA54-4FB4-B57D-4FEED33403F5}"/>
              </a:ext>
            </a:extLst>
          </p:cNvPr>
          <p:cNvSpPr/>
          <p:nvPr/>
        </p:nvSpPr>
        <p:spPr>
          <a:xfrm>
            <a:off x="533400" y="4267200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87462-70E0-4F1F-8DC2-D9F0D8FB8AD3}"/>
              </a:ext>
            </a:extLst>
          </p:cNvPr>
          <p:cNvSpPr/>
          <p:nvPr/>
        </p:nvSpPr>
        <p:spPr>
          <a:xfrm>
            <a:off x="533400" y="5147552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SQLE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47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86DB3-5906-47F2-9475-A7DBC1EE3442}"/>
              </a:ext>
            </a:extLst>
          </p:cNvPr>
          <p:cNvSpPr/>
          <p:nvPr/>
        </p:nvSpPr>
        <p:spPr>
          <a:xfrm>
            <a:off x="228600" y="457200"/>
            <a:ext cx="3558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4.Execute the query</a:t>
            </a:r>
            <a:endParaRPr lang="en-IN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79016-8460-45C7-90AE-EFA1A28A61A2}"/>
              </a:ext>
            </a:extLst>
          </p:cNvPr>
          <p:cNvSpPr/>
          <p:nvPr/>
        </p:nvSpPr>
        <p:spPr>
          <a:xfrm>
            <a:off x="380999" y="12192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executeQuery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Statement interface is used to execute queries to the database.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C01B1-37AD-4442-9E73-CFA20751E7FF}"/>
              </a:ext>
            </a:extLst>
          </p:cNvPr>
          <p:cNvSpPr/>
          <p:nvPr/>
        </p:nvSpPr>
        <p:spPr>
          <a:xfrm>
            <a:off x="380999" y="3244334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0EE8D-0717-464B-887C-5AED6B584BAE}"/>
              </a:ext>
            </a:extLst>
          </p:cNvPr>
          <p:cNvSpPr/>
          <p:nvPr/>
        </p:nvSpPr>
        <p:spPr>
          <a:xfrm>
            <a:off x="380998" y="4069141"/>
            <a:ext cx="8381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executeQuery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64CD2-5879-4A20-B998-3C2841CFC201}"/>
              </a:ext>
            </a:extLst>
          </p:cNvPr>
          <p:cNvSpPr/>
          <p:nvPr/>
        </p:nvSpPr>
        <p:spPr>
          <a:xfrm>
            <a:off x="381000" y="457200"/>
            <a:ext cx="5557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connection object</a:t>
            </a:r>
            <a:endParaRPr lang="en-IN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4F8D7-753A-4470-AF24-61CE9ADA30DB}"/>
              </a:ext>
            </a:extLst>
          </p:cNvPr>
          <p:cNvSpPr/>
          <p:nvPr/>
        </p:nvSpPr>
        <p:spPr>
          <a:xfrm>
            <a:off x="342900" y="19050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closing connection object statement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closed automatically.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2376CF-EF13-42E3-94CF-483740246146}"/>
              </a:ext>
            </a:extLst>
          </p:cNvPr>
          <p:cNvSpPr/>
          <p:nvPr/>
        </p:nvSpPr>
        <p:spPr>
          <a:xfrm>
            <a:off x="381000" y="3693887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D3BC4-AEEE-47F2-9706-72F56F7EA6DF}"/>
              </a:ext>
            </a:extLst>
          </p:cNvPr>
          <p:cNvSpPr/>
          <p:nvPr/>
        </p:nvSpPr>
        <p:spPr>
          <a:xfrm>
            <a:off x="381000" y="48006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close()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DBC (Java Database Connectivity) ">
            <a:extLst>
              <a:ext uri="{FF2B5EF4-FFF2-40B4-BE49-F238E27FC236}">
                <a16:creationId xmlns:a16="http://schemas.microsoft.com/office/drawing/2014/main" id="{545FBA8A-1D49-4559-A0F2-E8C59236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1"/>
            <a:ext cx="6400800" cy="31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9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70A2AB-5970-4C5E-AC11-386FC29AFA46}"/>
              </a:ext>
            </a:extLst>
          </p:cNvPr>
          <p:cNvSpPr/>
          <p:nvPr/>
        </p:nvSpPr>
        <p:spPr>
          <a:xfrm>
            <a:off x="609600" y="685800"/>
            <a:ext cx="4942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Use JDBC</a:t>
            </a:r>
            <a:endParaRPr lang="en-US" sz="32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71526-B930-4A48-B7D9-FD300CADD5A2}"/>
              </a:ext>
            </a:extLst>
          </p:cNvPr>
          <p:cNvSpPr/>
          <p:nvPr/>
        </p:nvSpPr>
        <p:spPr>
          <a:xfrm>
            <a:off x="627743" y="19812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JDBC API to handle database using Java program and can perform the following activities: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database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queries and update statements to the database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result received from the database.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1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1A048-D383-493E-8DA4-D9B9B1A3DF2A}"/>
              </a:ext>
            </a:extLst>
          </p:cNvPr>
          <p:cNvSpPr/>
          <p:nvPr/>
        </p:nvSpPr>
        <p:spPr>
          <a:xfrm>
            <a:off x="457200" y="914400"/>
            <a:ext cx="5201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u="sng" dirty="0">
                <a:latin typeface="urw-din"/>
              </a:rPr>
              <a:t>Components of JDBC</a:t>
            </a:r>
            <a:endParaRPr lang="en-IN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A97F6-2B79-4F32-8B71-352427D05B24}"/>
              </a:ext>
            </a:extLst>
          </p:cNvPr>
          <p:cNvSpPr/>
          <p:nvPr/>
        </p:nvSpPr>
        <p:spPr>
          <a:xfrm>
            <a:off x="457200" y="1981200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urw-din"/>
              </a:rPr>
              <a:t>There are generally four main components of JDBC through which it can interact with a database. </a:t>
            </a:r>
          </a:p>
          <a:p>
            <a:endParaRPr lang="en-IN" sz="3200" dirty="0"/>
          </a:p>
          <a:p>
            <a:pPr marL="514350" indent="-514350">
              <a:buAutoNum type="arabicPeriod"/>
            </a:pPr>
            <a:r>
              <a:rPr lang="en-IN" sz="3200" b="1" dirty="0"/>
              <a:t>JDBC API    </a:t>
            </a:r>
          </a:p>
          <a:p>
            <a:pPr marL="514350" indent="-514350">
              <a:buAutoNum type="arabicPeriod"/>
            </a:pPr>
            <a:r>
              <a:rPr lang="en-IN" sz="3200" b="1" dirty="0"/>
              <a:t>JDBC DRIVE MANAGER</a:t>
            </a:r>
            <a:endParaRPr lang="en-IN" sz="3200" dirty="0"/>
          </a:p>
          <a:p>
            <a:pPr marL="514350" indent="-514350">
              <a:buAutoNum type="arabicPeriod"/>
            </a:pPr>
            <a:r>
              <a:rPr lang="en-IN" sz="3200" b="1" dirty="0"/>
              <a:t>JDBC Test suite</a:t>
            </a:r>
          </a:p>
          <a:p>
            <a:pPr marL="514350" indent="-514350">
              <a:buAutoNum type="arabicPeriod"/>
            </a:pPr>
            <a:r>
              <a:rPr lang="en-IN" sz="3200" b="1" dirty="0"/>
              <a:t>JDBC-ODBC Bridge Drivers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204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88C324-5398-45BD-8053-0D15E905A4AA}"/>
              </a:ext>
            </a:extLst>
          </p:cNvPr>
          <p:cNvSpPr/>
          <p:nvPr/>
        </p:nvSpPr>
        <p:spPr>
          <a:xfrm>
            <a:off x="2209800" y="281940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 of JDBC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33393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08D659-0A59-4E4B-BC5F-22D573B4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7402"/>
            <a:ext cx="7086600" cy="52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7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87F4B-A67A-48BE-A9B9-C9240813372D}"/>
              </a:ext>
            </a:extLst>
          </p:cNvPr>
          <p:cNvSpPr/>
          <p:nvPr/>
        </p:nvSpPr>
        <p:spPr>
          <a:xfrm>
            <a:off x="381000" y="990600"/>
            <a:ext cx="8458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3600" b="1" dirty="0">
                <a:latin typeface="urw-din"/>
              </a:rPr>
              <a:t>Application:</a:t>
            </a:r>
            <a:r>
              <a:rPr lang="en-US" sz="3600" dirty="0">
                <a:latin typeface="urw-din"/>
              </a:rPr>
              <a:t> It is a java applet or a servlet which communicates with a data source.</a:t>
            </a:r>
          </a:p>
          <a:p>
            <a:pPr fontAlgn="base"/>
            <a:endParaRPr lang="en-US" sz="3600" dirty="0">
              <a:latin typeface="urw-din"/>
            </a:endParaRPr>
          </a:p>
          <a:p>
            <a:pPr fontAlgn="base"/>
            <a:br>
              <a:rPr lang="en-US" sz="3600" dirty="0"/>
            </a:br>
            <a:r>
              <a:rPr lang="en-US" sz="3600" dirty="0"/>
              <a:t>2.</a:t>
            </a:r>
            <a:r>
              <a:rPr lang="en-US" sz="3200" b="1" dirty="0"/>
              <a:t>The JDBC API:</a:t>
            </a:r>
            <a:r>
              <a:rPr lang="en-US" sz="3200" dirty="0"/>
              <a:t> The JDBC API allows Java programs to execute SQL statements and retrieve results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9186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848</Words>
  <Application>Microsoft Office PowerPoint</Application>
  <PresentationFormat>On-screen Show (4:3)</PresentationFormat>
  <Paragraphs>115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Century Gothic</vt:lpstr>
      <vt:lpstr>Georgia</vt:lpstr>
      <vt:lpstr>Times New Roman</vt:lpstr>
      <vt:lpstr>urw-din</vt:lpstr>
      <vt:lpstr>Verdana</vt:lpstr>
      <vt:lpstr>Wingdings 3</vt:lpstr>
      <vt:lpstr>Ion</vt:lpstr>
      <vt:lpstr>             JDBC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user</dc:creator>
  <cp:lastModifiedBy>MURALIDHAR IRRI</cp:lastModifiedBy>
  <cp:revision>14</cp:revision>
  <dcterms:created xsi:type="dcterms:W3CDTF">2006-08-16T00:00:00Z</dcterms:created>
  <dcterms:modified xsi:type="dcterms:W3CDTF">2021-02-08T06:31:57Z</dcterms:modified>
</cp:coreProperties>
</file>