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Black" panose="020B0A04020102020204" pitchFamily="34" charset="0"/>
                <a:cs typeface="Arial"/>
              </a:rPr>
              <a:t>CAPSTONE PROJECT</a:t>
            </a:r>
          </a:p>
        </p:txBody>
      </p:sp>
      <p:sp>
        <p:nvSpPr>
          <p:cNvPr id="4" name="TextBox 3"/>
          <p:cNvSpPr txBox="1"/>
          <p:nvPr/>
        </p:nvSpPr>
        <p:spPr>
          <a:xfrm>
            <a:off x="1563329" y="4635526"/>
            <a:ext cx="9271819" cy="954107"/>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Lucida Bright" panose="02040602050505020304" pitchFamily="18" charset="0"/>
                <a:cs typeface="Arial" pitchFamily="34" charset="0"/>
              </a:rPr>
              <a:t>Presented By:</a:t>
            </a:r>
          </a:p>
          <a:p>
            <a:r>
              <a:rPr lang="en-US" sz="2800" b="1" dirty="0" err="1">
                <a:solidFill>
                  <a:schemeClr val="accent1">
                    <a:lumMod val="75000"/>
                  </a:schemeClr>
                </a:solidFill>
                <a:latin typeface="Lucida Bright" panose="02040602050505020304" pitchFamily="18" charset="0"/>
                <a:cs typeface="Arial"/>
              </a:rPr>
              <a:t>Ravivarma</a:t>
            </a:r>
            <a:r>
              <a:rPr lang="en-US" sz="2800" b="1" dirty="0">
                <a:solidFill>
                  <a:schemeClr val="accent1">
                    <a:lumMod val="75000"/>
                  </a:schemeClr>
                </a:solidFill>
                <a:latin typeface="Lucida Bright" panose="02040602050505020304" pitchFamily="18" charset="0"/>
                <a:cs typeface="Arial"/>
              </a:rPr>
              <a:t> V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b="1" dirty="0">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lang="en-IN" sz="2400" b="1" dirty="0">
                <a:solidFill>
                  <a:srgbClr val="0F0F0F"/>
                </a:solidFill>
                <a:ea typeface="+mn-lt"/>
                <a:cs typeface="Times New Roman" panose="02020603050405020304" pitchFamily="18" charset="0"/>
              </a:rPr>
              <a:t>.</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41400"/>
            <a:ext cx="11029615" cy="5168900"/>
          </a:xfrm>
        </p:spPr>
        <p:txBody>
          <a:bodyPr>
            <a:normAutofit/>
          </a:bodyPr>
          <a:lstStyle/>
          <a:p>
            <a:r>
              <a:rPr lang="en-US" sz="2000" b="1" dirty="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cs typeface="Times New Roman" panose="02020603050405020304" pitchFamily="18" charset="0"/>
              </a:rPr>
              <a:t>Keystroke Encryption: Develop encryption mechanisms to secure keystrokes from interception by potential keylogging software.</a:t>
            </a:r>
          </a:p>
          <a:p>
            <a:r>
              <a:rPr lang="en-US" sz="2000" b="1" dirty="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cs typeface="Times New Roman" panose="02020603050405020304" pitchFamily="18" charset="0"/>
              </a:rPr>
              <a:t>Minimal System Impact: Ensure the system operates with minimal resource usage to avoid affecting overall device performance.</a:t>
            </a:r>
          </a:p>
          <a:p>
            <a:r>
              <a:rPr lang="en-US" sz="2000" b="1" dirty="0">
                <a:cs typeface="Times New Roman" panose="02020603050405020304" pitchFamily="18" charset="0"/>
              </a:rPr>
              <a:t>Continuous Updates: Incorporate mechanisms for regular updates to adapt to evolving keylogger threats and integrate new security measures.</a:t>
            </a:r>
            <a:endParaRPr lang="en-US" sz="1800" b="1"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62001"/>
            <a:ext cx="11029616" cy="4191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fontScale="92500" lnSpcReduction="20000"/>
          </a:bodyPr>
          <a:lstStyle/>
          <a:p>
            <a:pPr marL="305435" indent="-305435"/>
            <a:r>
              <a:rPr lang="en-GB" sz="2400" b="1" dirty="0">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400" b="1" dirty="0">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400" b="1" dirty="0">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400" b="1" dirty="0">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400" b="1" dirty="0">
                <a:solidFill>
                  <a:srgbClr val="0F0F0F"/>
                </a:solidFill>
                <a:ea typeface="+mn-lt"/>
                <a:cs typeface="Times New Roman" panose="02020603050405020304" pitchFamily="18" charset="0"/>
              </a:rPr>
              <a:t>Symantec. (2020). Keylogging: The Inside Story of the Hackers' </a:t>
            </a:r>
            <a:r>
              <a:rPr lang="en-GB" sz="2400" b="1" dirty="0" err="1">
                <a:solidFill>
                  <a:srgbClr val="0F0F0F"/>
                </a:solidFill>
                <a:ea typeface="+mn-lt"/>
                <a:cs typeface="Times New Roman" panose="02020603050405020304" pitchFamily="18" charset="0"/>
              </a:rPr>
              <a:t>Favorite</a:t>
            </a:r>
            <a:r>
              <a:rPr lang="en-GB" sz="2400" b="1" dirty="0">
                <a:solidFill>
                  <a:srgbClr val="0F0F0F"/>
                </a:solidFill>
                <a:ea typeface="+mn-lt"/>
                <a:cs typeface="Times New Roman" panose="02020603050405020304" pitchFamily="18" charset="0"/>
              </a:rPr>
              <a:t> Malware. Retrieved from: https://www.symantec.com/blogs/threat-intelligence/keylogger-inside-story-hackers-favorite-malware</a:t>
            </a:r>
            <a:endParaRPr lang="en-IN" sz="2400" b="1" dirty="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Sitka Banner Semibold" pitchFamily="2"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ea typeface="+mn-lt"/>
                <a:cs typeface="Arial"/>
              </a:rPr>
              <a:t>Problem Statement </a:t>
            </a:r>
            <a:r>
              <a:rPr lang="en-US" sz="2000" dirty="0">
                <a:ea typeface="+mn-lt"/>
                <a:cs typeface="Arial"/>
              </a:rPr>
              <a:t>(Should not include solution)</a:t>
            </a:r>
            <a:endParaRPr lang="en-US" dirty="0">
              <a:cs typeface="Arial"/>
            </a:endParaRPr>
          </a:p>
          <a:p>
            <a:pPr marL="305435" indent="-305435"/>
            <a:r>
              <a:rPr lang="en-US" sz="2000" b="1" dirty="0">
                <a:ea typeface="+mn-lt"/>
                <a:cs typeface="Arial"/>
              </a:rPr>
              <a:t>Proposed System/Solution</a:t>
            </a:r>
            <a:endParaRPr lang="en-US" dirty="0">
              <a:cs typeface="Arial"/>
            </a:endParaRPr>
          </a:p>
          <a:p>
            <a:pPr marL="305435" indent="-305435"/>
            <a:r>
              <a:rPr lang="en-US" sz="2000" b="1" dirty="0">
                <a:ea typeface="+mn-lt"/>
                <a:cs typeface="Calibri"/>
              </a:rPr>
              <a:t>System </a:t>
            </a:r>
            <a:r>
              <a:rPr lang="en-US" sz="2000" b="1" dirty="0">
                <a:ea typeface="+mn-lt"/>
                <a:cs typeface="+mn-lt"/>
              </a:rPr>
              <a:t>Development Approach </a:t>
            </a:r>
            <a:r>
              <a:rPr lang="en-US" sz="2000" dirty="0">
                <a:ea typeface="+mn-lt"/>
                <a:cs typeface="+mn-lt"/>
              </a:rPr>
              <a:t>(Technology Used) </a:t>
            </a:r>
            <a:endParaRPr lang="en-US" dirty="0">
              <a:ea typeface="+mn-lt"/>
              <a:cs typeface="+mn-lt"/>
            </a:endParaRPr>
          </a:p>
          <a:p>
            <a:pPr marL="305435" indent="-305435"/>
            <a:r>
              <a:rPr lang="en-US" sz="2000" b="1" dirty="0">
                <a:ea typeface="+mn-lt"/>
                <a:cs typeface="+mn-lt"/>
              </a:rPr>
              <a:t>Algorithm &amp; Deployment  </a:t>
            </a:r>
            <a:endParaRPr lang="en-US" dirty="0">
              <a:cs typeface="Calibri"/>
            </a:endParaRPr>
          </a:p>
          <a:p>
            <a:pPr marL="305435" indent="-305435"/>
            <a:r>
              <a:rPr lang="en-US" sz="2000" b="1" dirty="0">
                <a:ea typeface="+mn-lt"/>
                <a:cs typeface="Arial"/>
              </a:rPr>
              <a:t>Result (Output Image)</a:t>
            </a:r>
          </a:p>
          <a:p>
            <a:pPr marL="305435" indent="-305435"/>
            <a:r>
              <a:rPr lang="en-US" sz="2000" b="1" dirty="0">
                <a:ea typeface="+mn-lt"/>
                <a:cs typeface="Arial"/>
              </a:rPr>
              <a:t>Conclusion</a:t>
            </a:r>
            <a:endParaRPr lang="en-US"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800048"/>
          </a:xfrm>
        </p:spPr>
        <p:txBody>
          <a:bodyPr>
            <a:normAutofit/>
          </a:bodyPr>
          <a:lstStyle/>
          <a:p>
            <a:pPr marL="305435" indent="-305435"/>
            <a:r>
              <a:rPr lang="en-US" sz="2400" b="1" dirty="0"/>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marL="305435" indent="-305435"/>
            <a:r>
              <a:rPr lang="en-US" sz="2400" b="1" dirty="0"/>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244744"/>
          </a:xfrm>
        </p:spPr>
        <p:txBody>
          <a:bodyPr vert="horz" lIns="91440" tIns="45720" rIns="91440" bIns="45720" rtlCol="0" anchor="ctr">
            <a:noAutofit/>
          </a:bodyPr>
          <a:lstStyle/>
          <a:p>
            <a:pPr marL="305435" indent="-305435" algn="just"/>
            <a:r>
              <a:rPr lang="en-IN" sz="1500" b="1" dirty="0">
                <a:latin typeface="Calibri"/>
                <a:ea typeface="+mn-lt"/>
                <a:cs typeface="+mn-lt"/>
              </a:rPr>
              <a:t>The </a:t>
            </a:r>
            <a:r>
              <a:rPr lang="en-US" sz="1500" b="1" dirty="0">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marL="305435" indent="-305435" algn="just"/>
            <a:r>
              <a:rPr lang="en-IN" sz="1500" b="1" dirty="0">
                <a:latin typeface="Calibri"/>
                <a:ea typeface="+mn-lt"/>
                <a:cs typeface="+mn-lt"/>
              </a:rPr>
              <a:t>Encryption:</a:t>
            </a:r>
            <a:endParaRPr lang="en-IN" sz="1500" b="1" dirty="0">
              <a:latin typeface="Calibri"/>
              <a:cs typeface="Calibri"/>
            </a:endParaRPr>
          </a:p>
          <a:p>
            <a:pPr marL="629920" lvl="1" indent="-305435" algn="just"/>
            <a:r>
              <a:rPr lang="en-US" sz="1500" b="1" dirty="0">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marL="629920" lvl="1" indent="-305435" algn="just"/>
            <a:r>
              <a:rPr lang="en-US" sz="1500" b="1" dirty="0">
                <a:latin typeface="Calibri"/>
                <a:cs typeface="Calibri"/>
              </a:rPr>
              <a:t>The keystrokes can be encoded using encryption algorithms like AES (Advanced Encryption Standard), making them unintelligible to anyone lacking the necessary decryption key.</a:t>
            </a:r>
            <a:endParaRPr lang="en-IN" sz="1500" b="1" dirty="0">
              <a:latin typeface="Calibri"/>
              <a:cs typeface="Calibri"/>
            </a:endParaRPr>
          </a:p>
          <a:p>
            <a:pPr marL="305435" indent="-305435" algn="just"/>
            <a:r>
              <a:rPr lang="en-IN" sz="1500" b="1" dirty="0">
                <a:latin typeface="Calibri"/>
                <a:ea typeface="+mn-lt"/>
                <a:cs typeface="+mn-lt"/>
              </a:rPr>
              <a:t>Authentication:</a:t>
            </a:r>
            <a:endParaRPr lang="en-IN" sz="1500" b="1" dirty="0">
              <a:latin typeface="Calibri"/>
              <a:cs typeface="Calibri"/>
            </a:endParaRPr>
          </a:p>
          <a:p>
            <a:pPr marL="629920" lvl="1" indent="-305435" algn="just"/>
            <a:r>
              <a:rPr lang="en-US" sz="1500" b="1" dirty="0">
                <a:latin typeface="Calibri"/>
                <a:ea typeface="+mn-lt"/>
                <a:cs typeface="+mn-lt"/>
              </a:rPr>
              <a:t>Even in the case that keylogging attempts are undertaken, the implementation of robust authentication procedures can aid in preventing unauthorized access to sensitive systems or applications.</a:t>
            </a:r>
          </a:p>
          <a:p>
            <a:pPr marL="629920" lvl="1" indent="-305435" algn="just"/>
            <a:r>
              <a:rPr lang="en-US" sz="1500" b="1" dirty="0">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lang="en-IN" sz="1500" b="1" dirty="0">
              <a:latin typeface="Calibri"/>
              <a:ea typeface="+mn-lt"/>
              <a:cs typeface="+mn-lt"/>
            </a:endParaRPr>
          </a:p>
          <a:p>
            <a:pPr marL="305435" indent="-305435" algn="just"/>
            <a:r>
              <a:rPr lang="en-IN" sz="1500" b="1" dirty="0">
                <a:latin typeface="Calibri"/>
                <a:ea typeface="+mn-lt"/>
                <a:cs typeface="+mn-lt"/>
              </a:rPr>
              <a:t>Behavioural Analysis:</a:t>
            </a:r>
            <a:endParaRPr lang="en-IN" sz="1500" b="1" dirty="0">
              <a:latin typeface="Calibri"/>
              <a:cs typeface="Calibri"/>
            </a:endParaRPr>
          </a:p>
          <a:p>
            <a:pPr marL="629920" lvl="1" indent="-305435" algn="just"/>
            <a:r>
              <a:rPr lang="en-US" sz="1500" b="1" dirty="0">
                <a:latin typeface="Calibri"/>
                <a:ea typeface="+mn-lt"/>
                <a:cs typeface="+mn-lt"/>
              </a:rPr>
              <a:t>By applying behavioral analysis tools, one can identify unusual or suspicious activity that can point to the existence of a keylogger. </a:t>
            </a:r>
          </a:p>
          <a:p>
            <a:pPr marL="629920" lvl="1" indent="-305435" algn="just"/>
            <a:r>
              <a:rPr lang="en-US" sz="1500" b="1" dirty="0">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12800"/>
            <a:ext cx="11613485" cy="5930900"/>
          </a:xfrm>
        </p:spPr>
        <p:txBody>
          <a:bodyPr vert="horz" lIns="91440" tIns="45720" rIns="91440" bIns="45720" rtlCol="0" anchor="ctr">
            <a:noAutofit/>
          </a:bodyPr>
          <a:lstStyle/>
          <a:p>
            <a:pPr marL="305435" indent="-305435"/>
            <a:r>
              <a:rPr lang="en-IN" sz="1500" b="1" dirty="0">
                <a:latin typeface="Calibri"/>
                <a:ea typeface="+mn-lt"/>
                <a:cs typeface="+mn-lt"/>
              </a:rPr>
              <a:t>End point security:</a:t>
            </a:r>
            <a:endParaRPr lang="en-IN" sz="1500" b="1" dirty="0">
              <a:latin typeface="Calibri"/>
              <a:cs typeface="Calibri"/>
            </a:endParaRPr>
          </a:p>
          <a:p>
            <a:pPr marL="629920" lvl="1" indent="-305435"/>
            <a:r>
              <a:rPr lang="en-US" sz="1500" b="1" dirty="0">
                <a:latin typeface="Calibri"/>
                <a:cs typeface="Calibri"/>
              </a:rPr>
              <a:t>Implementing comprehensive endpoint security solutions can help detect and mitigate keylogging threats at the device level. </a:t>
            </a:r>
          </a:p>
          <a:p>
            <a:pPr marL="629920" lvl="1" indent="-305435"/>
            <a:r>
              <a:rPr lang="en-US" sz="1500" b="1" dirty="0">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marL="305435" indent="-305435"/>
            <a:r>
              <a:rPr lang="en-IN" sz="1500" b="1" dirty="0">
                <a:latin typeface="Calibri"/>
                <a:ea typeface="+mn-lt"/>
                <a:cs typeface="+mn-lt"/>
              </a:rPr>
              <a:t>Regular updates and Patch Management:</a:t>
            </a:r>
            <a:endParaRPr lang="en-IN" sz="1500" b="1" dirty="0">
              <a:latin typeface="Calibri"/>
              <a:cs typeface="Calibri"/>
            </a:endParaRPr>
          </a:p>
          <a:p>
            <a:pPr marL="629920" lvl="1" indent="-305435"/>
            <a:r>
              <a:rPr lang="en-US" sz="1500" b="1" dirty="0">
                <a:latin typeface="Calibri"/>
                <a:ea typeface="+mn-lt"/>
                <a:cs typeface="+mn-lt"/>
              </a:rPr>
              <a:t> Ensuring that systems and software are regularly updated with the latest security patches and fixes is crucial for mitigating keylogging threats.</a:t>
            </a:r>
          </a:p>
          <a:p>
            <a:pPr marL="629920" lvl="1" indent="-305435"/>
            <a:r>
              <a:rPr lang="en-US" sz="1500" b="1" dirty="0">
                <a:latin typeface="Calibri"/>
                <a:ea typeface="+mn-lt"/>
                <a:cs typeface="+mn-lt"/>
              </a:rPr>
              <a:t>Software vendors often release patches to </a:t>
            </a:r>
            <a:r>
              <a:rPr lang="en-US" sz="1500" b="1" dirty="0">
                <a:latin typeface="Times New Roman" panose="02020603050405020304" pitchFamily="18" charset="0"/>
                <a:ea typeface="+mn-lt"/>
                <a:cs typeface="Times New Roman" panose="02020603050405020304" pitchFamily="18" charset="0"/>
              </a:rPr>
              <a:t>address</a:t>
            </a:r>
            <a:r>
              <a:rPr lang="en-US" sz="1500" b="1" dirty="0">
                <a:latin typeface="Calibri"/>
                <a:ea typeface="+mn-lt"/>
                <a:cs typeface="+mn-lt"/>
              </a:rPr>
              <a:t> known vulnerabilities that could be exploited by keyloggers and other malware. By promptly applying these updates, organizations can reduce their exposure to keylogging and other security risks.</a:t>
            </a:r>
          </a:p>
          <a:p>
            <a:pPr marL="305435" indent="-305435"/>
            <a:r>
              <a:rPr lang="en-IN" sz="1500" b="1" dirty="0">
                <a:latin typeface="Calibri"/>
                <a:ea typeface="+mn-lt"/>
                <a:cs typeface="+mn-lt"/>
              </a:rPr>
              <a:t>User Education and Awareness:</a:t>
            </a:r>
            <a:endParaRPr lang="en-IN" sz="1500" b="1" dirty="0">
              <a:latin typeface="Calibri"/>
              <a:cs typeface="Calibri"/>
            </a:endParaRPr>
          </a:p>
          <a:p>
            <a:pPr marL="629920" lvl="1" indent="-305435"/>
            <a:r>
              <a:rPr lang="en-US" sz="1500" b="1" dirty="0">
                <a:latin typeface="Calibri"/>
                <a:ea typeface="+mn-lt"/>
                <a:cs typeface="+mn-lt"/>
              </a:rPr>
              <a:t>Educating users about the risks associated with keyloggers and providing guidance on how to recognize and respond to potential threats is essential for effective security.</a:t>
            </a:r>
          </a:p>
          <a:p>
            <a:pPr marL="629920" lvl="1" indent="-305435"/>
            <a:r>
              <a:rPr lang="en-US" sz="1500" b="1" dirty="0">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lang="en-IN" sz="1500" b="1" dirty="0">
              <a:latin typeface="Calibri"/>
              <a:cs typeface="Calibri"/>
            </a:endParaRPr>
          </a:p>
          <a:p>
            <a:pPr marL="305435" indent="-305435"/>
            <a:r>
              <a:rPr lang="en-US" sz="1500" b="1" dirty="0">
                <a:latin typeface="Calibri"/>
                <a:ea typeface="+mn-lt"/>
                <a:cs typeface="+mn-lt"/>
              </a:rPr>
              <a:t>By implementing this comprehensive approach organizations can effectively mitigate the risks posed by keyloggers and enhance overall security posture.</a:t>
            </a:r>
            <a:endParaRPr lang="en-IN" sz="1500" dirty="0"/>
          </a:p>
        </p:txBody>
      </p:sp>
    </p:spTree>
    <p:extLst>
      <p:ext uri="{BB962C8B-B14F-4D97-AF65-F5344CB8AC3E}">
        <p14:creationId xmlns:p14="http://schemas.microsoft.com/office/powerpoint/2010/main" val="3347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ea typeface="+mj-lt"/>
                <a:cs typeface="Arial"/>
              </a:rPr>
              <a:t>System  Approach</a:t>
            </a:r>
            <a:endParaRPr lang="en-US" sz="4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GB" sz="1800" b="1" dirty="0">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b="1" dirty="0">
              <a:solidFill>
                <a:srgbClr val="0F0F0F"/>
              </a:solidFill>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420348"/>
          </a:xfrm>
        </p:spPr>
        <p:txBody>
          <a:bodyPr>
            <a:normAutofit/>
          </a:bodyPr>
          <a:lstStyle/>
          <a:p>
            <a:pPr algn="l"/>
            <a:r>
              <a:rPr lang="en-IN" sz="2400" b="1" i="0" dirty="0">
                <a:solidFill>
                  <a:srgbClr val="0D0D0D"/>
                </a:solidFill>
                <a:effectLst/>
              </a:rPr>
              <a:t>Event Handling: </a:t>
            </a:r>
          </a:p>
          <a:p>
            <a:pPr lvl="1"/>
            <a:r>
              <a:rPr lang="en-IN" sz="1800" b="0" i="0" dirty="0" err="1">
                <a:solidFill>
                  <a:srgbClr val="0D0D0D"/>
                </a:solidFill>
                <a:effectLst/>
              </a:rPr>
              <a:t>on_press</a:t>
            </a:r>
            <a:r>
              <a:rPr lang="en-IN" sz="1800" b="0" i="0" dirty="0">
                <a:solidFill>
                  <a:srgbClr val="0D0D0D"/>
                </a:solidFill>
                <a:effectLst/>
              </a:rPr>
              <a:t>(key): Register keys pressed and held.</a:t>
            </a:r>
          </a:p>
          <a:p>
            <a:pPr lvl="1"/>
            <a:r>
              <a:rPr lang="en-IN" sz="1800" b="0" i="0" dirty="0" err="1">
                <a:solidFill>
                  <a:srgbClr val="0D0D0D"/>
                </a:solidFill>
                <a:effectLst/>
              </a:rPr>
              <a:t>on_release</a:t>
            </a:r>
            <a:r>
              <a:rPr lang="en-IN" sz="1800" b="0" i="0" dirty="0">
                <a:solidFill>
                  <a:srgbClr val="0D0D0D"/>
                </a:solidFill>
                <a:effectLst/>
              </a:rPr>
              <a:t>(key): Record released keys and handle flag state.</a:t>
            </a:r>
          </a:p>
          <a:p>
            <a:pPr algn="l"/>
            <a:r>
              <a:rPr lang="en-IN" sz="2400" b="1" i="0" dirty="0">
                <a:solidFill>
                  <a:srgbClr val="0D0D0D"/>
                </a:solidFill>
                <a:effectLst/>
              </a:rPr>
              <a:t>Logging:</a:t>
            </a:r>
          </a:p>
          <a:p>
            <a:pPr lvl="1"/>
            <a:r>
              <a:rPr lang="en-IN" sz="1800" b="0" i="0" dirty="0">
                <a:solidFill>
                  <a:srgbClr val="0D0D0D"/>
                </a:solidFill>
                <a:effectLst/>
              </a:rPr>
              <a:t> </a:t>
            </a:r>
            <a:r>
              <a:rPr lang="en-IN" sz="1800" b="0" i="0" dirty="0" err="1">
                <a:solidFill>
                  <a:srgbClr val="0D0D0D"/>
                </a:solidFill>
                <a:effectLst/>
              </a:rPr>
              <a:t>generate_text_log</a:t>
            </a:r>
            <a:r>
              <a:rPr lang="en-IN" sz="1800" b="0" i="0" dirty="0">
                <a:solidFill>
                  <a:srgbClr val="0D0D0D"/>
                </a:solidFill>
                <a:effectLst/>
              </a:rPr>
              <a:t>(key): Store keystrokes in a text file.</a:t>
            </a:r>
          </a:p>
          <a:p>
            <a:pPr lvl="1"/>
            <a:r>
              <a:rPr lang="en-IN" sz="1800" b="0" i="0" dirty="0" err="1">
                <a:solidFill>
                  <a:srgbClr val="0D0D0D"/>
                </a:solidFill>
                <a:effectLst/>
              </a:rPr>
              <a:t>generate_json_file</a:t>
            </a:r>
            <a:r>
              <a:rPr lang="en-IN" sz="1800" b="0" i="0" dirty="0">
                <a:solidFill>
                  <a:srgbClr val="0D0D0D"/>
                </a:solidFill>
                <a:effectLst/>
              </a:rPr>
              <a:t>(</a:t>
            </a:r>
            <a:r>
              <a:rPr lang="en-IN" sz="1800" b="0" i="0" dirty="0" err="1">
                <a:solidFill>
                  <a:srgbClr val="0D0D0D"/>
                </a:solidFill>
                <a:effectLst/>
              </a:rPr>
              <a:t>keys_used</a:t>
            </a:r>
            <a:r>
              <a:rPr lang="en-IN" sz="1800" b="0" i="0" dirty="0">
                <a:solidFill>
                  <a:srgbClr val="0D0D0D"/>
                </a:solidFill>
                <a:effectLst/>
              </a:rPr>
              <a:t>): Preserve keystrokes in a JSON file.</a:t>
            </a:r>
          </a:p>
          <a:p>
            <a:pPr algn="l"/>
            <a:r>
              <a:rPr lang="en-IN" sz="2400" b="1" i="0" dirty="0">
                <a:solidFill>
                  <a:srgbClr val="0D0D0D"/>
                </a:solidFill>
                <a:effectLst/>
              </a:rPr>
              <a:t>Keylogger Control: </a:t>
            </a:r>
          </a:p>
          <a:p>
            <a:pPr lvl="1"/>
            <a:r>
              <a:rPr lang="en-IN" sz="1800" b="0" i="0" dirty="0" err="1">
                <a:solidFill>
                  <a:srgbClr val="0D0D0D"/>
                </a:solidFill>
                <a:effectLst/>
              </a:rPr>
              <a:t>start_keylogger</a:t>
            </a:r>
            <a:r>
              <a:rPr lang="en-IN" sz="1800" b="0" i="0" dirty="0">
                <a:solidFill>
                  <a:srgbClr val="0D0D0D"/>
                </a:solidFill>
                <a:effectLst/>
              </a:rPr>
              <a:t>(): Begin the keylogging process.</a:t>
            </a:r>
          </a:p>
          <a:p>
            <a:pPr lvl="1"/>
            <a:r>
              <a:rPr lang="en-IN" sz="1800" b="0" i="0" dirty="0" err="1">
                <a:solidFill>
                  <a:srgbClr val="0D0D0D"/>
                </a:solidFill>
                <a:effectLst/>
              </a:rPr>
              <a:t>stop_keylogger</a:t>
            </a:r>
            <a:r>
              <a:rPr lang="en-IN" sz="1800" b="0" i="0" dirty="0">
                <a:solidFill>
                  <a:srgbClr val="0D0D0D"/>
                </a:solidFill>
                <a:effectLst/>
              </a:rPr>
              <a:t>(): Cease keylogging.</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27987"/>
          </a:xfrm>
        </p:spPr>
        <p:txBody>
          <a:bodyPr>
            <a:normAutofit/>
          </a:bodyPr>
          <a:lstStyle/>
          <a:p>
            <a:r>
              <a:rPr lang="en-US" sz="1800" b="1" dirty="0"/>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3" name="Picture 2">
            <a:extLst>
              <a:ext uri="{FF2B5EF4-FFF2-40B4-BE49-F238E27FC236}">
                <a16:creationId xmlns:a16="http://schemas.microsoft.com/office/drawing/2014/main" id="{B9E73CD8-CFA2-B4F1-8112-3034A215DAC0}"/>
              </a:ext>
            </a:extLst>
          </p:cNvPr>
          <p:cNvPicPr>
            <a:picLocks noChangeAspect="1"/>
          </p:cNvPicPr>
          <p:nvPr/>
        </p:nvPicPr>
        <p:blipFill>
          <a:blip r:embed="rId2"/>
          <a:stretch>
            <a:fillRect/>
          </a:stretch>
        </p:blipFill>
        <p:spPr>
          <a:xfrm>
            <a:off x="1296526" y="3123346"/>
            <a:ext cx="2362405" cy="2636748"/>
          </a:xfrm>
          <a:prstGeom prst="rect">
            <a:avLst/>
          </a:prstGeom>
        </p:spPr>
      </p:pic>
      <p:pic>
        <p:nvPicPr>
          <p:cNvPr id="4" name="Picture 3">
            <a:extLst>
              <a:ext uri="{FF2B5EF4-FFF2-40B4-BE49-F238E27FC236}">
                <a16:creationId xmlns:a16="http://schemas.microsoft.com/office/drawing/2014/main" id="{F550A50F-8E83-E790-0049-D38FA0217046}"/>
              </a:ext>
            </a:extLst>
          </p:cNvPr>
          <p:cNvPicPr>
            <a:picLocks noChangeAspect="1"/>
          </p:cNvPicPr>
          <p:nvPr/>
        </p:nvPicPr>
        <p:blipFill>
          <a:blip r:embed="rId3"/>
          <a:stretch>
            <a:fillRect/>
          </a:stretch>
        </p:blipFill>
        <p:spPr>
          <a:xfrm>
            <a:off x="8145495" y="3194876"/>
            <a:ext cx="2385267" cy="2629128"/>
          </a:xfrm>
          <a:prstGeom prst="rect">
            <a:avLst/>
          </a:prstGeom>
        </p:spPr>
      </p:pic>
      <p:pic>
        <p:nvPicPr>
          <p:cNvPr id="6" name="Picture 5">
            <a:extLst>
              <a:ext uri="{FF2B5EF4-FFF2-40B4-BE49-F238E27FC236}">
                <a16:creationId xmlns:a16="http://schemas.microsoft.com/office/drawing/2014/main" id="{CFA37B6E-BAAA-C2D4-850C-C8F9E63092EC}"/>
              </a:ext>
            </a:extLst>
          </p:cNvPr>
          <p:cNvPicPr>
            <a:picLocks noChangeAspect="1"/>
          </p:cNvPicPr>
          <p:nvPr/>
        </p:nvPicPr>
        <p:blipFill>
          <a:blip r:embed="rId4"/>
          <a:stretch>
            <a:fillRect/>
          </a:stretch>
        </p:blipFill>
        <p:spPr>
          <a:xfrm>
            <a:off x="4463127" y="320630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306C4D-499D-7A58-C712-8B990ACCD9D7}"/>
              </a:ext>
            </a:extLst>
          </p:cNvPr>
          <p:cNvPicPr>
            <a:picLocks noGrp="1" noChangeAspect="1"/>
          </p:cNvPicPr>
          <p:nvPr>
            <p:ph idx="1"/>
          </p:nvPr>
        </p:nvPicPr>
        <p:blipFill>
          <a:blip r:embed="rId2"/>
          <a:stretch>
            <a:fillRect/>
          </a:stretch>
        </p:blipFill>
        <p:spPr>
          <a:xfrm>
            <a:off x="6590957" y="1365660"/>
            <a:ext cx="5020018" cy="4673600"/>
          </a:xfrm>
        </p:spPr>
      </p:pic>
      <p:sp>
        <p:nvSpPr>
          <p:cNvPr id="5" name="Title 4">
            <a:extLst>
              <a:ext uri="{FF2B5EF4-FFF2-40B4-BE49-F238E27FC236}">
                <a16:creationId xmlns:a16="http://schemas.microsoft.com/office/drawing/2014/main" id="{D8C56AC4-B71E-9F51-BD3C-2DF55F9FA114}"/>
              </a:ext>
            </a:extLst>
          </p:cNvPr>
          <p:cNvSpPr>
            <a:spLocks noGrp="1"/>
          </p:cNvSpPr>
          <p:nvPr>
            <p:ph type="title"/>
          </p:nvPr>
        </p:nvSpPr>
        <p:spPr>
          <a:xfrm>
            <a:off x="581025" y="701675"/>
            <a:ext cx="11029950" cy="530225"/>
          </a:xfrm>
        </p:spPr>
        <p:txBody>
          <a:bodyPr>
            <a:normAutofit fontScale="90000"/>
          </a:bodyPr>
          <a:lstStyle/>
          <a:p>
            <a:r>
              <a:rPr lang="en-US" sz="4400" b="1" dirty="0" err="1">
                <a:solidFill>
                  <a:schemeClr val="accent1"/>
                </a:solidFill>
                <a:ea typeface="+mj-lt"/>
                <a:cs typeface="Arial"/>
              </a:rPr>
              <a:t>OUTPUt</a:t>
            </a:r>
            <a:endParaRPr lang="en-US" dirty="0"/>
          </a:p>
        </p:txBody>
      </p:sp>
      <p:pic>
        <p:nvPicPr>
          <p:cNvPr id="9" name="Picture 8">
            <a:extLst>
              <a:ext uri="{FF2B5EF4-FFF2-40B4-BE49-F238E27FC236}">
                <a16:creationId xmlns:a16="http://schemas.microsoft.com/office/drawing/2014/main" id="{28FE4EBD-CBBA-E7A3-E538-ABC536C76D11}"/>
              </a:ext>
            </a:extLst>
          </p:cNvPr>
          <p:cNvPicPr>
            <a:picLocks noChangeAspect="1"/>
          </p:cNvPicPr>
          <p:nvPr/>
        </p:nvPicPr>
        <p:blipFill>
          <a:blip r:embed="rId3"/>
          <a:stretch>
            <a:fillRect/>
          </a:stretch>
        </p:blipFill>
        <p:spPr>
          <a:xfrm>
            <a:off x="581025" y="1365660"/>
            <a:ext cx="5245370" cy="4896102"/>
          </a:xfrm>
          <a:prstGeom prst="rect">
            <a:avLst/>
          </a:prstGeom>
        </p:spPr>
      </p:pic>
    </p:spTree>
    <p:extLst>
      <p:ext uri="{BB962C8B-B14F-4D97-AF65-F5344CB8AC3E}">
        <p14:creationId xmlns:p14="http://schemas.microsoft.com/office/powerpoint/2010/main" val="876650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1176</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Black</vt:lpstr>
      <vt:lpstr>Calibri</vt:lpstr>
      <vt:lpstr>Calibri Light</vt:lpstr>
      <vt:lpstr>Franklin Gothic Book</vt:lpstr>
      <vt:lpstr>Franklin Gothic Demi</vt:lpstr>
      <vt:lpstr>Lucida Bright</vt:lpstr>
      <vt:lpstr>Sitka Banner Semibold</vt:lpstr>
      <vt:lpstr>Times New Roman</vt:lpstr>
      <vt:lpstr>Wingdings</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Result</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26</cp:revision>
  <dcterms:created xsi:type="dcterms:W3CDTF">2021-05-26T16:50:10Z</dcterms:created>
  <dcterms:modified xsi:type="dcterms:W3CDTF">2024-03-25T09:31:23Z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